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4"/>
  </p:sldMasterIdLst>
  <p:notesMasterIdLst>
    <p:notesMasterId r:id="rId20"/>
  </p:notesMasterIdLst>
  <p:sldIdLst>
    <p:sldId id="566" r:id="rId5"/>
    <p:sldId id="559" r:id="rId6"/>
    <p:sldId id="507" r:id="rId7"/>
    <p:sldId id="581" r:id="rId8"/>
    <p:sldId id="540" r:id="rId9"/>
    <p:sldId id="575" r:id="rId10"/>
    <p:sldId id="572" r:id="rId11"/>
    <p:sldId id="565" r:id="rId12"/>
    <p:sldId id="577" r:id="rId13"/>
    <p:sldId id="579" r:id="rId14"/>
    <p:sldId id="576" r:id="rId15"/>
    <p:sldId id="580" r:id="rId16"/>
    <p:sldId id="583" r:id="rId17"/>
    <p:sldId id="569" r:id="rId18"/>
    <p:sldId id="5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30035CF-D692-4B9D-80C6-E0B02DD1C051}">
          <p14:sldIdLst>
            <p14:sldId id="566"/>
            <p14:sldId id="559"/>
            <p14:sldId id="507"/>
          </p14:sldIdLst>
        </p14:section>
        <p14:section name="Memory Corruption and XSS" id="{BCBE76DA-015D-4449-941B-9C1B2F7AA4D6}">
          <p14:sldIdLst>
            <p14:sldId id="581"/>
            <p14:sldId id="540"/>
            <p14:sldId id="575"/>
          </p14:sldIdLst>
        </p14:section>
        <p14:section name="Wemby" id="{45BE1EDC-9C9E-4434-AC3D-8AA4263A1403}">
          <p14:sldIdLst>
            <p14:sldId id="572"/>
            <p14:sldId id="565"/>
          </p14:sldIdLst>
        </p14:section>
        <p14:section name="Foxhound and findings" id="{4C8206F7-09A4-4A1C-87AA-CC7B2689E4D8}">
          <p14:sldIdLst>
            <p14:sldId id="577"/>
            <p14:sldId id="579"/>
            <p14:sldId id="576"/>
            <p14:sldId id="580"/>
          </p14:sldIdLst>
        </p14:section>
        <p14:section name="Eval" id="{D1CF718F-CDF5-4021-9444-6741EB9E40A9}">
          <p14:sldIdLst>
            <p14:sldId id="583"/>
            <p14:sldId id="569"/>
          </p14:sldIdLst>
        </p14:section>
        <p14:section name="Conclusion" id="{C2DF0C36-BF64-4808-875F-7A3FC4246B40}">
          <p14:sldIdLst>
            <p14:sldId id="5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9B0"/>
    <a:srgbClr val="8BC2E1"/>
    <a:srgbClr val="4A9D95"/>
    <a:srgbClr val="9CDCFE"/>
    <a:srgbClr val="DCDCAA"/>
    <a:srgbClr val="C00000"/>
    <a:srgbClr val="44546A"/>
    <a:srgbClr val="ADBACB"/>
    <a:srgbClr val="B1A0DC"/>
    <a:srgbClr val="7C6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53300-FC49-9443-99F8-4B733770CE28}" v="8" dt="2025-06-27T00:08:12.729"/>
    <p1510:client id="{670A98C5-EDBE-49E7-B757-C571B736A88A}" v="501" dt="2025-06-27T00:31:10.150"/>
  </p1510:revLst>
</p1510:revInfo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4T13:25:38.91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0,'0'0,"0"7,0 8,0 9,0 3,0 6,0 2,0-3,0 4,0-1,0-4,0 3,0 6,0-1,0-4,0-4,0-5,0-7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7E43-F3CB-456A-A31C-34B20693F101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8FC68-7E98-4962-8BF7-8868440A95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43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/>
              <a:t>20 min + 4 min 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0E034-3EFB-4A5C-879A-138ADF3E9F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51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Developers can bring code from different programming languages into their web apps.</a:t>
            </a:r>
          </a:p>
          <a:p>
            <a:r>
              <a:rPr lang="en-US"/>
              <a:t>For instance, here we have the </a:t>
            </a:r>
            <a:r>
              <a:rPr lang="en-US" err="1"/>
              <a:t>cutecats</a:t>
            </a:r>
            <a:r>
              <a:rPr lang="en-US"/>
              <a:t> app.</a:t>
            </a:r>
          </a:p>
          <a:p>
            <a:r>
              <a:rPr lang="en-US"/>
              <a:t>Usually the developer would rewrite this app to </a:t>
            </a:r>
            <a:r>
              <a:rPr lang="en-US" err="1"/>
              <a:t>javascript</a:t>
            </a:r>
            <a:r>
              <a:rPr lang="en-US"/>
              <a:t>. however, the developer can now compile it to a </a:t>
            </a:r>
            <a:r>
              <a:rPr lang="en-US" err="1"/>
              <a:t>webassembly</a:t>
            </a:r>
            <a:r>
              <a:rPr lang="en-US"/>
              <a:t> module. </a:t>
            </a:r>
          </a:p>
          <a:p>
            <a:r>
              <a:rPr lang="en-US"/>
              <a:t>This module can then be directly embedded into the web app. Here we see that the image decoding function is now directly accessible from the </a:t>
            </a:r>
            <a:r>
              <a:rPr lang="en-US" err="1"/>
              <a:t>javascript</a:t>
            </a:r>
            <a:r>
              <a:rPr lang="en-US"/>
              <a:t>,</a:t>
            </a:r>
          </a:p>
          <a:p>
            <a:r>
              <a:rPr lang="en-US"/>
              <a:t>As if it is a normal </a:t>
            </a:r>
            <a:r>
              <a:rPr lang="en-US" err="1"/>
              <a:t>javascript</a:t>
            </a:r>
            <a:r>
              <a:rPr lang="en-US"/>
              <a:t> function. </a:t>
            </a:r>
          </a:p>
          <a:p>
            <a:endParaRPr lang="en-US"/>
          </a:p>
          <a:p>
            <a:r>
              <a:rPr lang="de-DE" err="1"/>
              <a:t>Webassembly</a:t>
            </a:r>
            <a:r>
              <a:rPr lang="de-DE"/>
              <a:t> </a:t>
            </a:r>
            <a:r>
              <a:rPr lang="de-DE" err="1"/>
              <a:t>finds</a:t>
            </a:r>
            <a:r>
              <a:rPr lang="de-DE"/>
              <a:t> ist </a:t>
            </a:r>
            <a:r>
              <a:rPr lang="de-DE" err="1"/>
              <a:t>way</a:t>
            </a:r>
            <a:r>
              <a:rPr lang="de-DE"/>
              <a:t> in </a:t>
            </a:r>
            <a:r>
              <a:rPr lang="de-DE" err="1"/>
              <a:t>more</a:t>
            </a:r>
            <a:r>
              <a:rPr lang="de-DE"/>
              <a:t> and </a:t>
            </a:r>
            <a:r>
              <a:rPr lang="de-DE" err="1"/>
              <a:t>more</a:t>
            </a:r>
            <a:r>
              <a:rPr lang="de-DE"/>
              <a:t> </a:t>
            </a:r>
            <a:r>
              <a:rPr lang="de-DE" err="1"/>
              <a:t>popular</a:t>
            </a:r>
            <a:r>
              <a:rPr lang="de-DE"/>
              <a:t> and prominent web </a:t>
            </a:r>
            <a:r>
              <a:rPr lang="de-DE" err="1"/>
              <a:t>applications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63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AutoCAD</a:t>
            </a:r>
          </a:p>
          <a:p>
            <a:r>
              <a:rPr lang="en-US"/>
              <a:t>- Google Earth</a:t>
            </a:r>
          </a:p>
          <a:p>
            <a:r>
              <a:rPr lang="en-US"/>
              <a:t>- Photoshop</a:t>
            </a:r>
          </a:p>
          <a:p>
            <a:r>
              <a:rPr lang="en-US"/>
              <a:t>- Twitch / Amazon IVS</a:t>
            </a:r>
          </a:p>
          <a:p>
            <a:r>
              <a:rPr lang="en-US"/>
              <a:t>- Zoom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00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EFFAE-6586-FE22-FD04-9C44BDB5F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80C460-08B1-1921-77F1-C1663C137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85BBF3-7186-221A-144E-10049A1CA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Wasm</a:t>
            </a:r>
            <a:r>
              <a:rPr lang="en-US"/>
              <a:t> is designed with an emphasizes on security, and many commonly deployed security mechanisms are not necessary.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a typeface="+mn-lt"/>
                <a:cs typeface="+mn-lt"/>
              </a:rPr>
              <a:t>By design, the </a:t>
            </a:r>
            <a:r>
              <a:rPr lang="en-US" sz="1200" err="1">
                <a:ea typeface="+mn-lt"/>
                <a:cs typeface="+mn-lt"/>
              </a:rPr>
              <a:t>Wasm</a:t>
            </a:r>
            <a:r>
              <a:rPr lang="en-US" sz="1200">
                <a:ea typeface="+mn-lt"/>
                <a:cs typeface="+mn-lt"/>
              </a:rPr>
              <a:t> module cannot  arbitrarily access critical data from the host, such as the return addresses. are by design inaccessible (stack canaries unnecessary)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a typeface="+mn-lt"/>
                <a:cs typeface="+mn-lt"/>
              </a:rPr>
              <a:t>Preventing arbitrary system and memory access (e.g., the return address)</a:t>
            </a:r>
            <a:endParaRPr lang="en-US" sz="1200">
              <a:solidFill>
                <a:schemeClr val="accent6"/>
              </a:solidFill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a typeface="+mn-lt"/>
                <a:cs typeface="+mn-lt"/>
              </a:rPr>
              <a:t>Fully mutable and zero-initialized upon allocation</a:t>
            </a:r>
            <a:r>
              <a:rPr lang="en-US" sz="1200"/>
              <a:t>, thus a</a:t>
            </a:r>
            <a:r>
              <a:rPr lang="en-US" sz="1200">
                <a:ea typeface="+mn-lt"/>
                <a:cs typeface="+mn-lt"/>
              </a:rPr>
              <a:t>ny valid in-bounds access is valid</a:t>
            </a:r>
            <a:endParaRPr lang="en-US" sz="1200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68299-AD4B-0D80-0639-30C189493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46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we return to the </a:t>
            </a:r>
            <a:r>
              <a:rPr lang="en-US" err="1"/>
              <a:t>Cutecats</a:t>
            </a:r>
            <a:r>
              <a:rPr lang="en-US"/>
              <a:t> app, which the developer has extended with an image registry.</a:t>
            </a:r>
          </a:p>
          <a:p>
            <a:r>
              <a:rPr lang="en-US"/>
              <a:t>Users can now share their picture with other users. These users visit the website and then a random image of this image registry is displayed.  We see, that the webapp enables the </a:t>
            </a:r>
            <a:r>
              <a:rPr lang="en-US" err="1"/>
              <a:t>Wasm</a:t>
            </a:r>
            <a:r>
              <a:rPr lang="en-US"/>
              <a:t> module to directly write to the DOM.</a:t>
            </a:r>
          </a:p>
          <a:p>
            <a:endParaRPr lang="en-US"/>
          </a:p>
          <a:p>
            <a:r>
              <a:rPr lang="en-US"/>
              <a:t>This design is very popular and used in a lot of </a:t>
            </a:r>
            <a:r>
              <a:rPr lang="en-US" err="1"/>
              <a:t>WebApps</a:t>
            </a:r>
            <a:r>
              <a:rPr lang="en-US"/>
              <a:t>, such as Twitch and Zoom, where the data comes from a server.</a:t>
            </a:r>
          </a:p>
          <a:p>
            <a:endParaRPr lang="en-US"/>
          </a:p>
          <a:p>
            <a:r>
              <a:rPr lang="en-US"/>
              <a:t>However, the attacker has now detected a buffer overflow in the </a:t>
            </a:r>
            <a:r>
              <a:rPr lang="en-US" err="1"/>
              <a:t>Wasm</a:t>
            </a:r>
            <a:r>
              <a:rPr lang="en-US"/>
              <a:t> module. </a:t>
            </a:r>
          </a:p>
          <a:p>
            <a:r>
              <a:rPr lang="en-US"/>
              <a:t>The attacker can now place the malicious code to abuse this bug into the image registry.</a:t>
            </a:r>
          </a:p>
          <a:p>
            <a:endParaRPr lang="en-US"/>
          </a:p>
          <a:p>
            <a:r>
              <a:rPr lang="en-US"/>
              <a:t>An user would now visit this website, and the payload is now injected into the victims </a:t>
            </a:r>
            <a:r>
              <a:rPr lang="en-US" err="1"/>
              <a:t>Wasm</a:t>
            </a:r>
            <a:r>
              <a:rPr lang="en-US"/>
              <a:t> module.</a:t>
            </a:r>
          </a:p>
          <a:p>
            <a:endParaRPr lang="en-US"/>
          </a:p>
          <a:p>
            <a:r>
              <a:rPr lang="en-US"/>
              <a:t>Because there is no randomization or guard pages, the attacker can reliably overwrite the data that is written into the DOM with malicious code.</a:t>
            </a:r>
          </a:p>
          <a:p>
            <a:endParaRPr lang="en-US"/>
          </a:p>
          <a:p>
            <a:r>
              <a:rPr lang="en-US"/>
              <a:t>Here, the </a:t>
            </a:r>
            <a:r>
              <a:rPr lang="en-US" err="1"/>
              <a:t>img_tag</a:t>
            </a:r>
            <a:r>
              <a:rPr lang="en-US"/>
              <a:t> can be written with arbitrary JS code, which give the attacker Remote Code Execution.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51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So, we know that </a:t>
            </a:r>
            <a:r>
              <a:rPr lang="en-US" err="1"/>
              <a:t>Wasm</a:t>
            </a:r>
            <a:r>
              <a:rPr lang="en-US"/>
              <a:t> is popular but is vulnerable to memory corruption.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There are different approaches to detect bugs.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All approaches fail to detect bugs because they only focus on the </a:t>
            </a:r>
            <a:r>
              <a:rPr lang="en-US" err="1"/>
              <a:t>Wasm</a:t>
            </a:r>
            <a:r>
              <a:rPr lang="en-US"/>
              <a:t> module itself but ignore the interaction with the host.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 is attacker-controlled data consumed by the module? How much does the application </a:t>
            </a:r>
            <a:r>
              <a:rPr lang="en-US" i="1"/>
              <a:t>trust </a:t>
            </a:r>
            <a:r>
              <a:rPr lang="en-US"/>
              <a:t>the data coming from </a:t>
            </a:r>
            <a:r>
              <a:rPr lang="en-US" err="1"/>
              <a:t>Wasm</a:t>
            </a:r>
            <a:r>
              <a:rPr lang="en-US"/>
              <a:t>?</a:t>
            </a:r>
            <a:endParaRPr lang="en-US" i="1"/>
          </a:p>
          <a:p>
            <a:endParaRPr lang="de-DE"/>
          </a:p>
          <a:p>
            <a:r>
              <a:rPr lang="de-DE" err="1"/>
              <a:t>Approaches</a:t>
            </a:r>
            <a:r>
              <a:rPr lang="de-DE"/>
              <a:t> also do not </a:t>
            </a:r>
            <a:r>
              <a:rPr lang="de-DE" err="1"/>
              <a:t>scale</a:t>
            </a:r>
            <a:r>
              <a:rPr lang="de-DE"/>
              <a:t>,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instance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Zoom </a:t>
            </a:r>
            <a:r>
              <a:rPr lang="de-DE" err="1"/>
              <a:t>Wasm</a:t>
            </a:r>
            <a:r>
              <a:rPr lang="de-DE"/>
              <a:t> </a:t>
            </a:r>
            <a:r>
              <a:rPr lang="de-DE" err="1"/>
              <a:t>module</a:t>
            </a:r>
            <a:r>
              <a:rPr lang="de-DE"/>
              <a:t> </a:t>
            </a:r>
            <a:r>
              <a:rPr lang="de-DE" err="1"/>
              <a:t>has</a:t>
            </a:r>
            <a:r>
              <a:rPr lang="de-DE"/>
              <a:t> 18k </a:t>
            </a:r>
            <a:r>
              <a:rPr lang="de-DE" err="1"/>
              <a:t>functions</a:t>
            </a:r>
            <a:r>
              <a:rPr lang="de-DE"/>
              <a:t> and </a:t>
            </a:r>
            <a:r>
              <a:rPr lang="de-DE" err="1"/>
              <a:t>no</a:t>
            </a:r>
            <a:r>
              <a:rPr lang="de-DE"/>
              <a:t> definite </a:t>
            </a:r>
            <a:r>
              <a:rPr lang="de-DE" err="1"/>
              <a:t>entry</a:t>
            </a:r>
            <a:r>
              <a:rPr lang="de-DE"/>
              <a:t> </a:t>
            </a:r>
            <a:r>
              <a:rPr lang="de-DE" err="1"/>
              <a:t>point</a:t>
            </a:r>
            <a:r>
              <a:rPr lang="de-DE"/>
              <a:t>. </a:t>
            </a:r>
          </a:p>
          <a:p>
            <a:r>
              <a:rPr lang="de-DE"/>
              <a:t>The </a:t>
            </a:r>
            <a:r>
              <a:rPr lang="de-DE" err="1"/>
              <a:t>existing</a:t>
            </a:r>
            <a:r>
              <a:rPr lang="de-DE"/>
              <a:t> </a:t>
            </a:r>
            <a:r>
              <a:rPr lang="de-DE" err="1"/>
              <a:t>approaches</a:t>
            </a:r>
            <a:r>
              <a:rPr lang="de-DE"/>
              <a:t> do not </a:t>
            </a:r>
            <a:r>
              <a:rPr lang="de-DE" err="1"/>
              <a:t>know</a:t>
            </a:r>
            <a:r>
              <a:rPr lang="de-DE"/>
              <a:t>,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18k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analyzed</a:t>
            </a:r>
            <a:r>
              <a:rPr lang="de-DE"/>
              <a:t>.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these</a:t>
            </a:r>
            <a:r>
              <a:rPr lang="de-DE"/>
              <a:t> </a:t>
            </a:r>
            <a:r>
              <a:rPr lang="de-DE" err="1"/>
              <a:t>fuzzers</a:t>
            </a:r>
            <a:r>
              <a:rPr lang="de-DE"/>
              <a:t> </a:t>
            </a:r>
            <a:r>
              <a:rPr lang="de-DE" err="1"/>
              <a:t>finds</a:t>
            </a:r>
            <a:r>
              <a:rPr lang="de-DE"/>
              <a:t> a </a:t>
            </a:r>
            <a:r>
              <a:rPr lang="de-DE" err="1"/>
              <a:t>bug</a:t>
            </a:r>
            <a:r>
              <a:rPr lang="de-DE"/>
              <a:t> in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these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,</a:t>
            </a:r>
          </a:p>
          <a:p>
            <a:r>
              <a:rPr lang="de-DE"/>
              <a:t>But </a:t>
            </a:r>
            <a:r>
              <a:rPr lang="de-DE" err="1"/>
              <a:t>these</a:t>
            </a:r>
            <a:r>
              <a:rPr lang="de-DE"/>
              <a:t> </a:t>
            </a:r>
            <a:r>
              <a:rPr lang="de-DE" err="1"/>
              <a:t>functions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never</a:t>
            </a:r>
            <a:r>
              <a:rPr lang="de-DE"/>
              <a:t> </a:t>
            </a:r>
            <a:r>
              <a:rPr lang="de-DE" err="1"/>
              <a:t>called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false</a:t>
            </a:r>
            <a:r>
              <a:rPr lang="de-DE"/>
              <a:t> positive.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353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6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Fully automated reverse-engineering and </a:t>
            </a:r>
            <a:r>
              <a:rPr lang="en-US">
                <a:solidFill>
                  <a:schemeClr val="accent6"/>
                </a:solidFill>
              </a:rPr>
              <a:t>fuzzing framework for </a:t>
            </a:r>
            <a:r>
              <a:rPr lang="en-US" err="1">
                <a:solidFill>
                  <a:schemeClr val="accent6"/>
                </a:solidFill>
              </a:rPr>
              <a:t>Wasm</a:t>
            </a:r>
            <a:r>
              <a:rPr lang="en-US">
                <a:solidFill>
                  <a:schemeClr val="accent6"/>
                </a:solidFill>
              </a:rPr>
              <a:t>-powered websites</a:t>
            </a:r>
          </a:p>
          <a:p>
            <a:r>
              <a:rPr lang="en-US"/>
              <a:t>Analyzes an attacker’s interaction interface with the target </a:t>
            </a:r>
            <a:r>
              <a:rPr lang="en-US" err="1"/>
              <a:t>Wasm</a:t>
            </a:r>
            <a:r>
              <a:rPr lang="en-US"/>
              <a:t> module </a:t>
            </a:r>
            <a:r>
              <a:rPr lang="en-US">
                <a:solidFill>
                  <a:schemeClr val="accent6"/>
                </a:solidFill>
              </a:rPr>
              <a:t>through taint-tracking</a:t>
            </a:r>
          </a:p>
          <a:p>
            <a:pPr lvl="1"/>
            <a:r>
              <a:rPr lang="en-US"/>
              <a:t>Reveals what functions an attacker and </a:t>
            </a:r>
            <a:r>
              <a:rPr lang="en-US">
                <a:solidFill>
                  <a:schemeClr val="accent6"/>
                </a:solidFill>
              </a:rPr>
              <a:t>what data </a:t>
            </a:r>
            <a:r>
              <a:rPr lang="en-US"/>
              <a:t>is controllable</a:t>
            </a:r>
          </a:p>
          <a:p>
            <a:r>
              <a:rPr lang="en-US"/>
              <a:t>Embeds the analysis into </a:t>
            </a:r>
            <a:r>
              <a:rPr lang="en-US">
                <a:solidFill>
                  <a:schemeClr val="accent6"/>
                </a:solidFill>
              </a:rPr>
              <a:t>a coverage-guided snapshot </a:t>
            </a:r>
            <a:r>
              <a:rPr lang="en-US" err="1">
                <a:solidFill>
                  <a:schemeClr val="accent6"/>
                </a:solidFill>
              </a:rPr>
              <a:t>fuzzer</a:t>
            </a:r>
            <a:endParaRPr lang="en-US">
              <a:solidFill>
                <a:schemeClr val="accent6"/>
              </a:solidFill>
            </a:endParaRPr>
          </a:p>
          <a:p>
            <a:pPr lvl="1"/>
            <a:r>
              <a:rPr lang="en-US"/>
              <a:t>Instruments </a:t>
            </a:r>
            <a:r>
              <a:rPr lang="en-US" err="1"/>
              <a:t>Wasm</a:t>
            </a:r>
            <a:r>
              <a:rPr lang="en-US"/>
              <a:t> modules to </a:t>
            </a:r>
            <a:r>
              <a:rPr lang="en-US">
                <a:solidFill>
                  <a:schemeClr val="accent6"/>
                </a:solidFill>
              </a:rPr>
              <a:t>detect memory corruption vulnerabilities</a:t>
            </a:r>
            <a:endParaRPr lang="en-US"/>
          </a:p>
          <a:p>
            <a:pPr lvl="1"/>
            <a:r>
              <a:rPr lang="en-US"/>
              <a:t>Incorporates the state (i.e., the memory) of a </a:t>
            </a:r>
            <a:r>
              <a:rPr lang="en-US" err="1"/>
              <a:t>Wasm</a:t>
            </a:r>
            <a:r>
              <a:rPr lang="en-US"/>
              <a:t> function call to increase fuzzing coverage</a:t>
            </a:r>
          </a:p>
          <a:p>
            <a:pPr lvl="1"/>
            <a:r>
              <a:rPr lang="en-US"/>
              <a:t>Automatically generates test-driver code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29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1AF0E-7C48-0C9A-9E69-532343C9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E5E9C9-BE82-C947-2E3D-0FA2C0B2A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ED5BF7A-0406-8D1B-C277-9A49BADB5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We demonstrated </a:t>
            </a:r>
            <a:r>
              <a:rPr lang="en-US" sz="2400" err="1">
                <a:sym typeface="Wingdings" panose="05000000000000000000" pitchFamily="2" charset="2"/>
              </a:rPr>
              <a:t>Wasm</a:t>
            </a:r>
            <a:r>
              <a:rPr lang="en-US" sz="2400">
                <a:sym typeface="Wingdings" panose="05000000000000000000" pitchFamily="2" charset="2"/>
              </a:rPr>
              <a:t> memory corruption escalating to XSS on a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err="1">
                <a:sym typeface="Wingdings" panose="05000000000000000000" pitchFamily="2" charset="2"/>
              </a:rPr>
              <a:t>Wemby</a:t>
            </a:r>
            <a:r>
              <a:rPr lang="en-US" sz="2000">
                <a:sym typeface="Wingdings" panose="05000000000000000000" pitchFamily="2" charset="2"/>
              </a:rPr>
              <a:t> identified </a:t>
            </a:r>
            <a:r>
              <a:rPr lang="en-US" sz="2000" err="1">
                <a:sym typeface="Wingdings" panose="05000000000000000000" pitchFamily="2" charset="2"/>
              </a:rPr>
              <a:t>unsanitized</a:t>
            </a:r>
            <a:r>
              <a:rPr lang="en-US" sz="2000">
                <a:sym typeface="Wingdings" panose="05000000000000000000" pitchFamily="2" charset="2"/>
              </a:rPr>
              <a:t> WebSocket data and critical linear memory offsets, enabling overwrites of strings (i.e., </a:t>
            </a:r>
            <a:r>
              <a:rPr lang="en-US" sz="2000" err="1">
                <a:latin typeface="Consolas" panose="020B0609020204030204" pitchFamily="49" charset="0"/>
                <a:sym typeface="Wingdings" panose="05000000000000000000" pitchFamily="2" charset="2"/>
              </a:rPr>
              <a:t>Date.now</a:t>
            </a:r>
            <a:r>
              <a:rPr lang="en-US" sz="2000">
                <a:latin typeface="Consolas" panose="020B0609020204030204" pitchFamily="49" charset="0"/>
                <a:sym typeface="Wingdings" panose="05000000000000000000" pitchFamily="2" charset="2"/>
              </a:rPr>
              <a:t>() </a:t>
            </a:r>
            <a:r>
              <a:rPr lang="en-US" sz="2000">
                <a:sym typeface="Wingdings" panose="05000000000000000000" pitchFamily="2" charset="2"/>
              </a:rPr>
              <a:t>to create timestamps) directly consumed by </a:t>
            </a:r>
            <a:r>
              <a:rPr lang="en-US" sz="2000">
                <a:latin typeface="Consolas" panose="020B0609020204030204" pitchFamily="49" charset="0"/>
                <a:sym typeface="Wingdings" panose="05000000000000000000" pitchFamily="2" charset="2"/>
              </a:rPr>
              <a:t>eval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425B6-F963-FA42-6845-160779B8E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57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65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07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75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01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8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36525"/>
            <a:ext cx="10515600" cy="90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04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36525"/>
            <a:ext cx="10515600" cy="90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FCA18F-B01B-1499-EB69-8BB54825A6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870141"/>
            <a:ext cx="10535325" cy="265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[</a:t>
            </a:r>
            <a:r>
              <a:rPr lang="en-US" err="1"/>
              <a:t>lastname</a:t>
            </a:r>
            <a:r>
              <a:rPr lang="en-US"/>
              <a:t> et al.,  conference year]</a:t>
            </a:r>
          </a:p>
        </p:txBody>
      </p:sp>
    </p:spTree>
    <p:extLst>
      <p:ext uri="{BB962C8B-B14F-4D97-AF65-F5344CB8AC3E}">
        <p14:creationId xmlns:p14="http://schemas.microsoft.com/office/powerpoint/2010/main" val="387189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36525"/>
            <a:ext cx="10515600" cy="90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518"/>
            <a:ext cx="10515600" cy="51976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79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229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95716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649" y="6492874"/>
            <a:ext cx="4320702" cy="228601"/>
          </a:xfrm>
        </p:spPr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22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99126"/>
            <a:ext cx="5181600" cy="531090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9126"/>
            <a:ext cx="5181600" cy="531090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8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4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64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6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90345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99134"/>
            <a:ext cx="10515600" cy="5310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4015" y="6492874"/>
            <a:ext cx="420397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4"/>
            <a:ext cx="27432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409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57" r:id="rId3"/>
    <p:sldLayoutId id="2147483758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freepngimg.com/icon/1000313-devil-emoji-%5bdownload-iphone-emojis%5d-free-icon-h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Assembly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hyperlink" Target="https://en.wikipedia.org/wiki/WebAssembly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ixabay.com/pt/logotipo-html-html5-%C3%ADcone-258274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1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s://diegomariano.com/introducao-ao-node-js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hyperlink" Target="https://www.publicdomainpictures.net/view-image.php?image=87454&amp;picture=&amp;jazyk=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hyperlink" Target="https://www.pngall.com/zoom-logo-png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hyperlink" Target="http://ncwebbing.blogspot.com/2011/09/utilizzare-camera-raw.html" TargetMode="Externa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hyperlink" Target="https://kanonxkanon.tistory.com/6493" TargetMode="External"/><Relationship Id="rId15" Type="http://schemas.openxmlformats.org/officeDocument/2006/relationships/hyperlink" Target="https://gamerauntsia.eus/bloga/euskara-twitch-eskakizuna/" TargetMode="External"/><Relationship Id="rId10" Type="http://schemas.openxmlformats.org/officeDocument/2006/relationships/image" Target="../media/image19.png"/><Relationship Id="rId19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freepngimg.com/png/66921-logo-search-google-play-free-png-hq" TargetMode="External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WebAssembl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jpeg"/><Relationship Id="rId18" Type="http://schemas.openxmlformats.org/officeDocument/2006/relationships/hyperlink" Target="https://pixabay.com/pt/logotipo-html-html5-%C3%ADcone-2582748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diegomariano.com/introducao-ao-node-js/" TargetMode="External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hyperlink" Target="https://freepngimg.com/icon/1000313-devil-emoji-%5bdownload-iphone-emojis%5d-free-icon-hq" TargetMode="External"/><Relationship Id="rId5" Type="http://schemas.openxmlformats.org/officeDocument/2006/relationships/image" Target="../media/image25.jpe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19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hyperlink" Target="https://en.wikipedia.org/wiki/WebAssembly" TargetMode="External"/><Relationship Id="rId14" Type="http://schemas.openxmlformats.org/officeDocument/2006/relationships/hyperlink" Target="https://www.publicdomainpictures.net/view-image.php?image=87454&amp;picture=&amp;jazyk=E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87454&amp;picture=&amp;jazyk=EN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6.jpe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ebAssembly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5.png"/><Relationship Id="rId10" Type="http://schemas.openxmlformats.org/officeDocument/2006/relationships/hyperlink" Target="https://www.publicdomainpictures.net/en/view-image.php?image=170317&amp;picture=beautiful-cat" TargetMode="External"/><Relationship Id="rId4" Type="http://schemas.openxmlformats.org/officeDocument/2006/relationships/hyperlink" Target="https://diegomariano.com/introducao-ao-node-js/" TargetMode="External"/><Relationship Id="rId9" Type="http://schemas.openxmlformats.org/officeDocument/2006/relationships/image" Target="../media/image37.jpe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E18F-F14C-4434-955F-A4183A583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623" y="1841071"/>
            <a:ext cx="11310756" cy="2387600"/>
          </a:xfrm>
          <a:noFill/>
        </p:spPr>
        <p:txBody>
          <a:bodyPr lIns="0" tIns="0" rIns="0" bIns="0" anchor="ctr" anchorCtr="0">
            <a:normAutofit/>
          </a:bodyPr>
          <a:lstStyle/>
          <a:p>
            <a:r>
              <a:rPr lang="en-US" sz="5400" err="1"/>
              <a:t>Wemby’s</a:t>
            </a:r>
            <a:r>
              <a:rPr lang="en-US" sz="5400"/>
              <a:t> Web: Hunting for</a:t>
            </a:r>
            <a:br>
              <a:rPr lang="en-US" sz="5400"/>
            </a:br>
            <a:r>
              <a:rPr lang="en-US" sz="5400"/>
              <a:t>Memory Corruption in </a:t>
            </a:r>
            <a:r>
              <a:rPr lang="en-US" sz="5400" err="1"/>
              <a:t>WebAssembly</a:t>
            </a:r>
            <a:endParaRPr lang="en-US" sz="54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3461BC2-12D3-461D-8E8F-42BD5575D548}"/>
              </a:ext>
            </a:extLst>
          </p:cNvPr>
          <p:cNvSpPr/>
          <p:nvPr/>
        </p:nvSpPr>
        <p:spPr>
          <a:xfrm>
            <a:off x="87407" y="4600009"/>
            <a:ext cx="1201718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u="sng">
                <a:latin typeface="+mj-lt"/>
              </a:rPr>
              <a:t>Oussama Draissi</a:t>
            </a:r>
            <a:r>
              <a:rPr lang="en-US" sz="3200">
                <a:latin typeface="+mj-lt"/>
              </a:rPr>
              <a:t>, Tobias </a:t>
            </a:r>
            <a:r>
              <a:rPr lang="en-US" sz="3200" err="1">
                <a:latin typeface="+mj-lt"/>
              </a:rPr>
              <a:t>Cloosters</a:t>
            </a:r>
            <a:r>
              <a:rPr lang="en-US" sz="3200">
                <a:latin typeface="+mj-lt"/>
              </a:rPr>
              <a:t>, David Klein, Michael Rodler,</a:t>
            </a:r>
          </a:p>
          <a:p>
            <a:pPr algn="ctr"/>
            <a:r>
              <a:rPr lang="en-US" sz="3200">
                <a:latin typeface="+mj-lt"/>
              </a:rPr>
              <a:t>Marius </a:t>
            </a:r>
            <a:r>
              <a:rPr lang="en-US" sz="3200" err="1">
                <a:latin typeface="+mj-lt"/>
              </a:rPr>
              <a:t>Musch</a:t>
            </a:r>
            <a:r>
              <a:rPr lang="en-US" sz="3200">
                <a:latin typeface="+mj-lt"/>
              </a:rPr>
              <a:t>, Martin Johns, Lucas Davi</a:t>
            </a:r>
            <a:endParaRPr lang="en-US" sz="3200" baseline="30000">
              <a:latin typeface="+mj-lt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FC0FBEE-884A-478F-A437-A6C83661C478}"/>
              </a:ext>
            </a:extLst>
          </p:cNvPr>
          <p:cNvSpPr txBox="1"/>
          <p:nvPr/>
        </p:nvSpPr>
        <p:spPr>
          <a:xfrm>
            <a:off x="2374232" y="6327571"/>
            <a:ext cx="981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/>
              <a:t>34th edition of the ACM SIGSOFT International Symposium on Software Testing and Analysis</a:t>
            </a:r>
          </a:p>
        </p:txBody>
      </p:sp>
      <p:pic>
        <p:nvPicPr>
          <p:cNvPr id="3" name="Picture 2" descr="A red and blue sign with white text and houses&#10;&#10;AI-generated content may be incorrect.">
            <a:extLst>
              <a:ext uri="{FF2B5EF4-FFF2-40B4-BE49-F238E27FC236}">
                <a16:creationId xmlns:a16="http://schemas.microsoft.com/office/drawing/2014/main" id="{32A43DBB-CE5F-B007-6687-0DE4DEAC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2" y="5477926"/>
            <a:ext cx="2069430" cy="12001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3F3CFB1-B487-0C10-AA9D-8D4AB09C4780}"/>
              </a:ext>
            </a:extLst>
          </p:cNvPr>
          <p:cNvGrpSpPr/>
          <p:nvPr/>
        </p:nvGrpSpPr>
        <p:grpSpPr>
          <a:xfrm>
            <a:off x="621856" y="205919"/>
            <a:ext cx="10948289" cy="1080000"/>
            <a:chOff x="838200" y="205919"/>
            <a:chExt cx="10948289" cy="1080000"/>
          </a:xfrm>
        </p:grpSpPr>
        <p:pic>
          <p:nvPicPr>
            <p:cNvPr id="7" name="Grafik 6" descr="Ein Bild, das Schrift, Grafiken, Screenshot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83E28CE8-AE72-489D-8B23-32953369D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831" y="205919"/>
              <a:ext cx="2763669" cy="1080000"/>
            </a:xfrm>
            <a:prstGeom prst="rect">
              <a:avLst/>
            </a:prstGeom>
          </p:spPr>
        </p:pic>
        <p:pic>
          <p:nvPicPr>
            <p:cNvPr id="11" name="Grafik 10" descr="Ein Bild, das Text, Schrift, Grafiken, Logo enthält.&#10;&#10;KI-generierte Inhalte können fehlerhaft sein.">
              <a:extLst>
                <a:ext uri="{FF2B5EF4-FFF2-40B4-BE49-F238E27FC236}">
                  <a16:creationId xmlns:a16="http://schemas.microsoft.com/office/drawing/2014/main" id="{0DB76ECB-A32D-0186-5734-A2A13075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884" y="205919"/>
              <a:ext cx="2959605" cy="1080000"/>
            </a:xfrm>
            <a:prstGeom prst="rect">
              <a:avLst/>
            </a:prstGeom>
          </p:spPr>
        </p:pic>
        <p:pic>
          <p:nvPicPr>
            <p:cNvPr id="14" name="Grafik 13" descr="Ein Bild, das Text, Schrift, Grafiken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64C114F5-79B2-7C49-62A1-5966B5ACE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624" y="205919"/>
              <a:ext cx="2921824" cy="10800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318D3093-0445-67C5-BC8D-94183143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205919"/>
              <a:ext cx="236204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0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BA8E94E-0908-6B71-FC54-5A7B30713B4C}"/>
              </a:ext>
            </a:extLst>
          </p:cNvPr>
          <p:cNvGrpSpPr/>
          <p:nvPr/>
        </p:nvGrpSpPr>
        <p:grpSpPr>
          <a:xfrm>
            <a:off x="386439" y="1409792"/>
            <a:ext cx="3472010" cy="1665066"/>
            <a:chOff x="386439" y="1409792"/>
            <a:chExt cx="3472010" cy="1665066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43F7695-EEFC-DA2B-B4BD-E8E5D49EDE8E}"/>
                </a:ext>
              </a:extLst>
            </p:cNvPr>
            <p:cNvGrpSpPr/>
            <p:nvPr/>
          </p:nvGrpSpPr>
          <p:grpSpPr>
            <a:xfrm>
              <a:off x="386439" y="1409792"/>
              <a:ext cx="3472010" cy="1665066"/>
              <a:chOff x="1119753" y="1384945"/>
              <a:chExt cx="3222730" cy="1391128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B9A5619-1847-7B3C-EC33-76A0E9A5455D}"/>
                  </a:ext>
                </a:extLst>
              </p:cNvPr>
              <p:cNvSpPr/>
              <p:nvPr/>
            </p:nvSpPr>
            <p:spPr>
              <a:xfrm>
                <a:off x="1119753" y="1384945"/>
                <a:ext cx="3222730" cy="139112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E478F40-578D-FC82-6948-4BE1FAD51D7D}"/>
                  </a:ext>
                </a:extLst>
              </p:cNvPr>
              <p:cNvSpPr txBox="1"/>
              <p:nvPr/>
            </p:nvSpPr>
            <p:spPr>
              <a:xfrm>
                <a:off x="1508678" y="1405424"/>
                <a:ext cx="2444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External input data</a:t>
                </a:r>
              </a:p>
            </p:txBody>
          </p:sp>
        </p:grp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B9ED811-6C31-F4DD-8DFD-84348806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5421" y="2022937"/>
              <a:ext cx="736777" cy="860554"/>
            </a:xfrm>
            <a:prstGeom prst="rect">
              <a:avLst/>
            </a:prstGeom>
            <a:ln w="190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93944904-52E7-3E04-4B7D-1003AE59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New </a:t>
            </a:r>
            <a:r>
              <a:rPr lang="de-DE" err="1"/>
              <a:t>Attack</a:t>
            </a:r>
            <a:r>
              <a:rPr lang="de-DE"/>
              <a:t> </a:t>
            </a:r>
            <a:r>
              <a:rPr lang="de-DE" err="1"/>
              <a:t>Vectors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A4FFD9-CEE6-3A13-6433-04DEB525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AA50B3-1D99-731E-E48A-AC1FB22F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124EF3-7447-CDF0-819F-C934A2F8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F50E4FD-293D-471C-665E-37A703CFB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91452"/>
              </p:ext>
            </p:extLst>
          </p:nvPr>
        </p:nvGraphicFramePr>
        <p:xfrm>
          <a:off x="5513192" y="1010813"/>
          <a:ext cx="6289390" cy="5079438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4043829">
                  <a:extLst>
                    <a:ext uri="{9D8B030D-6E8A-4147-A177-3AD203B41FA5}">
                      <a16:colId xmlns:a16="http://schemas.microsoft.com/office/drawing/2014/main" val="2392041923"/>
                    </a:ext>
                  </a:extLst>
                </a:gridCol>
                <a:gridCol w="2245561">
                  <a:extLst>
                    <a:ext uri="{9D8B030D-6E8A-4147-A177-3AD203B41FA5}">
                      <a16:colId xmlns:a16="http://schemas.microsoft.com/office/drawing/2014/main" val="640170763"/>
                    </a:ext>
                  </a:extLst>
                </a:gridCol>
              </a:tblGrid>
              <a:tr h="663978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1" u="none" strike="noStrike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de-DE" sz="220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200" b="1" u="none" strike="noStrike">
                          <a:solidFill>
                            <a:schemeClr val="tx1"/>
                          </a:solidFill>
                          <a:effectLst/>
                        </a:rPr>
                        <a:t>#Domains</a:t>
                      </a:r>
                      <a:endParaRPr lang="de-DE" sz="220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456840486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XMLHttpRequest.response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5118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684316885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WebSocket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4971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624480897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location.href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2401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235999045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location.pathname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194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893896098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sessionStorage.getItem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486082926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location.search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876976346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location.hash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268156896"/>
                  </a:ext>
                </a:extLst>
              </a:tr>
            </a:tbl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3931965-6592-C33E-A3A9-D83AD120F802}"/>
              </a:ext>
            </a:extLst>
          </p:cNvPr>
          <p:cNvGrpSpPr/>
          <p:nvPr/>
        </p:nvGrpSpPr>
        <p:grpSpPr>
          <a:xfrm>
            <a:off x="2041182" y="2047565"/>
            <a:ext cx="1719113" cy="836654"/>
            <a:chOff x="2041182" y="2047565"/>
            <a:chExt cx="1719113" cy="836654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1120BF75-F931-7C1B-E705-5AFD669C2B26}"/>
                </a:ext>
              </a:extLst>
            </p:cNvPr>
            <p:cNvGrpSpPr/>
            <p:nvPr/>
          </p:nvGrpSpPr>
          <p:grpSpPr>
            <a:xfrm>
              <a:off x="2188905" y="2158536"/>
              <a:ext cx="1026825" cy="610741"/>
              <a:chOff x="3065317" y="4864318"/>
              <a:chExt cx="1124845" cy="611691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2607DD1B-F2F6-1254-C54C-EB86FC1D6BB4}"/>
                  </a:ext>
                </a:extLst>
              </p:cNvPr>
              <p:cNvSpPr/>
              <p:nvPr/>
            </p:nvSpPr>
            <p:spPr>
              <a:xfrm>
                <a:off x="3065317" y="4879148"/>
                <a:ext cx="1124845" cy="5968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Grafik 14" descr="Ein Bild, das Cartoon, Clipart, Kreativität enthält.&#10;&#10;Automatisch generierte Beschreibung">
                <a:extLst>
                  <a:ext uri="{FF2B5EF4-FFF2-40B4-BE49-F238E27FC236}">
                    <a16:creationId xmlns:a16="http://schemas.microsoft.com/office/drawing/2014/main" id="{4F2C004F-6415-09AF-3C30-06C3948E7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3351028" y="4864318"/>
                <a:ext cx="605407" cy="590272"/>
              </a:xfrm>
              <a:prstGeom prst="rect">
                <a:avLst/>
              </a:prstGeom>
            </p:spPr>
          </p:pic>
        </p:grp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4A3A517-60D5-7BE4-60CD-FFE5A67B3733}"/>
                </a:ext>
              </a:extLst>
            </p:cNvPr>
            <p:cNvSpPr/>
            <p:nvPr/>
          </p:nvSpPr>
          <p:spPr>
            <a:xfrm>
              <a:off x="2041182" y="2047565"/>
              <a:ext cx="1719113" cy="836654"/>
            </a:xfrm>
            <a:prstGeom prst="rect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Picture 2" descr="https://cdn1.iconfinder.com/data/icons/large-glossy-icons/512/Spy.png">
              <a:extLst>
                <a:ext uri="{FF2B5EF4-FFF2-40B4-BE49-F238E27FC236}">
                  <a16:creationId xmlns:a16="http://schemas.microsoft.com/office/drawing/2014/main" id="{0E1BF87E-4F57-7B30-962E-6964722CD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954" y="2099361"/>
              <a:ext cx="700339" cy="71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Sprechblase: rechteckig mit abgerundeten Ecken 36">
            <a:extLst>
              <a:ext uri="{FF2B5EF4-FFF2-40B4-BE49-F238E27FC236}">
                <a16:creationId xmlns:a16="http://schemas.microsoft.com/office/drawing/2014/main" id="{625C35D3-EA2F-9811-03DB-701B7E777B78}"/>
              </a:ext>
            </a:extLst>
          </p:cNvPr>
          <p:cNvSpPr/>
          <p:nvPr/>
        </p:nvSpPr>
        <p:spPr>
          <a:xfrm>
            <a:off x="386439" y="3800223"/>
            <a:ext cx="4246920" cy="2085540"/>
          </a:xfrm>
          <a:prstGeom prst="wedgeRoundRectCallout">
            <a:avLst>
              <a:gd name="adj1" fmla="val 72358"/>
              <a:gd name="adj2" fmla="val -152362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err="1"/>
              <a:t>Only</a:t>
            </a:r>
            <a:r>
              <a:rPr lang="de-DE" sz="3200"/>
              <a:t> &lt;2% </a:t>
            </a:r>
            <a:r>
              <a:rPr lang="de-DE" sz="3200" err="1"/>
              <a:t>of</a:t>
            </a:r>
            <a:r>
              <a:rPr lang="de-DE" sz="3200"/>
              <a:t> </a:t>
            </a:r>
            <a:r>
              <a:rPr lang="de-DE" sz="3200" err="1"/>
              <a:t>the</a:t>
            </a:r>
            <a:r>
              <a:rPr lang="de-DE" sz="3200"/>
              <a:t> </a:t>
            </a:r>
            <a:r>
              <a:rPr lang="de-DE" sz="3200" err="1"/>
              <a:t>dataflows</a:t>
            </a:r>
            <a:r>
              <a:rPr lang="de-DE" sz="3200"/>
              <a:t> </a:t>
            </a:r>
            <a:r>
              <a:rPr lang="de-DE" sz="3200" err="1"/>
              <a:t>are</a:t>
            </a:r>
            <a:r>
              <a:rPr lang="de-DE" sz="3200"/>
              <a:t> </a:t>
            </a:r>
            <a:r>
              <a:rPr lang="de-DE" sz="3200" err="1"/>
              <a:t>sanitized</a:t>
            </a:r>
            <a:r>
              <a:rPr lang="de-DE" sz="3200"/>
              <a:t>!</a:t>
            </a:r>
          </a:p>
        </p:txBody>
      </p:sp>
      <p:sp>
        <p:nvSpPr>
          <p:cNvPr id="38" name="Sprechblase: rechteckig mit abgerundeten Ecken 37">
            <a:extLst>
              <a:ext uri="{FF2B5EF4-FFF2-40B4-BE49-F238E27FC236}">
                <a16:creationId xmlns:a16="http://schemas.microsoft.com/office/drawing/2014/main" id="{57303194-BB1E-F962-F82C-96595C5F200F}"/>
              </a:ext>
            </a:extLst>
          </p:cNvPr>
          <p:cNvSpPr/>
          <p:nvPr/>
        </p:nvSpPr>
        <p:spPr>
          <a:xfrm>
            <a:off x="7514534" y="4772952"/>
            <a:ext cx="3608034" cy="1719922"/>
          </a:xfrm>
          <a:prstGeom prst="wedgeRoundRectCallout">
            <a:avLst>
              <a:gd name="adj1" fmla="val 31967"/>
              <a:gd name="adj2" fmla="val 18195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/>
              <a:t>29,000 </a:t>
            </a:r>
            <a:r>
              <a:rPr lang="de-DE" sz="3200" err="1"/>
              <a:t>websites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411841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7DD70-1868-763F-CE3B-8971626BB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9406C479-B054-B26E-A4CE-15F0BD0A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Implicit</a:t>
            </a:r>
            <a:r>
              <a:rPr lang="de-DE"/>
              <a:t> Trust, Explicit Danger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E2672F-08D0-F535-AAC8-F300FF0F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900">
                <a:solidFill>
                  <a:schemeClr val="tx1"/>
                </a:solidFill>
              </a:rPr>
              <a:t>27.06.2025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508E73-3CB3-058F-65BF-05F8013D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Wemby’s Web: Hunting for Memory Corruption in WebAssembly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3BE12A-4687-C2F5-2283-F9F4AD99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CB18F4C-E8C4-4CE3-AB98-635666EFA01A}" type="slidenum">
              <a:rPr lang="en-US" sz="900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sz="900">
              <a:solidFill>
                <a:schemeClr val="tx1"/>
              </a:solidFill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B4F4C973-405E-4A02-AE12-6C12AB028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4233"/>
              </p:ext>
            </p:extLst>
          </p:nvPr>
        </p:nvGraphicFramePr>
        <p:xfrm>
          <a:off x="5610813" y="1105995"/>
          <a:ext cx="6247512" cy="5038347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2409171">
                  <a:extLst>
                    <a:ext uri="{9D8B030D-6E8A-4147-A177-3AD203B41FA5}">
                      <a16:colId xmlns:a16="http://schemas.microsoft.com/office/drawing/2014/main" val="2542736028"/>
                    </a:ext>
                  </a:extLst>
                </a:gridCol>
                <a:gridCol w="2123337">
                  <a:extLst>
                    <a:ext uri="{9D8B030D-6E8A-4147-A177-3AD203B41FA5}">
                      <a16:colId xmlns:a16="http://schemas.microsoft.com/office/drawing/2014/main" val="1857611379"/>
                    </a:ext>
                  </a:extLst>
                </a:gridCol>
                <a:gridCol w="1715004">
                  <a:extLst>
                    <a:ext uri="{9D8B030D-6E8A-4147-A177-3AD203B41FA5}">
                      <a16:colId xmlns:a16="http://schemas.microsoft.com/office/drawing/2014/main" val="37018879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1" u="none" strike="noStrike">
                          <a:solidFill>
                            <a:srgbClr val="FFFFFF"/>
                          </a:solidFill>
                          <a:effectLst/>
                        </a:rPr>
                        <a:t>Sink</a:t>
                      </a:r>
                      <a:endParaRPr lang="de-DE" sz="22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1" u="none" strike="noStrike" err="1">
                          <a:solidFill>
                            <a:srgbClr val="FFFFFF"/>
                          </a:solidFill>
                          <a:effectLst/>
                        </a:rPr>
                        <a:t>Vulnerability</a:t>
                      </a:r>
                      <a:endParaRPr lang="de-DE" sz="22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200" b="1" u="none" strike="noStrike">
                          <a:solidFill>
                            <a:srgbClr val="FFFFFF"/>
                          </a:solidFill>
                          <a:effectLst/>
                        </a:rPr>
                        <a:t>#Domains</a:t>
                      </a:r>
                      <a:endParaRPr lang="de-DE" sz="22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b"/>
                </a:tc>
                <a:extLst>
                  <a:ext uri="{0D108BD9-81ED-4DB2-BD59-A6C34878D82A}">
                    <a16:rowId xmlns:a16="http://schemas.microsoft.com/office/drawing/2014/main" val="1395270710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Function.ctor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2286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2389927965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a.href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1341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1973642252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fetch.url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Request Hijacking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1054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134576113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innerHTML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842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1894556094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eval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643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1943557019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open(</a:t>
                      </a:r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url</a:t>
                      </a:r>
                      <a:r>
                        <a:rPr lang="de-DE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Request Hijacking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497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158667002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sessionStorage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 err="1">
                          <a:solidFill>
                            <a:schemeClr val="bg1"/>
                          </a:solidFill>
                          <a:effectLst/>
                        </a:rPr>
                        <a:t>Stored</a:t>
                      </a:r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 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345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330565052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document.cookie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 err="1">
                          <a:solidFill>
                            <a:schemeClr val="bg1"/>
                          </a:solidFill>
                          <a:effectLst/>
                        </a:rPr>
                        <a:t>Stored</a:t>
                      </a:r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 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2767282288"/>
                  </a:ext>
                </a:extLst>
              </a:tr>
            </a:tbl>
          </a:graphicData>
        </a:graphic>
      </p:graphicFrame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B2EB07E-C04D-D61A-784B-680161268921}"/>
              </a:ext>
            </a:extLst>
          </p:cNvPr>
          <p:cNvGrpSpPr/>
          <p:nvPr/>
        </p:nvGrpSpPr>
        <p:grpSpPr>
          <a:xfrm>
            <a:off x="267069" y="633618"/>
            <a:ext cx="4637439" cy="2425809"/>
            <a:chOff x="-101723" y="1036988"/>
            <a:chExt cx="5646557" cy="2556195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F4657CAF-AA2F-9977-6054-E73D7C47BD20}"/>
                </a:ext>
              </a:extLst>
            </p:cNvPr>
            <p:cNvSpPr/>
            <p:nvPr/>
          </p:nvSpPr>
          <p:spPr>
            <a:xfrm>
              <a:off x="-101721" y="1688951"/>
              <a:ext cx="5646555" cy="190423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de-DE" sz="1400" err="1">
                  <a:solidFill>
                    <a:srgbClr val="569CD6"/>
                  </a:solidFill>
                  <a:latin typeface="Consolas"/>
                </a:rPr>
                <a:t>string</a:t>
              </a:r>
              <a:r>
                <a:rPr lang="de-DE" sz="1400">
                  <a:solidFill>
                    <a:srgbClr val="569CD6"/>
                  </a:solidFill>
                  <a:latin typeface="Consolas"/>
                </a:rPr>
                <a:t> </a:t>
              </a:r>
              <a:r>
                <a:rPr lang="de-DE" sz="1400">
                  <a:solidFill>
                    <a:srgbClr val="D4D4D4"/>
                  </a:solidFill>
                  <a:latin typeface="Consolas"/>
                </a:rPr>
                <a:t>tag = </a:t>
              </a:r>
              <a:r>
                <a:rPr lang="de-DE" sz="1200">
                  <a:solidFill>
                    <a:srgbClr val="CE9178"/>
                  </a:solidFill>
                  <a:latin typeface="Consolas"/>
                </a:rPr>
                <a:t>"&lt;</a:t>
              </a:r>
              <a:r>
                <a:rPr lang="de-DE" sz="1200" err="1">
                  <a:solidFill>
                    <a:srgbClr val="CE9178"/>
                  </a:solidFill>
                  <a:latin typeface="Consolas"/>
                </a:rPr>
                <a:t>img</a:t>
              </a:r>
              <a:r>
                <a:rPr lang="de-DE" sz="1200">
                  <a:solidFill>
                    <a:srgbClr val="CE9178"/>
                  </a:solidFill>
                  <a:latin typeface="Consolas"/>
                </a:rPr>
                <a:t> </a:t>
              </a:r>
              <a:r>
                <a:rPr lang="de-DE" sz="1200" err="1">
                  <a:solidFill>
                    <a:srgbClr val="CE9178"/>
                  </a:solidFill>
                  <a:latin typeface="Consolas"/>
                </a:rPr>
                <a:t>src</a:t>
              </a:r>
              <a:r>
                <a:rPr lang="de-DE" sz="1200">
                  <a:solidFill>
                    <a:srgbClr val="CE9178"/>
                  </a:solidFill>
                  <a:latin typeface="Consolas"/>
                </a:rPr>
                <a:t>='</a:t>
              </a:r>
              <a:r>
                <a:rPr lang="de-DE" sz="1200" err="1">
                  <a:solidFill>
                    <a:srgbClr val="CE9178"/>
                  </a:solidFill>
                  <a:latin typeface="Consolas"/>
                </a:rPr>
                <a:t>data:image</a:t>
              </a:r>
              <a:r>
                <a:rPr lang="de-DE" sz="1200">
                  <a:solidFill>
                    <a:srgbClr val="CE9178"/>
                  </a:solidFill>
                  <a:latin typeface="Consolas"/>
                </a:rPr>
                <a:t>/</a:t>
              </a:r>
              <a:r>
                <a:rPr lang="de-DE" sz="1200" err="1">
                  <a:solidFill>
                    <a:srgbClr val="CE9178"/>
                  </a:solidFill>
                  <a:latin typeface="Consolas"/>
                </a:rPr>
                <a:t>png</a:t>
              </a:r>
              <a:r>
                <a:rPr lang="de-DE" sz="1200">
                  <a:solidFill>
                    <a:srgbClr val="CE9178"/>
                  </a:solidFill>
                  <a:latin typeface="Consolas"/>
                </a:rPr>
                <a:t>;"</a:t>
              </a:r>
              <a:r>
                <a:rPr lang="de-DE" sz="1200">
                  <a:solidFill>
                    <a:srgbClr val="D4D4D4"/>
                  </a:solidFill>
                  <a:latin typeface="Consolas"/>
                </a:rPr>
                <a:t>;</a:t>
              </a:r>
              <a:endParaRPr lang="de-DE" sz="1200">
                <a:solidFill>
                  <a:srgbClr val="569CD6"/>
                </a:solidFill>
                <a:latin typeface="Consolas"/>
              </a:endParaRPr>
            </a:p>
            <a:p>
              <a:r>
                <a:rPr lang="de-DE" sz="1400" err="1">
                  <a:solidFill>
                    <a:srgbClr val="569CD6"/>
                  </a:solidFill>
                  <a:latin typeface="Consolas"/>
                </a:rPr>
                <a:t>void</a:t>
              </a:r>
              <a:r>
                <a:rPr lang="de-DE" sz="1400">
                  <a:solidFill>
                    <a:srgbClr val="D4D4D4"/>
                  </a:solidFill>
                  <a:latin typeface="Consolas"/>
                </a:rPr>
                <a:t> </a:t>
              </a:r>
              <a:r>
                <a:rPr lang="de-DE" sz="1400" err="1">
                  <a:solidFill>
                    <a:srgbClr val="DCDCAA"/>
                  </a:solidFill>
                  <a:latin typeface="Consolas"/>
                </a:rPr>
                <a:t>decodeImage</a:t>
              </a:r>
              <a:r>
                <a:rPr lang="de-DE" sz="1400">
                  <a:solidFill>
                    <a:srgbClr val="D4D4D4"/>
                  </a:solidFill>
                  <a:latin typeface="Consolas"/>
                </a:rPr>
                <a:t>(</a:t>
              </a:r>
              <a:r>
                <a:rPr lang="de-DE" sz="1400" err="1">
                  <a:solidFill>
                    <a:srgbClr val="4EC9B0"/>
                  </a:solidFill>
                  <a:latin typeface="Consolas"/>
                </a:rPr>
                <a:t>ImageData</a:t>
              </a:r>
              <a:r>
                <a:rPr lang="de-DE" sz="1400">
                  <a:solidFill>
                    <a:srgbClr val="569CD6"/>
                  </a:solidFill>
                  <a:latin typeface="Consolas"/>
                </a:rPr>
                <a:t> </a:t>
              </a:r>
              <a:r>
                <a:rPr lang="de-DE" sz="1400" err="1">
                  <a:solidFill>
                    <a:srgbClr val="8BC2E1"/>
                  </a:solidFill>
                  <a:latin typeface="Consolas"/>
                </a:rPr>
                <a:t>image</a:t>
              </a:r>
              <a:r>
                <a:rPr lang="de-DE" sz="1400">
                  <a:solidFill>
                    <a:srgbClr val="D4D4D4"/>
                  </a:solidFill>
                  <a:latin typeface="Consolas"/>
                </a:rPr>
                <a:t>) {</a:t>
              </a:r>
            </a:p>
            <a:p>
              <a:pPr>
                <a:lnSpc>
                  <a:spcPts val="1425"/>
                </a:lnSpc>
                <a:buNone/>
              </a:pPr>
              <a:r>
                <a:rPr lang="de-DE" sz="1400">
                  <a:solidFill>
                    <a:srgbClr val="6A9955"/>
                  </a:solidFill>
                  <a:latin typeface="Consolas" panose="020B0609020204030204" pitchFamily="49" charset="0"/>
                </a:rPr>
                <a:t>  //...</a:t>
              </a:r>
              <a:endParaRPr lang="de-DE" sz="1400">
                <a:solidFill>
                  <a:srgbClr val="CCCCCC"/>
                </a:solidFill>
                <a:latin typeface="Consolas" panose="020B0609020204030204" pitchFamily="49" charset="0"/>
              </a:endParaRPr>
            </a:p>
            <a:p>
              <a:r>
                <a:rPr lang="de-DE" sz="2000">
                  <a:solidFill>
                    <a:srgbClr val="D4D4D4"/>
                  </a:solidFill>
                  <a:latin typeface="Consolas"/>
                </a:rPr>
                <a:t>  </a:t>
              </a:r>
              <a:r>
                <a:rPr lang="de-DE" sz="2000" err="1">
                  <a:solidFill>
                    <a:srgbClr val="9CDCFE"/>
                  </a:solidFill>
                  <a:latin typeface="Consolas"/>
                </a:rPr>
                <a:t>JS</a:t>
              </a:r>
              <a:r>
                <a:rPr lang="de-DE" sz="2000" err="1">
                  <a:solidFill>
                    <a:srgbClr val="D4D4D4"/>
                  </a:solidFill>
                  <a:latin typeface="Consolas"/>
                </a:rPr>
                <a:t>.</a:t>
              </a:r>
              <a:r>
                <a:rPr lang="de-DE" sz="2000" err="1">
                  <a:solidFill>
                    <a:srgbClr val="DCDCAA"/>
                  </a:solidFill>
                  <a:latin typeface="Consolas"/>
                </a:rPr>
                <a:t>writeToDom</a:t>
              </a:r>
              <a:r>
                <a:rPr lang="de-DE" sz="2000">
                  <a:solidFill>
                    <a:srgbClr val="D4D4D4"/>
                  </a:solidFill>
                  <a:latin typeface="Consolas"/>
                </a:rPr>
                <a:t>(tag, </a:t>
              </a:r>
              <a:r>
                <a:rPr lang="de-DE" sz="2000" err="1">
                  <a:solidFill>
                    <a:srgbClr val="D4D4D4"/>
                  </a:solidFill>
                  <a:latin typeface="Consolas"/>
                </a:rPr>
                <a:t>img</a:t>
              </a:r>
              <a:r>
                <a:rPr lang="de-DE" sz="2000">
                  <a:solidFill>
                    <a:srgbClr val="D4D4D4"/>
                  </a:solidFill>
                  <a:latin typeface="Consolas"/>
                </a:rPr>
                <a:t>);</a:t>
              </a:r>
            </a:p>
            <a:p>
              <a:r>
                <a:rPr lang="de-DE" sz="1400">
                  <a:solidFill>
                    <a:srgbClr val="D4D4D4"/>
                  </a:solidFill>
                  <a:latin typeface="Consolas"/>
                </a:rPr>
                <a:t>}</a:t>
              </a:r>
            </a:p>
          </p:txBody>
        </p:sp>
        <p:pic>
          <p:nvPicPr>
            <p:cNvPr id="29" name="Grafik 28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ACD9C480-2F6D-AA72-B8CF-170D37C3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-101723" y="1036988"/>
              <a:ext cx="1097830" cy="8437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38E4371F-BCBB-DE69-9E84-4B9422AB33CF}"/>
              </a:ext>
            </a:extLst>
          </p:cNvPr>
          <p:cNvSpPr/>
          <p:nvPr/>
        </p:nvSpPr>
        <p:spPr>
          <a:xfrm>
            <a:off x="541184" y="2173517"/>
            <a:ext cx="3862713" cy="40763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Sprechblase: rechteckig mit abgerundeten Ecken 41">
            <a:extLst>
              <a:ext uri="{FF2B5EF4-FFF2-40B4-BE49-F238E27FC236}">
                <a16:creationId xmlns:a16="http://schemas.microsoft.com/office/drawing/2014/main" id="{545D5ACA-3E27-4AEC-BA49-48D0E7002252}"/>
              </a:ext>
            </a:extLst>
          </p:cNvPr>
          <p:cNvSpPr/>
          <p:nvPr/>
        </p:nvSpPr>
        <p:spPr>
          <a:xfrm>
            <a:off x="395263" y="3798573"/>
            <a:ext cx="4246920" cy="2521204"/>
          </a:xfrm>
          <a:prstGeom prst="wedgeRoundRectCallout">
            <a:avLst>
              <a:gd name="adj1" fmla="val 74751"/>
              <a:gd name="adj2" fmla="val -47622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err="1"/>
              <a:t>Insecure</a:t>
            </a:r>
            <a:r>
              <a:rPr lang="de-DE" sz="3200"/>
              <a:t> </a:t>
            </a:r>
            <a:r>
              <a:rPr lang="de-DE" sz="3200" err="1"/>
              <a:t>memory</a:t>
            </a:r>
            <a:r>
              <a:rPr lang="de-DE" sz="3200"/>
              <a:t> </a:t>
            </a:r>
            <a:r>
              <a:rPr lang="de-DE" sz="3200" err="1"/>
              <a:t>management</a:t>
            </a:r>
            <a:r>
              <a:rPr lang="de-DE" sz="3200"/>
              <a:t>,</a:t>
            </a:r>
          </a:p>
          <a:p>
            <a:pPr algn="ctr"/>
            <a:r>
              <a:rPr lang="de-DE" sz="3200" err="1"/>
              <a:t>no</a:t>
            </a:r>
            <a:r>
              <a:rPr lang="de-DE" sz="3200"/>
              <a:t> </a:t>
            </a:r>
            <a:r>
              <a:rPr lang="de-DE" sz="3200" err="1"/>
              <a:t>sanitization</a:t>
            </a:r>
            <a:r>
              <a:rPr lang="de-DE" sz="3200"/>
              <a:t>,</a:t>
            </a:r>
          </a:p>
          <a:p>
            <a:pPr algn="ctr"/>
            <a:r>
              <a:rPr lang="de-DE" sz="3200"/>
              <a:t>easy </a:t>
            </a:r>
            <a:r>
              <a:rPr lang="de-DE" sz="3200" err="1"/>
              <a:t>exploitation</a:t>
            </a:r>
            <a:r>
              <a:rPr lang="de-DE" sz="3200"/>
              <a:t>!</a:t>
            </a:r>
          </a:p>
        </p:txBody>
      </p:sp>
      <p:sp>
        <p:nvSpPr>
          <p:cNvPr id="47" name="Sprechblase: rechteckig mit abgerundeten Ecken 46">
            <a:extLst>
              <a:ext uri="{FF2B5EF4-FFF2-40B4-BE49-F238E27FC236}">
                <a16:creationId xmlns:a16="http://schemas.microsoft.com/office/drawing/2014/main" id="{C7DC8E92-ABBF-4F10-D040-D1A85F188FAF}"/>
              </a:ext>
            </a:extLst>
          </p:cNvPr>
          <p:cNvSpPr/>
          <p:nvPr/>
        </p:nvSpPr>
        <p:spPr>
          <a:xfrm>
            <a:off x="7667906" y="4887252"/>
            <a:ext cx="3608034" cy="1719922"/>
          </a:xfrm>
          <a:prstGeom prst="wedgeRoundRectCallout">
            <a:avLst>
              <a:gd name="adj1" fmla="val 31967"/>
              <a:gd name="adj2" fmla="val 18195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/>
              <a:t>4,000 </a:t>
            </a:r>
            <a:r>
              <a:rPr lang="de-DE" sz="3200" err="1"/>
              <a:t>websites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384563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98293FC-C353-5459-560F-FB11C20D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Prevalance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a </a:t>
            </a:r>
            <a:r>
              <a:rPr lang="de-DE" err="1"/>
              <a:t>new</a:t>
            </a:r>
            <a:br>
              <a:rPr lang="de-DE"/>
            </a:br>
            <a:r>
              <a:rPr lang="de-DE" err="1"/>
              <a:t>Threat</a:t>
            </a:r>
            <a:r>
              <a:rPr lang="de-DE"/>
              <a:t> Model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4C0FB0F-DCDC-6281-CC17-22A1FD035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We detected </a:t>
            </a:r>
            <a:r>
              <a:rPr lang="en-US" sz="4400" b="1">
                <a:solidFill>
                  <a:srgbClr val="FF0000"/>
                </a:solidFill>
              </a:rPr>
              <a:t>2782 domains </a:t>
            </a:r>
            <a:r>
              <a:rPr lang="en-US" sz="4400"/>
              <a:t>vulnerable to this threat model</a:t>
            </a:r>
            <a:endParaRPr lang="de-DE" sz="44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FB7894-319B-00F3-88F2-0C56E5D1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96A0C-0C68-5909-EBD9-5EB0A513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31E46C-F012-D4AD-06EC-2B3669D1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88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2F320D-BC3D-C258-C016-ECC0B792F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2BDD-F39E-F240-F96A-3276EE23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e-DE"/>
              <a:t>Memory </a:t>
            </a:r>
            <a:r>
              <a:rPr lang="de-DE" err="1"/>
              <a:t>Corruption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Wild</a:t>
            </a:r>
          </a:p>
        </p:txBody>
      </p:sp>
      <p:sp>
        <p:nvSpPr>
          <p:cNvPr id="6" name="Gerader Verbinder 5">
            <a:extLst>
              <a:ext uri="{FF2B5EF4-FFF2-40B4-BE49-F238E27FC236}">
                <a16:creationId xmlns:a16="http://schemas.microsoft.com/office/drawing/2014/main" id="{5E82C5F6-FDFB-E806-7DB8-7EADCE0C4749}"/>
              </a:ext>
            </a:extLst>
          </p:cNvPr>
          <p:cNvSpPr/>
          <p:nvPr/>
        </p:nvSpPr>
        <p:spPr>
          <a:xfrm>
            <a:off x="838200" y="1179883"/>
            <a:ext cx="10515600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3CAAFD6-833A-863A-84BE-C44501AF9BA6}"/>
              </a:ext>
            </a:extLst>
          </p:cNvPr>
          <p:cNvSpPr/>
          <p:nvPr/>
        </p:nvSpPr>
        <p:spPr>
          <a:xfrm>
            <a:off x="838200" y="1179883"/>
            <a:ext cx="10515600" cy="1062095"/>
          </a:xfrm>
          <a:custGeom>
            <a:avLst/>
            <a:gdLst>
              <a:gd name="connsiteX0" fmla="*/ 0 w 10515600"/>
              <a:gd name="connsiteY0" fmla="*/ 0 h 1062095"/>
              <a:gd name="connsiteX1" fmla="*/ 10515600 w 10515600"/>
              <a:gd name="connsiteY1" fmla="*/ 0 h 1062095"/>
              <a:gd name="connsiteX2" fmla="*/ 10515600 w 10515600"/>
              <a:gd name="connsiteY2" fmla="*/ 1062095 h 1062095"/>
              <a:gd name="connsiteX3" fmla="*/ 0 w 10515600"/>
              <a:gd name="connsiteY3" fmla="*/ 1062095 h 1062095"/>
              <a:gd name="connsiteX4" fmla="*/ 0 w 10515600"/>
              <a:gd name="connsiteY4" fmla="*/ 0 h 10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62095">
                <a:moveTo>
                  <a:pt x="0" y="0"/>
                </a:moveTo>
                <a:lnTo>
                  <a:pt x="10515600" y="0"/>
                </a:lnTo>
                <a:lnTo>
                  <a:pt x="10515600" y="1062095"/>
                </a:lnTo>
                <a:lnTo>
                  <a:pt x="0" y="10620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/>
              <a:t>Fuzzed 76 </a:t>
            </a:r>
            <a:r>
              <a:rPr lang="en-US" sz="3600" kern="1200" err="1"/>
              <a:t>Wasm</a:t>
            </a:r>
            <a:r>
              <a:rPr lang="en-US" sz="3600" kern="1200"/>
              <a:t> websites</a:t>
            </a:r>
          </a:p>
        </p:txBody>
      </p:sp>
      <p:sp>
        <p:nvSpPr>
          <p:cNvPr id="9" name="Gerader Verbinder 8">
            <a:extLst>
              <a:ext uri="{FF2B5EF4-FFF2-40B4-BE49-F238E27FC236}">
                <a16:creationId xmlns:a16="http://schemas.microsoft.com/office/drawing/2014/main" id="{EDF592BB-E5F5-D7F0-3955-BAABA1258873}"/>
              </a:ext>
            </a:extLst>
          </p:cNvPr>
          <p:cNvSpPr/>
          <p:nvPr/>
        </p:nvSpPr>
        <p:spPr>
          <a:xfrm>
            <a:off x="838200" y="2241979"/>
            <a:ext cx="10515600" cy="0"/>
          </a:xfrm>
          <a:prstGeom prst="lin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8C14B2B-783D-182E-C9F6-A2F40F88A2D1}"/>
              </a:ext>
            </a:extLst>
          </p:cNvPr>
          <p:cNvSpPr/>
          <p:nvPr/>
        </p:nvSpPr>
        <p:spPr>
          <a:xfrm>
            <a:off x="838200" y="2241979"/>
            <a:ext cx="10515600" cy="1062095"/>
          </a:xfrm>
          <a:custGeom>
            <a:avLst/>
            <a:gdLst>
              <a:gd name="connsiteX0" fmla="*/ 0 w 10515600"/>
              <a:gd name="connsiteY0" fmla="*/ 0 h 1062095"/>
              <a:gd name="connsiteX1" fmla="*/ 10515600 w 10515600"/>
              <a:gd name="connsiteY1" fmla="*/ 0 h 1062095"/>
              <a:gd name="connsiteX2" fmla="*/ 10515600 w 10515600"/>
              <a:gd name="connsiteY2" fmla="*/ 1062095 h 1062095"/>
              <a:gd name="connsiteX3" fmla="*/ 0 w 10515600"/>
              <a:gd name="connsiteY3" fmla="*/ 1062095 h 1062095"/>
              <a:gd name="connsiteX4" fmla="*/ 0 w 10515600"/>
              <a:gd name="connsiteY4" fmla="*/ 0 h 10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62095">
                <a:moveTo>
                  <a:pt x="0" y="0"/>
                </a:moveTo>
                <a:lnTo>
                  <a:pt x="10515600" y="0"/>
                </a:lnTo>
                <a:lnTo>
                  <a:pt x="10515600" y="1062095"/>
                </a:lnTo>
                <a:lnTo>
                  <a:pt x="0" y="10620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/>
              <a:t>Zoom stack-based buffer overflow </a:t>
            </a:r>
            <a:r>
              <a:rPr lang="en-US" sz="3600">
                <a:sym typeface="Wingdings" panose="05000000000000000000" pitchFamily="2" charset="2"/>
              </a:rPr>
              <a:t></a:t>
            </a:r>
            <a:r>
              <a:rPr lang="en-US" sz="3600"/>
              <a:t> Arbitrary write</a:t>
            </a:r>
          </a:p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1" name="Gerader Verbinder 10">
            <a:extLst>
              <a:ext uri="{FF2B5EF4-FFF2-40B4-BE49-F238E27FC236}">
                <a16:creationId xmlns:a16="http://schemas.microsoft.com/office/drawing/2014/main" id="{17FE8F9F-D367-5806-AA4E-138F680EED5F}"/>
              </a:ext>
            </a:extLst>
          </p:cNvPr>
          <p:cNvSpPr/>
          <p:nvPr/>
        </p:nvSpPr>
        <p:spPr>
          <a:xfrm>
            <a:off x="838200" y="3304074"/>
            <a:ext cx="10515600" cy="0"/>
          </a:xfrm>
          <a:prstGeom prst="lin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DDD7CCE-5B12-7480-3C96-679DB31CE143}"/>
              </a:ext>
            </a:extLst>
          </p:cNvPr>
          <p:cNvSpPr/>
          <p:nvPr/>
        </p:nvSpPr>
        <p:spPr>
          <a:xfrm>
            <a:off x="838200" y="3304074"/>
            <a:ext cx="10515600" cy="1062095"/>
          </a:xfrm>
          <a:custGeom>
            <a:avLst/>
            <a:gdLst>
              <a:gd name="connsiteX0" fmla="*/ 0 w 10515600"/>
              <a:gd name="connsiteY0" fmla="*/ 0 h 1062095"/>
              <a:gd name="connsiteX1" fmla="*/ 10515600 w 10515600"/>
              <a:gd name="connsiteY1" fmla="*/ 0 h 1062095"/>
              <a:gd name="connsiteX2" fmla="*/ 10515600 w 10515600"/>
              <a:gd name="connsiteY2" fmla="*/ 1062095 h 1062095"/>
              <a:gd name="connsiteX3" fmla="*/ 0 w 10515600"/>
              <a:gd name="connsiteY3" fmla="*/ 1062095 h 1062095"/>
              <a:gd name="connsiteX4" fmla="*/ 0 w 10515600"/>
              <a:gd name="connsiteY4" fmla="*/ 0 h 10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62095">
                <a:moveTo>
                  <a:pt x="0" y="0"/>
                </a:moveTo>
                <a:lnTo>
                  <a:pt x="10515600" y="0"/>
                </a:lnTo>
                <a:lnTo>
                  <a:pt x="10515600" y="1062095"/>
                </a:lnTo>
                <a:lnTo>
                  <a:pt x="0" y="10620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/>
              <a:t>Memory corruption to XSS on different websites</a:t>
            </a:r>
          </a:p>
        </p:txBody>
      </p:sp>
      <p:sp>
        <p:nvSpPr>
          <p:cNvPr id="13" name="Gerader Verbinder 12">
            <a:extLst>
              <a:ext uri="{FF2B5EF4-FFF2-40B4-BE49-F238E27FC236}">
                <a16:creationId xmlns:a16="http://schemas.microsoft.com/office/drawing/2014/main" id="{44696395-9E4E-4A6A-30AD-34581B5FAA9B}"/>
              </a:ext>
            </a:extLst>
          </p:cNvPr>
          <p:cNvSpPr/>
          <p:nvPr/>
        </p:nvSpPr>
        <p:spPr>
          <a:xfrm>
            <a:off x="838200" y="4366170"/>
            <a:ext cx="10515600" cy="0"/>
          </a:xfrm>
          <a:prstGeom prst="line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460703D-906C-A12E-60F5-FA72AA732812}"/>
              </a:ext>
            </a:extLst>
          </p:cNvPr>
          <p:cNvSpPr/>
          <p:nvPr/>
        </p:nvSpPr>
        <p:spPr>
          <a:xfrm>
            <a:off x="838200" y="4366170"/>
            <a:ext cx="10515600" cy="1062095"/>
          </a:xfrm>
          <a:custGeom>
            <a:avLst/>
            <a:gdLst>
              <a:gd name="connsiteX0" fmla="*/ 0 w 10515600"/>
              <a:gd name="connsiteY0" fmla="*/ 0 h 1062095"/>
              <a:gd name="connsiteX1" fmla="*/ 10515600 w 10515600"/>
              <a:gd name="connsiteY1" fmla="*/ 0 h 1062095"/>
              <a:gd name="connsiteX2" fmla="*/ 10515600 w 10515600"/>
              <a:gd name="connsiteY2" fmla="*/ 1062095 h 1062095"/>
              <a:gd name="connsiteX3" fmla="*/ 0 w 10515600"/>
              <a:gd name="connsiteY3" fmla="*/ 1062095 h 1062095"/>
              <a:gd name="connsiteX4" fmla="*/ 0 w 10515600"/>
              <a:gd name="connsiteY4" fmla="*/ 0 h 10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62095">
                <a:moveTo>
                  <a:pt x="0" y="0"/>
                </a:moveTo>
                <a:lnTo>
                  <a:pt x="10515600" y="0"/>
                </a:lnTo>
                <a:lnTo>
                  <a:pt x="10515600" y="1062095"/>
                </a:lnTo>
                <a:lnTo>
                  <a:pt x="0" y="10620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/>
              <a:t>All detected memory errors are browser reproducible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E6474E-D2F8-EA1D-7C42-DA45AF70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chemeClr val="tx1"/>
                </a:solidFill>
              </a:rPr>
              <a:t>27.06.2025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AFF5F63-F3FA-7D0A-BCD0-D89E4175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err="1">
                <a:solidFill>
                  <a:schemeClr val="tx1"/>
                </a:solidFill>
              </a:rPr>
              <a:t>Wemby’s</a:t>
            </a:r>
            <a:r>
              <a:rPr lang="en-US">
                <a:solidFill>
                  <a:schemeClr val="tx1"/>
                </a:solidFill>
              </a:rPr>
              <a:t> Web: Hunting for Memory Corruption in </a:t>
            </a:r>
            <a:r>
              <a:rPr lang="en-US" err="1">
                <a:solidFill>
                  <a:schemeClr val="tx1"/>
                </a:solidFill>
              </a:rPr>
              <a:t>WebAssembly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9CB18C-0705-7FBC-D464-6D0C2EA8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CB18F4C-E8C4-4CE3-AB98-635666EFA01A}" type="slidenum">
              <a:rPr lang="de-DE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ogen 19">
            <a:extLst>
              <a:ext uri="{FF2B5EF4-FFF2-40B4-BE49-F238E27FC236}">
                <a16:creationId xmlns:a16="http://schemas.microsoft.com/office/drawing/2014/main" id="{B425B470-DF5D-48AA-6810-9721DF443200}"/>
              </a:ext>
            </a:extLst>
          </p:cNvPr>
          <p:cNvSpPr/>
          <p:nvPr/>
        </p:nvSpPr>
        <p:spPr>
          <a:xfrm>
            <a:off x="567158" y="1597306"/>
            <a:ext cx="1042377" cy="4247910"/>
          </a:xfrm>
          <a:prstGeom prst="arc">
            <a:avLst>
              <a:gd name="adj1" fmla="val 16265657"/>
              <a:gd name="adj2" fmla="val 5286441"/>
            </a:avLst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D2C9A-C040-72A9-A248-D13EF312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Quantitative Evaluation</a:t>
            </a:r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178BE6-CABF-0C9E-02A5-6A4BFD0AD1C0}"/>
              </a:ext>
            </a:extLst>
          </p:cNvPr>
          <p:cNvGrpSpPr/>
          <p:nvPr/>
        </p:nvGrpSpPr>
        <p:grpSpPr>
          <a:xfrm>
            <a:off x="718631" y="1285339"/>
            <a:ext cx="6376545" cy="914400"/>
            <a:chOff x="718631" y="1285340"/>
            <a:chExt cx="6376545" cy="830093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9C5BAE5-3AB1-CFC5-E1C3-9E5AFCBEC6B3}"/>
                </a:ext>
              </a:extLst>
            </p:cNvPr>
            <p:cNvSpPr/>
            <p:nvPr/>
          </p:nvSpPr>
          <p:spPr>
            <a:xfrm>
              <a:off x="1133678" y="1368350"/>
              <a:ext cx="5961498" cy="664075"/>
            </a:xfrm>
            <a:custGeom>
              <a:avLst/>
              <a:gdLst>
                <a:gd name="connsiteX0" fmla="*/ 0 w 5961498"/>
                <a:gd name="connsiteY0" fmla="*/ 0 h 664075"/>
                <a:gd name="connsiteX1" fmla="*/ 5961498 w 5961498"/>
                <a:gd name="connsiteY1" fmla="*/ 0 h 664075"/>
                <a:gd name="connsiteX2" fmla="*/ 5961498 w 5961498"/>
                <a:gd name="connsiteY2" fmla="*/ 664075 h 664075"/>
                <a:gd name="connsiteX3" fmla="*/ 0 w 5961498"/>
                <a:gd name="connsiteY3" fmla="*/ 664075 h 664075"/>
                <a:gd name="connsiteX4" fmla="*/ 0 w 5961498"/>
                <a:gd name="connsiteY4" fmla="*/ 0 h 6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1498" h="664075">
                  <a:moveTo>
                    <a:pt x="0" y="0"/>
                  </a:moveTo>
                  <a:lnTo>
                    <a:pt x="5961498" y="0"/>
                  </a:lnTo>
                  <a:lnTo>
                    <a:pt x="5961498" y="664075"/>
                  </a:lnTo>
                  <a:lnTo>
                    <a:pt x="0" y="66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1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/>
                <a:t>Benchmarking against WAFL and </a:t>
              </a:r>
              <a:r>
                <a:rPr lang="en-US" sz="2600" kern="1200" err="1"/>
                <a:t>Fuzzm</a:t>
              </a:r>
              <a:endParaRPr lang="en-US" sz="2600" kern="120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2C0CAD-8572-E693-A79C-0335AE103C36}"/>
                </a:ext>
              </a:extLst>
            </p:cNvPr>
            <p:cNvSpPr/>
            <p:nvPr/>
          </p:nvSpPr>
          <p:spPr>
            <a:xfrm>
              <a:off x="718631" y="1285340"/>
              <a:ext cx="830093" cy="830093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sz="260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A02D058-DEDE-D882-004A-6007831768D9}"/>
              </a:ext>
            </a:extLst>
          </p:cNvPr>
          <p:cNvGrpSpPr/>
          <p:nvPr/>
        </p:nvGrpSpPr>
        <p:grpSpPr>
          <a:xfrm>
            <a:off x="1176640" y="2613064"/>
            <a:ext cx="5754638" cy="914400"/>
            <a:chOff x="1340538" y="3276928"/>
            <a:chExt cx="5754638" cy="8300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EFA9E189-F33E-0D2E-CB69-3CCCBE325713}"/>
                </a:ext>
              </a:extLst>
            </p:cNvPr>
            <p:cNvSpPr/>
            <p:nvPr/>
          </p:nvSpPr>
          <p:spPr>
            <a:xfrm>
              <a:off x="1755584" y="3359937"/>
              <a:ext cx="5339592" cy="664075"/>
            </a:xfrm>
            <a:custGeom>
              <a:avLst/>
              <a:gdLst>
                <a:gd name="connsiteX0" fmla="*/ 0 w 5339592"/>
                <a:gd name="connsiteY0" fmla="*/ 0 h 664075"/>
                <a:gd name="connsiteX1" fmla="*/ 5339592 w 5339592"/>
                <a:gd name="connsiteY1" fmla="*/ 0 h 664075"/>
                <a:gd name="connsiteX2" fmla="*/ 5339592 w 5339592"/>
                <a:gd name="connsiteY2" fmla="*/ 664075 h 664075"/>
                <a:gd name="connsiteX3" fmla="*/ 0 w 5339592"/>
                <a:gd name="connsiteY3" fmla="*/ 664075 h 664075"/>
                <a:gd name="connsiteX4" fmla="*/ 0 w 5339592"/>
                <a:gd name="connsiteY4" fmla="*/ 0 h 6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9592" h="664075">
                  <a:moveTo>
                    <a:pt x="0" y="0"/>
                  </a:moveTo>
                  <a:lnTo>
                    <a:pt x="5339592" y="0"/>
                  </a:lnTo>
                  <a:lnTo>
                    <a:pt x="5339592" y="664075"/>
                  </a:lnTo>
                  <a:lnTo>
                    <a:pt x="0" y="66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1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/>
                <a:t>Slashes false positives by six-fold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AC593D4-0F98-4D26-4857-B22738921740}"/>
                </a:ext>
              </a:extLst>
            </p:cNvPr>
            <p:cNvSpPr/>
            <p:nvPr/>
          </p:nvSpPr>
          <p:spPr>
            <a:xfrm>
              <a:off x="1340538" y="3276928"/>
              <a:ext cx="830093" cy="830093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sz="2600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1BA024F-9787-E117-CE54-C8F28461E81C}"/>
              </a:ext>
            </a:extLst>
          </p:cNvPr>
          <p:cNvGrpSpPr/>
          <p:nvPr/>
        </p:nvGrpSpPr>
        <p:grpSpPr>
          <a:xfrm>
            <a:off x="1194488" y="3940789"/>
            <a:ext cx="5900688" cy="914400"/>
            <a:chOff x="1194488" y="4272722"/>
            <a:chExt cx="5900688" cy="830093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41C9083-2485-6D87-EDD6-A18229EEB63A}"/>
                </a:ext>
              </a:extLst>
            </p:cNvPr>
            <p:cNvSpPr/>
            <p:nvPr/>
          </p:nvSpPr>
          <p:spPr>
            <a:xfrm>
              <a:off x="1609535" y="4355731"/>
              <a:ext cx="5485641" cy="664075"/>
            </a:xfrm>
            <a:custGeom>
              <a:avLst/>
              <a:gdLst>
                <a:gd name="connsiteX0" fmla="*/ 0 w 5485641"/>
                <a:gd name="connsiteY0" fmla="*/ 0 h 664075"/>
                <a:gd name="connsiteX1" fmla="*/ 5485641 w 5485641"/>
                <a:gd name="connsiteY1" fmla="*/ 0 h 664075"/>
                <a:gd name="connsiteX2" fmla="*/ 5485641 w 5485641"/>
                <a:gd name="connsiteY2" fmla="*/ 664075 h 664075"/>
                <a:gd name="connsiteX3" fmla="*/ 0 w 5485641"/>
                <a:gd name="connsiteY3" fmla="*/ 664075 h 664075"/>
                <a:gd name="connsiteX4" fmla="*/ 0 w 5485641"/>
                <a:gd name="connsiteY4" fmla="*/ 0 h 6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5641" h="664075">
                  <a:moveTo>
                    <a:pt x="0" y="0"/>
                  </a:moveTo>
                  <a:lnTo>
                    <a:pt x="5485641" y="0"/>
                  </a:lnTo>
                  <a:lnTo>
                    <a:pt x="5485641" y="664075"/>
                  </a:lnTo>
                  <a:lnTo>
                    <a:pt x="0" y="66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1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/>
                <a:t>Snapshots boost code coverage by 46% on average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F53D21F-7FDE-D301-375B-3C00B7118386}"/>
                </a:ext>
              </a:extLst>
            </p:cNvPr>
            <p:cNvSpPr/>
            <p:nvPr/>
          </p:nvSpPr>
          <p:spPr>
            <a:xfrm>
              <a:off x="1194488" y="4272722"/>
              <a:ext cx="830093" cy="830093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sz="260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50AD88D-E7CD-7186-E78C-5CD0FCBE5A6B}"/>
              </a:ext>
            </a:extLst>
          </p:cNvPr>
          <p:cNvGrpSpPr/>
          <p:nvPr/>
        </p:nvGrpSpPr>
        <p:grpSpPr>
          <a:xfrm>
            <a:off x="718631" y="5268515"/>
            <a:ext cx="6376545" cy="914400"/>
            <a:chOff x="718631" y="5268516"/>
            <a:chExt cx="6376545" cy="830093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653826F-19BD-7C44-E335-0CB06432D336}"/>
                </a:ext>
              </a:extLst>
            </p:cNvPr>
            <p:cNvSpPr/>
            <p:nvPr/>
          </p:nvSpPr>
          <p:spPr>
            <a:xfrm>
              <a:off x="1133678" y="5351525"/>
              <a:ext cx="5961498" cy="664075"/>
            </a:xfrm>
            <a:custGeom>
              <a:avLst/>
              <a:gdLst>
                <a:gd name="connsiteX0" fmla="*/ 0 w 5961498"/>
                <a:gd name="connsiteY0" fmla="*/ 0 h 664075"/>
                <a:gd name="connsiteX1" fmla="*/ 5961498 w 5961498"/>
                <a:gd name="connsiteY1" fmla="*/ 0 h 664075"/>
                <a:gd name="connsiteX2" fmla="*/ 5961498 w 5961498"/>
                <a:gd name="connsiteY2" fmla="*/ 664075 h 664075"/>
                <a:gd name="connsiteX3" fmla="*/ 0 w 5961498"/>
                <a:gd name="connsiteY3" fmla="*/ 664075 h 664075"/>
                <a:gd name="connsiteX4" fmla="*/ 0 w 5961498"/>
                <a:gd name="connsiteY4" fmla="*/ 0 h 6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1498" h="664075">
                  <a:moveTo>
                    <a:pt x="0" y="0"/>
                  </a:moveTo>
                  <a:lnTo>
                    <a:pt x="5961498" y="0"/>
                  </a:lnTo>
                  <a:lnTo>
                    <a:pt x="5961498" y="664075"/>
                  </a:lnTo>
                  <a:lnTo>
                    <a:pt x="0" y="66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1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/>
                <a:t>Outperforms WAFL by three orders of magnitude in execution speed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D69682D-7099-9DD1-57B7-60D8E08C93E2}"/>
                </a:ext>
              </a:extLst>
            </p:cNvPr>
            <p:cNvSpPr/>
            <p:nvPr/>
          </p:nvSpPr>
          <p:spPr>
            <a:xfrm>
              <a:off x="718631" y="5268516"/>
              <a:ext cx="830093" cy="830093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sz="260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0387D-C067-B344-B0FC-33CAD9D4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F0604-477B-4C88-F06B-83733C7A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 descr="Ein Bild, das Text, Screenshot, Schrift, Reihe enthält.&#10;&#10;Beschreibung automatisch generiert.">
            <a:extLst>
              <a:ext uri="{FF2B5EF4-FFF2-40B4-BE49-F238E27FC236}">
                <a16:creationId xmlns:a16="http://schemas.microsoft.com/office/drawing/2014/main" id="{9BF1EC3C-3E15-FFF2-89A7-73E90BEB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70" y="1778190"/>
            <a:ext cx="4349885" cy="3301619"/>
          </a:xfrm>
          <a:prstGeom prst="rect">
            <a:avLst/>
          </a:prstGeom>
        </p:spPr>
      </p:pic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36CD994-E7F7-2C5A-19D9-514A417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</p:spTree>
    <p:extLst>
      <p:ext uri="{BB962C8B-B14F-4D97-AF65-F5344CB8AC3E}">
        <p14:creationId xmlns:p14="http://schemas.microsoft.com/office/powerpoint/2010/main" val="25477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5AB59DD6-3FEA-E501-150A-3EEE1553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2276B7-94F9-2637-BECC-FD999F71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74C89-02E0-101D-9495-CC2F2C8E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E84584-B45A-9DA3-0CFB-1F96FA35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15</a:t>
            </a:fld>
            <a:endParaRPr lang="de-DE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Folienzoom 11">
                <a:extLst>
                  <a:ext uri="{FF2B5EF4-FFF2-40B4-BE49-F238E27FC236}">
                    <a16:creationId xmlns:a16="http://schemas.microsoft.com/office/drawing/2014/main" id="{200A37FB-9793-C994-7AF8-F215158B087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1544451"/>
                  </p:ext>
                </p:extLst>
              </p:nvPr>
            </p:nvGraphicFramePr>
            <p:xfrm>
              <a:off x="0" y="0"/>
              <a:ext cx="6096000" cy="3429000"/>
            </p:xfrm>
            <a:graphic>
              <a:graphicData uri="http://schemas.microsoft.com/office/powerpoint/2016/slidezoom">
                <pslz:sldZm>
                  <pslz:sldZmObj sldId="507" cId="3756975130">
                    <pslz:zmPr id="{F7940B80-E1A7-4B36-9AA2-6835A5F2AE6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6000" cy="3429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Folienzoom 11">
                <a:extLst>
                  <a:ext uri="{FF2B5EF4-FFF2-40B4-BE49-F238E27FC236}">
                    <a16:creationId xmlns:a16="http://schemas.microsoft.com/office/drawing/2014/main" id="{200A37FB-9793-C994-7AF8-F215158B08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6096000" cy="3429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Folienzoom 13">
                <a:extLst>
                  <a:ext uri="{FF2B5EF4-FFF2-40B4-BE49-F238E27FC236}">
                    <a16:creationId xmlns:a16="http://schemas.microsoft.com/office/drawing/2014/main" id="{3637364E-4D9D-9767-ADCD-0D4B4D9D0E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4484383"/>
                  </p:ext>
                </p:extLst>
              </p:nvPr>
            </p:nvGraphicFramePr>
            <p:xfrm>
              <a:off x="6091518" y="-1"/>
              <a:ext cx="6095998" cy="3428999"/>
            </p:xfrm>
            <a:graphic>
              <a:graphicData uri="http://schemas.microsoft.com/office/powerpoint/2016/slidezoom">
                <pslz:sldZm>
                  <pslz:sldZmObj sldId="580" cId="3256882795">
                    <pslz:zmPr id="{7B716C27-C301-446E-8412-D0BEA1A0B8A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5998" cy="34289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Folienzoom 13">
                <a:extLst>
                  <a:ext uri="{FF2B5EF4-FFF2-40B4-BE49-F238E27FC236}">
                    <a16:creationId xmlns:a16="http://schemas.microsoft.com/office/drawing/2014/main" id="{3637364E-4D9D-9767-ADCD-0D4B4D9D0E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1518" y="-1"/>
                <a:ext cx="6095998" cy="34289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Folienzoom 15">
                <a:extLst>
                  <a:ext uri="{FF2B5EF4-FFF2-40B4-BE49-F238E27FC236}">
                    <a16:creationId xmlns:a16="http://schemas.microsoft.com/office/drawing/2014/main" id="{F96DE223-50C2-1FF5-5D20-842DA6A502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4167288"/>
                  </p:ext>
                </p:extLst>
              </p:nvPr>
            </p:nvGraphicFramePr>
            <p:xfrm>
              <a:off x="0" y="3441324"/>
              <a:ext cx="6091518" cy="3426479"/>
            </p:xfrm>
            <a:graphic>
              <a:graphicData uri="http://schemas.microsoft.com/office/powerpoint/2016/slidezoom">
                <pslz:sldZm>
                  <pslz:sldZmObj sldId="565" cId="2879949867">
                    <pslz:zmPr id="{FA2FC597-15C4-4427-9EF1-D7DAF5003749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1518" cy="342647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Folienzoom 15">
                <a:extLst>
                  <a:ext uri="{FF2B5EF4-FFF2-40B4-BE49-F238E27FC236}">
                    <a16:creationId xmlns:a16="http://schemas.microsoft.com/office/drawing/2014/main" id="{F96DE223-50C2-1FF5-5D20-842DA6A502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3441324"/>
                <a:ext cx="6091518" cy="342647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7" name="Folienzoom 26">
                <a:extLst>
                  <a:ext uri="{FF2B5EF4-FFF2-40B4-BE49-F238E27FC236}">
                    <a16:creationId xmlns:a16="http://schemas.microsoft.com/office/drawing/2014/main" id="{4D92D3BA-C45C-74C1-DA48-1175711D7D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5119503"/>
                  </p:ext>
                </p:extLst>
              </p:nvPr>
            </p:nvGraphicFramePr>
            <p:xfrm>
              <a:off x="6096000" y="3428998"/>
              <a:ext cx="6087036" cy="3423958"/>
            </p:xfrm>
            <a:graphic>
              <a:graphicData uri="http://schemas.microsoft.com/office/powerpoint/2016/slidezoom">
                <pslz:sldZm>
                  <pslz:sldZmObj sldId="583" cId="4049513782">
                    <pslz:zmPr id="{314D6CA8-5D53-4F80-9C14-C38FC6204D63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87036" cy="342395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7" name="Folienzoom 2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4D92D3BA-C45C-74C1-DA48-1175711D7D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6000" y="3428998"/>
                <a:ext cx="6087036" cy="342395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02E26F62-648A-5B4A-99FE-CA7BB5EEAF7C}"/>
              </a:ext>
            </a:extLst>
          </p:cNvPr>
          <p:cNvSpPr/>
          <p:nvPr/>
        </p:nvSpPr>
        <p:spPr>
          <a:xfrm>
            <a:off x="2061882" y="1680878"/>
            <a:ext cx="7342094" cy="3092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err="1"/>
              <a:t>Bringing</a:t>
            </a:r>
            <a:r>
              <a:rPr lang="de-DE" sz="4400"/>
              <a:t> </a:t>
            </a:r>
            <a:r>
              <a:rPr lang="de-DE" sz="4400" err="1"/>
              <a:t>fine-grained</a:t>
            </a:r>
            <a:endParaRPr lang="de-DE" sz="4400"/>
          </a:p>
          <a:p>
            <a:pPr algn="ctr"/>
            <a:r>
              <a:rPr lang="de-DE" sz="4400" err="1">
                <a:solidFill>
                  <a:schemeClr val="accent6"/>
                </a:solidFill>
              </a:rPr>
              <a:t>memory</a:t>
            </a:r>
            <a:r>
              <a:rPr lang="de-DE" sz="4400">
                <a:solidFill>
                  <a:schemeClr val="accent6"/>
                </a:solidFill>
              </a:rPr>
              <a:t> </a:t>
            </a:r>
            <a:r>
              <a:rPr lang="de-DE" sz="4400" err="1">
                <a:solidFill>
                  <a:schemeClr val="accent6"/>
                </a:solidFill>
              </a:rPr>
              <a:t>segmentation</a:t>
            </a:r>
            <a:r>
              <a:rPr lang="de-DE" sz="4400">
                <a:solidFill>
                  <a:schemeClr val="accent6"/>
                </a:solidFill>
              </a:rPr>
              <a:t> back </a:t>
            </a:r>
            <a:r>
              <a:rPr lang="de-DE" sz="4400" err="1"/>
              <a:t>to</a:t>
            </a:r>
            <a:r>
              <a:rPr lang="de-DE" sz="4400"/>
              <a:t> </a:t>
            </a:r>
            <a:r>
              <a:rPr lang="de-DE" sz="4400" err="1"/>
              <a:t>the</a:t>
            </a:r>
            <a:r>
              <a:rPr lang="de-DE" sz="4400"/>
              <a:t> </a:t>
            </a:r>
            <a:r>
              <a:rPr lang="de-DE" sz="4400" err="1"/>
              <a:t>Wasm</a:t>
            </a:r>
            <a:r>
              <a:rPr lang="de-DE" sz="4400"/>
              <a:t> </a:t>
            </a:r>
            <a:r>
              <a:rPr lang="de-DE" sz="4400" err="1"/>
              <a:t>memory</a:t>
            </a:r>
            <a:r>
              <a:rPr lang="de-DE" sz="44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91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uppieren 1028">
            <a:extLst>
              <a:ext uri="{FF2B5EF4-FFF2-40B4-BE49-F238E27FC236}">
                <a16:creationId xmlns:a16="http://schemas.microsoft.com/office/drawing/2014/main" id="{56EEFC1C-E2A7-BC73-7A8E-432DA14D363E}"/>
              </a:ext>
            </a:extLst>
          </p:cNvPr>
          <p:cNvGrpSpPr/>
          <p:nvPr/>
        </p:nvGrpSpPr>
        <p:grpSpPr>
          <a:xfrm>
            <a:off x="6364756" y="1132902"/>
            <a:ext cx="4998907" cy="5285904"/>
            <a:chOff x="6364756" y="1132902"/>
            <a:chExt cx="4998907" cy="5285904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573369F2-3C00-2D61-1277-571D18A6B470}"/>
                </a:ext>
              </a:extLst>
            </p:cNvPr>
            <p:cNvSpPr/>
            <p:nvPr/>
          </p:nvSpPr>
          <p:spPr>
            <a:xfrm>
              <a:off x="6636693" y="1135142"/>
              <a:ext cx="4726970" cy="528366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88F26107-807D-7BAF-27C4-EF288371587B}"/>
                </a:ext>
              </a:extLst>
            </p:cNvPr>
            <p:cNvGrpSpPr/>
            <p:nvPr/>
          </p:nvGrpSpPr>
          <p:grpSpPr>
            <a:xfrm>
              <a:off x="6364756" y="1132902"/>
              <a:ext cx="4764798" cy="482953"/>
              <a:chOff x="6364756" y="1132902"/>
              <a:chExt cx="4764798" cy="482953"/>
            </a:xfrm>
          </p:grpSpPr>
          <p:grpSp>
            <p:nvGrpSpPr>
              <p:cNvPr id="1073" name="Gruppieren 1072">
                <a:extLst>
                  <a:ext uri="{FF2B5EF4-FFF2-40B4-BE49-F238E27FC236}">
                    <a16:creationId xmlns:a16="http://schemas.microsoft.com/office/drawing/2014/main" id="{8016F708-087F-CE2A-FEF2-FCF86BF51CDB}"/>
                  </a:ext>
                </a:extLst>
              </p:cNvPr>
              <p:cNvGrpSpPr/>
              <p:nvPr/>
            </p:nvGrpSpPr>
            <p:grpSpPr>
              <a:xfrm>
                <a:off x="7322507" y="1194181"/>
                <a:ext cx="3807047" cy="386795"/>
                <a:chOff x="7034134" y="823074"/>
                <a:chExt cx="4472396" cy="346994"/>
              </a:xfrm>
            </p:grpSpPr>
            <p:sp>
              <p:nvSpPr>
                <p:cNvPr id="38" name="Rechteck: abgerundete Ecken 37">
                  <a:extLst>
                    <a:ext uri="{FF2B5EF4-FFF2-40B4-BE49-F238E27FC236}">
                      <a16:creationId xmlns:a16="http://schemas.microsoft.com/office/drawing/2014/main" id="{27226058-6E6D-E7E3-6A68-116B13D4D496}"/>
                    </a:ext>
                  </a:extLst>
                </p:cNvPr>
                <p:cNvSpPr/>
                <p:nvPr/>
              </p:nvSpPr>
              <p:spPr>
                <a:xfrm>
                  <a:off x="7034134" y="823074"/>
                  <a:ext cx="3275475" cy="344195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000"/>
                    <a:t>http://CuteCats.com/</a:t>
                  </a:r>
                </a:p>
              </p:txBody>
            </p:sp>
            <p:sp>
              <p:nvSpPr>
                <p:cNvPr id="1070" name="Interaktive Schaltfläche: Zur Startseite wechseln 1069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0CF7D1A7-ADF9-3F1C-3A1A-B21AC1BA9340}"/>
                    </a:ext>
                  </a:extLst>
                </p:cNvPr>
                <p:cNvSpPr/>
                <p:nvPr/>
              </p:nvSpPr>
              <p:spPr>
                <a:xfrm>
                  <a:off x="10382261" y="831668"/>
                  <a:ext cx="379329" cy="337053"/>
                </a:xfrm>
                <a:prstGeom prst="actionButtonHome">
                  <a:avLst/>
                </a:prstGeom>
                <a:solidFill>
                  <a:srgbClr val="E7E6E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1" name="Interaktive Schaltfläche: Dokument 1070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E4005FE5-02E2-4CFB-8128-814017E0527A}"/>
                    </a:ext>
                  </a:extLst>
                </p:cNvPr>
                <p:cNvSpPr/>
                <p:nvPr/>
              </p:nvSpPr>
              <p:spPr>
                <a:xfrm>
                  <a:off x="10821781" y="831668"/>
                  <a:ext cx="315047" cy="337053"/>
                </a:xfrm>
                <a:prstGeom prst="actionButtonDocument">
                  <a:avLst/>
                </a:prstGeom>
                <a:solidFill>
                  <a:srgbClr val="E7E6E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2" name="Interaktive Schaltfläche: Zurück oder Vorherige(r) 1071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1EAECF39-736A-C505-8D50-F3DB9546F987}"/>
                    </a:ext>
                  </a:extLst>
                </p:cNvPr>
                <p:cNvSpPr/>
                <p:nvPr/>
              </p:nvSpPr>
              <p:spPr>
                <a:xfrm>
                  <a:off x="11197020" y="831668"/>
                  <a:ext cx="309510" cy="338400"/>
                </a:xfrm>
                <a:prstGeom prst="actionButtonBackPrevious">
                  <a:avLst/>
                </a:prstGeom>
                <a:solidFill>
                  <a:srgbClr val="E7E6E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B37C9ED4-31C1-FC10-B471-B5A858C4DAB0}"/>
                  </a:ext>
                </a:extLst>
              </p:cNvPr>
              <p:cNvGrpSpPr/>
              <p:nvPr/>
            </p:nvGrpSpPr>
            <p:grpSpPr>
              <a:xfrm>
                <a:off x="6364756" y="1132902"/>
                <a:ext cx="1007614" cy="482953"/>
                <a:chOff x="6194550" y="522582"/>
                <a:chExt cx="842006" cy="438681"/>
              </a:xfrm>
            </p:grpSpPr>
            <p:pic>
              <p:nvPicPr>
                <p:cNvPr id="3" name="Google Shape;316;p34">
                  <a:extLst>
                    <a:ext uri="{FF2B5EF4-FFF2-40B4-BE49-F238E27FC236}">
                      <a16:creationId xmlns:a16="http://schemas.microsoft.com/office/drawing/2014/main" id="{5AE9FFA2-4643-2C93-4AE1-F89EFCDDD00E}"/>
                    </a:ext>
                  </a:extLst>
                </p:cNvPr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194550" y="522832"/>
                  <a:ext cx="421002" cy="4384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" name="Google Shape;317;p34">
                  <a:extLst>
                    <a:ext uri="{FF2B5EF4-FFF2-40B4-BE49-F238E27FC236}">
                      <a16:creationId xmlns:a16="http://schemas.microsoft.com/office/drawing/2014/main" id="{C805DA07-2118-5D9C-F374-62A1A55CAF77}"/>
                    </a:ext>
                  </a:extLst>
                </p:cNvPr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615553" y="522582"/>
                  <a:ext cx="421003" cy="4132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9812BB76-837E-B0EA-395A-22E17F117404}"/>
              </a:ext>
            </a:extLst>
          </p:cNvPr>
          <p:cNvGrpSpPr/>
          <p:nvPr/>
        </p:nvGrpSpPr>
        <p:grpSpPr>
          <a:xfrm>
            <a:off x="72388" y="873506"/>
            <a:ext cx="5404711" cy="2310044"/>
            <a:chOff x="72388" y="873506"/>
            <a:chExt cx="5404711" cy="231004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469768E-7977-DF1D-D744-3EFA57448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2388" y="873506"/>
              <a:ext cx="1311810" cy="1159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hteck: abgerundete Ecken 35">
              <a:extLst>
                <a:ext uri="{FF2B5EF4-FFF2-40B4-BE49-F238E27FC236}">
                  <a16:creationId xmlns:a16="http://schemas.microsoft.com/office/drawing/2014/main" id="{80213578-FB5E-47A3-B9A5-A1303431E4DC}"/>
                </a:ext>
              </a:extLst>
            </p:cNvPr>
            <p:cNvSpPr/>
            <p:nvPr/>
          </p:nvSpPr>
          <p:spPr>
            <a:xfrm>
              <a:off x="1105989" y="1770142"/>
              <a:ext cx="4371110" cy="1413408"/>
            </a:xfrm>
            <a:prstGeom prst="roundRect">
              <a:avLst/>
            </a:prstGeom>
            <a:solidFill>
              <a:schemeClr val="dk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>
                  <a:solidFill>
                    <a:srgbClr val="DCDCAA"/>
                  </a:solidFill>
                  <a:latin typeface="Consolas" panose="020B0609020204030204" pitchFamily="49" charset="0"/>
                </a:rPr>
                <a:t>u</a:t>
              </a:r>
              <a:r>
                <a:rPr lang="en-US" sz="2000" b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8</a:t>
              </a:r>
              <a:r>
                <a:rPr lang="en-US" sz="2000">
                  <a:solidFill>
                    <a:srgbClr val="DCDCAA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2000" b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decodeImage</a:t>
              </a:r>
              <a:r>
                <a:rPr lang="en-US" sz="2000" b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(</a:t>
              </a:r>
              <a:r>
                <a:rPr lang="en-US" sz="2000" err="1">
                  <a:solidFill>
                    <a:srgbClr val="CCCCCC"/>
                  </a:solidFill>
                  <a:latin typeface="Consolas" panose="020B0609020204030204" pitchFamily="49" charset="0"/>
                </a:rPr>
                <a:t>I</a:t>
              </a:r>
              <a:r>
                <a:rPr lang="en-US" sz="2000" b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mageData</a:t>
              </a:r>
              <a:r>
                <a:rPr lang="en-US" sz="2000" b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v)</a:t>
              </a: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B20A9C6-9587-7529-242C-D84980C5D651}"/>
              </a:ext>
            </a:extLst>
          </p:cNvPr>
          <p:cNvGrpSpPr/>
          <p:nvPr/>
        </p:nvGrpSpPr>
        <p:grpSpPr>
          <a:xfrm>
            <a:off x="984266" y="3321755"/>
            <a:ext cx="2269979" cy="1209364"/>
            <a:chOff x="984266" y="3321755"/>
            <a:chExt cx="2269979" cy="1209364"/>
          </a:xfrm>
        </p:grpSpPr>
        <p:sp>
          <p:nvSpPr>
            <p:cNvPr id="45" name="Pfeil: nach unten 44">
              <a:extLst>
                <a:ext uri="{FF2B5EF4-FFF2-40B4-BE49-F238E27FC236}">
                  <a16:creationId xmlns:a16="http://schemas.microsoft.com/office/drawing/2014/main" id="{A2CA9CA0-DB97-393F-8EA3-3A907B699507}"/>
                </a:ext>
              </a:extLst>
            </p:cNvPr>
            <p:cNvSpPr/>
            <p:nvPr/>
          </p:nvSpPr>
          <p:spPr>
            <a:xfrm>
              <a:off x="2922726" y="3321755"/>
              <a:ext cx="331519" cy="120936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489A279B-D859-6AA5-85A5-BF8E6639D20C}"/>
                </a:ext>
              </a:extLst>
            </p:cNvPr>
            <p:cNvSpPr txBox="1"/>
            <p:nvPr/>
          </p:nvSpPr>
          <p:spPr>
            <a:xfrm>
              <a:off x="984266" y="3639941"/>
              <a:ext cx="1943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i="1" err="1"/>
                <a:t>Compilation</a:t>
              </a:r>
              <a:endParaRPr lang="de-DE" sz="2800" i="1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B084CCD-291B-0E49-F374-7799533C38E8}"/>
              </a:ext>
            </a:extLst>
          </p:cNvPr>
          <p:cNvGrpSpPr/>
          <p:nvPr/>
        </p:nvGrpSpPr>
        <p:grpSpPr>
          <a:xfrm>
            <a:off x="2061427" y="4598484"/>
            <a:ext cx="2307427" cy="1727399"/>
            <a:chOff x="2009173" y="4851040"/>
            <a:chExt cx="2307427" cy="1727399"/>
          </a:xfrm>
        </p:grpSpPr>
        <p:pic>
          <p:nvPicPr>
            <p:cNvPr id="43" name="Grafik 42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8409A141-B64E-5048-B5E3-FB93B07B4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2433736" y="4851040"/>
              <a:ext cx="1254554" cy="1109026"/>
            </a:xfrm>
            <a:prstGeom prst="rect">
              <a:avLst/>
            </a:prstGeom>
          </p:spPr>
        </p:pic>
        <p:sp>
          <p:nvSpPr>
            <p:cNvPr id="1027" name="Textfeld 1026">
              <a:extLst>
                <a:ext uri="{FF2B5EF4-FFF2-40B4-BE49-F238E27FC236}">
                  <a16:creationId xmlns:a16="http://schemas.microsoft.com/office/drawing/2014/main" id="{4CE83878-040D-ECC3-598B-AD119C52AE95}"/>
                </a:ext>
              </a:extLst>
            </p:cNvPr>
            <p:cNvSpPr txBox="1"/>
            <p:nvPr/>
          </p:nvSpPr>
          <p:spPr>
            <a:xfrm>
              <a:off x="2009173" y="6055219"/>
              <a:ext cx="23074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err="1"/>
                <a:t>Wasm</a:t>
              </a:r>
              <a:r>
                <a:rPr lang="de-DE" sz="2800"/>
                <a:t> Module</a:t>
              </a:r>
            </a:p>
          </p:txBody>
        </p:sp>
      </p:grpSp>
      <p:grpSp>
        <p:nvGrpSpPr>
          <p:cNvPr id="1046" name="Gruppieren 1045">
            <a:extLst>
              <a:ext uri="{FF2B5EF4-FFF2-40B4-BE49-F238E27FC236}">
                <a16:creationId xmlns:a16="http://schemas.microsoft.com/office/drawing/2014/main" id="{CC5CBD33-F083-2FC7-77A2-4E3C67A991DB}"/>
              </a:ext>
            </a:extLst>
          </p:cNvPr>
          <p:cNvGrpSpPr/>
          <p:nvPr/>
        </p:nvGrpSpPr>
        <p:grpSpPr>
          <a:xfrm>
            <a:off x="4142536" y="4609731"/>
            <a:ext cx="2032109" cy="948559"/>
            <a:chOff x="3370754" y="4251678"/>
            <a:chExt cx="2475074" cy="1306926"/>
          </a:xfrm>
        </p:grpSpPr>
        <p:sp>
          <p:nvSpPr>
            <p:cNvPr id="61" name="Pfeil: gestreift nach rechts 60">
              <a:extLst>
                <a:ext uri="{FF2B5EF4-FFF2-40B4-BE49-F238E27FC236}">
                  <a16:creationId xmlns:a16="http://schemas.microsoft.com/office/drawing/2014/main" id="{0A1A616C-70A9-E47A-F648-3A2EAA7364A2}"/>
                </a:ext>
              </a:extLst>
            </p:cNvPr>
            <p:cNvSpPr/>
            <p:nvPr/>
          </p:nvSpPr>
          <p:spPr>
            <a:xfrm>
              <a:off x="3430766" y="4861588"/>
              <a:ext cx="2415062" cy="697016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1032" name="Textfeld 1031">
              <a:extLst>
                <a:ext uri="{FF2B5EF4-FFF2-40B4-BE49-F238E27FC236}">
                  <a16:creationId xmlns:a16="http://schemas.microsoft.com/office/drawing/2014/main" id="{C2144381-EBED-FC76-B267-FA8F4AB89BC8}"/>
                </a:ext>
              </a:extLst>
            </p:cNvPr>
            <p:cNvSpPr txBox="1"/>
            <p:nvPr/>
          </p:nvSpPr>
          <p:spPr>
            <a:xfrm>
              <a:off x="3370754" y="4251678"/>
              <a:ext cx="2474511" cy="720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i="1" err="1"/>
                <a:t>Instantiation</a:t>
              </a:r>
              <a:endParaRPr lang="de-DE" sz="2800" i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4676C8-BBCE-631E-C020-FFCBB679B0AE}"/>
              </a:ext>
            </a:extLst>
          </p:cNvPr>
          <p:cNvGrpSpPr/>
          <p:nvPr/>
        </p:nvGrpSpPr>
        <p:grpSpPr>
          <a:xfrm>
            <a:off x="6720706" y="5369963"/>
            <a:ext cx="4556891" cy="903699"/>
            <a:chOff x="7034134" y="4785670"/>
            <a:chExt cx="4492491" cy="1843446"/>
          </a:xfrm>
        </p:grpSpPr>
        <p:grpSp>
          <p:nvGrpSpPr>
            <p:cNvPr id="1025" name="Gruppieren 1024">
              <a:extLst>
                <a:ext uri="{FF2B5EF4-FFF2-40B4-BE49-F238E27FC236}">
                  <a16:creationId xmlns:a16="http://schemas.microsoft.com/office/drawing/2014/main" id="{910C711F-E0D0-2B5A-B4C4-66DC4117A4D9}"/>
                </a:ext>
              </a:extLst>
            </p:cNvPr>
            <p:cNvGrpSpPr/>
            <p:nvPr/>
          </p:nvGrpSpPr>
          <p:grpSpPr>
            <a:xfrm>
              <a:off x="7034134" y="5217678"/>
              <a:ext cx="4492491" cy="1411438"/>
              <a:chOff x="6428659" y="1543935"/>
              <a:chExt cx="4638462" cy="1758645"/>
            </a:xfrm>
          </p:grpSpPr>
          <p:sp>
            <p:nvSpPr>
              <p:cNvPr id="56" name="Rechteck: abgerundete Ecken 55">
                <a:extLst>
                  <a:ext uri="{FF2B5EF4-FFF2-40B4-BE49-F238E27FC236}">
                    <a16:creationId xmlns:a16="http://schemas.microsoft.com/office/drawing/2014/main" id="{0853E204-5952-3012-0B13-EA6698BD5DBA}"/>
                  </a:ext>
                </a:extLst>
              </p:cNvPr>
              <p:cNvSpPr/>
              <p:nvPr/>
            </p:nvSpPr>
            <p:spPr>
              <a:xfrm>
                <a:off x="6428659" y="1543935"/>
                <a:ext cx="4638462" cy="1758645"/>
              </a:xfrm>
              <a:prstGeom prst="roundRect">
                <a:avLst/>
              </a:prstGeom>
              <a:ln w="571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de-DE" sz="1200" b="0">
                  <a:solidFill>
                    <a:schemeClr val="bg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65DB4B7E-06D7-594C-B63E-C09945317C85}"/>
                  </a:ext>
                </a:extLst>
              </p:cNvPr>
              <p:cNvSpPr txBox="1"/>
              <p:nvPr/>
            </p:nvSpPr>
            <p:spPr>
              <a:xfrm>
                <a:off x="6750500" y="1913342"/>
                <a:ext cx="4249301" cy="10169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de-DE" sz="2000" b="0" err="1">
                    <a:solidFill>
                      <a:schemeClr val="bg1"/>
                    </a:solidFill>
                    <a:effectLst/>
                    <a:latin typeface="Consolas" panose="020B0609020204030204" pitchFamily="49" charset="0"/>
                  </a:rPr>
                  <a:t>func</a:t>
                </a:r>
                <a:r>
                  <a:rPr lang="de-DE" sz="2000" b="0">
                    <a:solidFill>
                      <a:schemeClr val="bg1"/>
                    </a:solidFill>
                    <a:effectLst/>
                    <a:latin typeface="Consolas" panose="020B0609020204030204" pitchFamily="49" charset="0"/>
                  </a:rPr>
                  <a:t> $</a:t>
                </a:r>
                <a:r>
                  <a:rPr lang="de-DE" sz="2000" b="0" err="1">
                    <a:solidFill>
                      <a:schemeClr val="bg1"/>
                    </a:solidFill>
                    <a:effectLst/>
                    <a:latin typeface="Consolas" panose="020B0609020204030204" pitchFamily="49" charset="0"/>
                  </a:rPr>
                  <a:t>decodeImage</a:t>
                </a:r>
                <a:r>
                  <a:rPr lang="de-DE" sz="2000" b="0">
                    <a:solidFill>
                      <a:schemeClr val="bg1"/>
                    </a:solidFill>
                    <a:effectLst/>
                    <a:latin typeface="Consolas" panose="020B0609020204030204" pitchFamily="49" charset="0"/>
                  </a:rPr>
                  <a:t> </a:t>
                </a:r>
              </a:p>
            </p:txBody>
          </p:sp>
        </p:grpSp>
        <p:pic>
          <p:nvPicPr>
            <p:cNvPr id="1033" name="Grafik 1032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BDA5ECF2-7D9F-368A-11DF-157C4881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0749944" y="4785670"/>
              <a:ext cx="776677" cy="15144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60D749-32EC-56B7-4C61-D8F5E12F9382}"/>
              </a:ext>
            </a:extLst>
          </p:cNvPr>
          <p:cNvGrpSpPr/>
          <p:nvPr/>
        </p:nvGrpSpPr>
        <p:grpSpPr>
          <a:xfrm>
            <a:off x="6720708" y="3821864"/>
            <a:ext cx="4826838" cy="1251228"/>
            <a:chOff x="6871476" y="3211908"/>
            <a:chExt cx="5342282" cy="1367424"/>
          </a:xfrm>
        </p:grpSpPr>
        <p:sp>
          <p:nvSpPr>
            <p:cNvPr id="1061" name="Rechteck: abgerundete Ecken 1060">
              <a:extLst>
                <a:ext uri="{FF2B5EF4-FFF2-40B4-BE49-F238E27FC236}">
                  <a16:creationId xmlns:a16="http://schemas.microsoft.com/office/drawing/2014/main" id="{49735A24-7E4A-90D4-23E8-F9A2138529B8}"/>
                </a:ext>
              </a:extLst>
            </p:cNvPr>
            <p:cNvSpPr/>
            <p:nvPr/>
          </p:nvSpPr>
          <p:spPr>
            <a:xfrm>
              <a:off x="6871476" y="3670352"/>
              <a:ext cx="5043508" cy="90898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7E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600" b="0" err="1">
                  <a:solidFill>
                    <a:schemeClr val="bg1"/>
                  </a:solidFill>
                  <a:effectLst/>
                  <a:latin typeface="Consolas" panose="020B0609020204030204" pitchFamily="49" charset="0"/>
                </a:rPr>
                <a:t>decoded</a:t>
              </a:r>
              <a:r>
                <a:rPr lang="de-DE" sz="1600" b="0">
                  <a:solidFill>
                    <a:schemeClr val="bg1"/>
                  </a:solidFill>
                  <a:effectLst/>
                  <a:latin typeface="Consolas" panose="020B0609020204030204" pitchFamily="49" charset="0"/>
                </a:rPr>
                <a:t> = </a:t>
              </a:r>
              <a:r>
                <a:rPr lang="de-DE" sz="1600" b="0" err="1">
                  <a:solidFill>
                    <a:srgbClr val="654FF0"/>
                  </a:solidFill>
                  <a:effectLst/>
                  <a:latin typeface="Consolas" panose="020B0609020204030204" pitchFamily="49" charset="0"/>
                </a:rPr>
                <a:t>decodeImage</a:t>
              </a:r>
              <a:r>
                <a:rPr lang="de-DE" sz="1600" b="0">
                  <a:solidFill>
                    <a:schemeClr val="bg1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de-DE" sz="1600" b="0" err="1">
                  <a:solidFill>
                    <a:schemeClr val="bg1"/>
                  </a:solidFill>
                  <a:effectLst/>
                  <a:latin typeface="Consolas" panose="020B0609020204030204" pitchFamily="49" charset="0"/>
                </a:rPr>
                <a:t>imageData</a:t>
              </a:r>
              <a:r>
                <a:rPr lang="de-DE" sz="1600" b="0">
                  <a:solidFill>
                    <a:schemeClr val="bg1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</p:txBody>
        </p:sp>
        <p:pic>
          <p:nvPicPr>
            <p:cNvPr id="40" name="Grafik 39" descr="Ein Bild, das gelb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933606DF-52F2-5956-FB95-F065796FE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1417168" y="3211908"/>
              <a:ext cx="796590" cy="8379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6D99C7C-4007-80E4-93F4-6CEDB1859F71}"/>
                  </a:ext>
                </a:extLst>
              </p14:cNvPr>
              <p14:cNvContentPartPr/>
              <p14:nvPr/>
            </p14:nvContentPartPr>
            <p14:xfrm>
              <a:off x="4521236" y="2001599"/>
              <a:ext cx="296" cy="180025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6D99C7C-4007-80E4-93F4-6CEDB1859F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91636" y="1965594"/>
                <a:ext cx="59200" cy="251675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C26459B-A688-572E-59FC-6727FF733FD6}"/>
              </a:ext>
            </a:extLst>
          </p:cNvPr>
          <p:cNvGrpSpPr/>
          <p:nvPr/>
        </p:nvGrpSpPr>
        <p:grpSpPr>
          <a:xfrm>
            <a:off x="7123094" y="1684196"/>
            <a:ext cx="3980741" cy="2341832"/>
            <a:chOff x="7014919" y="1649949"/>
            <a:chExt cx="4308827" cy="2286326"/>
          </a:xfrm>
        </p:grpSpPr>
        <p:pic>
          <p:nvPicPr>
            <p:cNvPr id="8" name="Grafik 7" descr="Ein Bild, das Säugetier, Katze, Hauskatze, Kleine bis mittelgroße Katzen enthält.&#10;&#10;Automatisch generierte Beschreibung">
              <a:extLst>
                <a:ext uri="{FF2B5EF4-FFF2-40B4-BE49-F238E27FC236}">
                  <a16:creationId xmlns:a16="http://schemas.microsoft.com/office/drawing/2014/main" id="{726A3602-6ECF-FBB0-5F85-C82920D5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7014919" y="1684197"/>
              <a:ext cx="4192815" cy="22520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8" name="Grafik 1067" descr="Ein Bild, das Grafiken, Logo, Schrift, Symbol enthält.&#10;&#10;Automatisch generierte Beschreibung">
              <a:extLst>
                <a:ext uri="{FF2B5EF4-FFF2-40B4-BE49-F238E27FC236}">
                  <a16:creationId xmlns:a16="http://schemas.microsoft.com/office/drawing/2014/main" id="{B7B63F52-E9CA-ACAC-6843-900BD8369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10604014" y="1649949"/>
              <a:ext cx="719732" cy="636243"/>
            </a:xfrm>
            <a:prstGeom prst="rect">
              <a:avLst/>
            </a:prstGeom>
          </p:spPr>
        </p:pic>
      </p:grpSp>
      <p:cxnSp>
        <p:nvCxnSpPr>
          <p:cNvPr id="17" name="Gerade Verbindung mit Pfeil 16"/>
          <p:cNvCxnSpPr>
            <a:cxnSpLocks/>
            <a:stCxn id="1061" idx="2"/>
            <a:endCxn id="56" idx="0"/>
          </p:cNvCxnSpPr>
          <p:nvPr/>
        </p:nvCxnSpPr>
        <p:spPr>
          <a:xfrm flipH="1">
            <a:off x="8999152" y="5073092"/>
            <a:ext cx="2" cy="508651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Gekrümmter Verbinder 21"/>
          <p:cNvCxnSpPr>
            <a:cxnSpLocks/>
            <a:stCxn id="1061" idx="1"/>
            <a:endCxn id="8" idx="1"/>
          </p:cNvCxnSpPr>
          <p:nvPr/>
        </p:nvCxnSpPr>
        <p:spPr>
          <a:xfrm rot="10800000" flipH="1">
            <a:off x="6720708" y="2872652"/>
            <a:ext cx="402386" cy="1784570"/>
          </a:xfrm>
          <a:prstGeom prst="curvedConnector3">
            <a:avLst>
              <a:gd name="adj1" fmla="val -56811"/>
            </a:avLst>
          </a:prstGeom>
          <a:ln w="76200">
            <a:solidFill>
              <a:srgbClr val="654F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026AF6-EDDB-AF0F-B910-9A5E59E5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6F056E1E-CC02-9FB7-9558-154113A0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2</a:t>
            </a:fld>
            <a:endParaRPr lang="de-DE"/>
          </a:p>
        </p:txBody>
      </p:sp>
      <p:sp>
        <p:nvSpPr>
          <p:cNvPr id="41" name="Titel 14">
            <a:extLst>
              <a:ext uri="{FF2B5EF4-FFF2-40B4-BE49-F238E27FC236}">
                <a16:creationId xmlns:a16="http://schemas.microsoft.com/office/drawing/2014/main" id="{D02E9607-6CBF-EE16-6FE1-943C586D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36525"/>
            <a:ext cx="10515600" cy="900000"/>
          </a:xfrm>
        </p:spPr>
        <p:txBody>
          <a:bodyPr/>
          <a:lstStyle/>
          <a:p>
            <a:r>
              <a:rPr lang="en-US" noProof="0" err="1"/>
              <a:t>WebAssembly</a:t>
            </a:r>
            <a:r>
              <a:rPr lang="en-US" noProof="0"/>
              <a:t> (</a:t>
            </a:r>
            <a:r>
              <a:rPr lang="en-US" noProof="0" err="1"/>
              <a:t>Wasm</a:t>
            </a:r>
            <a:r>
              <a:rPr lang="en-US" noProof="0"/>
              <a:t>)	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DCFC703E-A7C5-6C7C-7822-F7D5D07F83B2}"/>
              </a:ext>
            </a:extLst>
          </p:cNvPr>
          <p:cNvSpPr txBox="1">
            <a:spLocks/>
          </p:cNvSpPr>
          <p:nvPr/>
        </p:nvSpPr>
        <p:spPr>
          <a:xfrm>
            <a:off x="828338" y="870141"/>
            <a:ext cx="10535325" cy="265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[Haas, et al., PLDI 2017]</a:t>
            </a:r>
          </a:p>
        </p:txBody>
      </p:sp>
      <p:sp>
        <p:nvSpPr>
          <p:cNvPr id="44" name="Fußzeilenplatzhalter 43">
            <a:extLst>
              <a:ext uri="{FF2B5EF4-FFF2-40B4-BE49-F238E27FC236}">
                <a16:creationId xmlns:a16="http://schemas.microsoft.com/office/drawing/2014/main" id="{F0604256-A065-0048-BE2F-AE00D6ED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</p:spTree>
    <p:extLst>
      <p:ext uri="{BB962C8B-B14F-4D97-AF65-F5344CB8AC3E}">
        <p14:creationId xmlns:p14="http://schemas.microsoft.com/office/powerpoint/2010/main" val="25435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92AE1-F296-62AB-C343-8C88F2B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Applications using Wasm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25A27F5-1CAF-A7F3-C26D-E965B704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D5B2839-2E71-92BE-73A9-FDCF3A19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6534BF-5B47-1A68-CC70-BB6A1EA1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Wemby’s</a:t>
            </a:r>
            <a:r>
              <a:rPr lang="en-US"/>
              <a:t> Web: Hunting for Memory Corruption in </a:t>
            </a:r>
            <a:r>
              <a:rPr lang="en-US" err="1"/>
              <a:t>WebAssembly</a:t>
            </a:r>
            <a:endParaRPr lang="en-US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AFBB529-A57E-3973-E5DA-BFACFB678DE1}"/>
              </a:ext>
            </a:extLst>
          </p:cNvPr>
          <p:cNvGrpSpPr/>
          <p:nvPr/>
        </p:nvGrpSpPr>
        <p:grpSpPr>
          <a:xfrm>
            <a:off x="284165" y="1149263"/>
            <a:ext cx="6548435" cy="2856699"/>
            <a:chOff x="284165" y="1149263"/>
            <a:chExt cx="6548435" cy="2856699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0849DFD-DFCF-6CDD-72DD-0B81CF07E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165" y="1165610"/>
              <a:ext cx="6548435" cy="2840352"/>
            </a:xfrm>
            <a:prstGeom prst="rect">
              <a:avLst/>
            </a:prstGeom>
          </p:spPr>
        </p:pic>
        <p:pic>
          <p:nvPicPr>
            <p:cNvPr id="10" name="Grafik 9" descr="Ein Bild, das Text, Logo, Schrift, Symbol enthält.&#10;&#10;KI-generierte Inhalte können fehlerhaft sein.">
              <a:extLst>
                <a:ext uri="{FF2B5EF4-FFF2-40B4-BE49-F238E27FC236}">
                  <a16:creationId xmlns:a16="http://schemas.microsoft.com/office/drawing/2014/main" id="{3722AA3E-9498-18E1-EC80-01FEA229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11721" r="10333"/>
            <a:stretch>
              <a:fillRect/>
            </a:stretch>
          </p:blipFill>
          <p:spPr>
            <a:xfrm>
              <a:off x="284165" y="1149263"/>
              <a:ext cx="722811" cy="92731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F21B4D0-67CB-2930-E341-66B62E214B71}"/>
              </a:ext>
            </a:extLst>
          </p:cNvPr>
          <p:cNvGrpSpPr/>
          <p:nvPr/>
        </p:nvGrpSpPr>
        <p:grpSpPr>
          <a:xfrm>
            <a:off x="6900863" y="1165610"/>
            <a:ext cx="4882086" cy="2451414"/>
            <a:chOff x="6900863" y="1165610"/>
            <a:chExt cx="4882086" cy="2451414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F5DF4D06-69A9-61A8-2798-D97940F71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0863" y="1165610"/>
              <a:ext cx="4882086" cy="2451414"/>
            </a:xfrm>
            <a:prstGeom prst="rect">
              <a:avLst/>
            </a:prstGeom>
          </p:spPr>
        </p:pic>
        <p:pic>
          <p:nvPicPr>
            <p:cNvPr id="13" name="Grafik 12" descr="Ein Bild, das Grafiken, Schrift, Logo, Symbol enthält.&#10;&#10;KI-generierte Inhalte können fehlerhaft sein.">
              <a:extLst>
                <a:ext uri="{FF2B5EF4-FFF2-40B4-BE49-F238E27FC236}">
                  <a16:creationId xmlns:a16="http://schemas.microsoft.com/office/drawing/2014/main" id="{161B6498-B6CE-04CF-E0F4-A22AA08A2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0676709" y="1176213"/>
              <a:ext cx="1106240" cy="817901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B9C6038-349B-A134-551F-20BB533B1E0E}"/>
              </a:ext>
            </a:extLst>
          </p:cNvPr>
          <p:cNvGrpSpPr/>
          <p:nvPr/>
        </p:nvGrpSpPr>
        <p:grpSpPr>
          <a:xfrm>
            <a:off x="284165" y="4250454"/>
            <a:ext cx="3311525" cy="2226073"/>
            <a:chOff x="284165" y="4250454"/>
            <a:chExt cx="3311525" cy="2226073"/>
          </a:xfrm>
        </p:grpSpPr>
        <p:pic>
          <p:nvPicPr>
            <p:cNvPr id="2050" name="Picture 2" descr="The Photoshop web app running in a browser with an image showing an elephant on the canvas and the 'selection tools' menu item open. ">
              <a:extLst>
                <a:ext uri="{FF2B5EF4-FFF2-40B4-BE49-F238E27FC236}">
                  <a16:creationId xmlns:a16="http://schemas.microsoft.com/office/drawing/2014/main" id="{C4B18CF2-3302-B7D7-47BB-C7AEBD9102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65" y="4250454"/>
              <a:ext cx="3311525" cy="222607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15" descr="Ein Bild, das Text, Schrift, Grafiken, Logo enthält.&#10;&#10;KI-generierte Inhalte können fehlerhaft sein.">
              <a:extLst>
                <a:ext uri="{FF2B5EF4-FFF2-40B4-BE49-F238E27FC236}">
                  <a16:creationId xmlns:a16="http://schemas.microsoft.com/office/drawing/2014/main" id="{CBCFBD9C-5195-CEF9-4C11-07CDADC31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284165" y="4250454"/>
              <a:ext cx="814517" cy="814517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23B5953-574F-FABC-EF46-0DD274B7B6DF}"/>
              </a:ext>
            </a:extLst>
          </p:cNvPr>
          <p:cNvGrpSpPr/>
          <p:nvPr/>
        </p:nvGrpSpPr>
        <p:grpSpPr>
          <a:xfrm>
            <a:off x="3649663" y="4250454"/>
            <a:ext cx="3182937" cy="2463746"/>
            <a:chOff x="3649663" y="4250454"/>
            <a:chExt cx="3182937" cy="24637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35300C-1E9B-AC67-FA41-498F1AFC2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49663" y="4250454"/>
              <a:ext cx="3182937" cy="2463746"/>
            </a:xfrm>
            <a:prstGeom prst="rect">
              <a:avLst/>
            </a:prstGeom>
          </p:spPr>
        </p:pic>
        <p:pic>
          <p:nvPicPr>
            <p:cNvPr id="20" name="Grafik 19" descr="Ein Bild, das Grafiken, lila, Grafikdesign, Schrift enthält.&#10;&#10;KI-generierte Inhalte können fehlerhaft sein.">
              <a:extLst>
                <a:ext uri="{FF2B5EF4-FFF2-40B4-BE49-F238E27FC236}">
                  <a16:creationId xmlns:a16="http://schemas.microsoft.com/office/drawing/2014/main" id="{8243B84D-1F04-E404-5827-D592349F3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4925604" y="4251198"/>
              <a:ext cx="998220" cy="66548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9418CA2-43F8-B286-C2CB-68A1A3D16235}"/>
              </a:ext>
            </a:extLst>
          </p:cNvPr>
          <p:cNvGrpSpPr/>
          <p:nvPr/>
        </p:nvGrpSpPr>
        <p:grpSpPr>
          <a:xfrm>
            <a:off x="6900863" y="3746109"/>
            <a:ext cx="5006971" cy="2975366"/>
            <a:chOff x="6900863" y="3746109"/>
            <a:chExt cx="5006971" cy="29753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348CF9-44F2-552A-AC41-0FDE24BD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4" t="14533" r="13697" b="13909"/>
            <a:stretch>
              <a:fillRect/>
            </a:stretch>
          </p:blipFill>
          <p:spPr>
            <a:xfrm>
              <a:off x="6900863" y="3746109"/>
              <a:ext cx="5006971" cy="2975366"/>
            </a:xfrm>
            <a:prstGeom prst="rect">
              <a:avLst/>
            </a:prstGeom>
          </p:spPr>
        </p:pic>
        <p:pic>
          <p:nvPicPr>
            <p:cNvPr id="24" name="Grafik 23" descr="Ein Bild, das Grafiken, Logo, Schrift, Screenshot enthält.&#10;&#10;KI-generierte Inhalte können fehlerhaft sein.">
              <a:extLst>
                <a:ext uri="{FF2B5EF4-FFF2-40B4-BE49-F238E27FC236}">
                  <a16:creationId xmlns:a16="http://schemas.microsoft.com/office/drawing/2014/main" id="{535EA5F8-C445-2A5A-1719-7270AB17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rcRect l="25363" t="9958" r="26082"/>
            <a:stretch>
              <a:fillRect/>
            </a:stretch>
          </p:blipFill>
          <p:spPr>
            <a:xfrm>
              <a:off x="10842171" y="3783290"/>
              <a:ext cx="883834" cy="9219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9FD879E6-E3BB-FD03-A824-3B913A330108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18" tooltip="https://www.pngall.com/zoom-logo-png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19" tooltip="https://creativecommons.org/licenses/by-nc/3.0/"/>
              </a:rPr>
              <a:t>CC BY-NC</a:t>
            </a:r>
            <a:endParaRPr lang="de-DE" sz="90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4ED1740-B5EB-281A-21EA-74F71E7010E3}"/>
              </a:ext>
            </a:extLst>
          </p:cNvPr>
          <p:cNvSpPr/>
          <p:nvPr/>
        </p:nvSpPr>
        <p:spPr>
          <a:xfrm>
            <a:off x="1539059" y="2085749"/>
            <a:ext cx="9137650" cy="28309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/>
              <a:t>5% </a:t>
            </a:r>
            <a:r>
              <a:rPr lang="en-US" sz="4800"/>
              <a:t>of</a:t>
            </a:r>
            <a:r>
              <a:rPr lang="de-DE" sz="4800"/>
              <a:t> </a:t>
            </a:r>
            <a:r>
              <a:rPr lang="de-DE" sz="4800" err="1"/>
              <a:t>every</a:t>
            </a:r>
            <a:r>
              <a:rPr lang="de-DE" sz="4800"/>
              <a:t> Google Chrome </a:t>
            </a:r>
            <a:r>
              <a:rPr lang="de-DE" sz="4800" err="1"/>
              <a:t>page</a:t>
            </a:r>
            <a:r>
              <a:rPr lang="de-DE" sz="4800"/>
              <a:t> </a:t>
            </a:r>
            <a:r>
              <a:rPr lang="de-DE" sz="4800" err="1"/>
              <a:t>load</a:t>
            </a:r>
            <a:r>
              <a:rPr lang="de-DE" sz="4800"/>
              <a:t>, </a:t>
            </a:r>
            <a:r>
              <a:rPr lang="de-DE" sz="4800" err="1"/>
              <a:t>instantiates</a:t>
            </a:r>
            <a:r>
              <a:rPr lang="de-DE" sz="4800"/>
              <a:t> a </a:t>
            </a:r>
            <a:r>
              <a:rPr lang="de-DE" sz="4800" err="1"/>
              <a:t>Wasm</a:t>
            </a:r>
            <a:r>
              <a:rPr lang="de-DE" sz="4800"/>
              <a:t> </a:t>
            </a:r>
            <a:r>
              <a:rPr lang="de-DE" sz="4800" err="1"/>
              <a:t>module</a:t>
            </a:r>
            <a:r>
              <a:rPr lang="de-DE" sz="48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69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A85C-1D61-8030-25C3-2E5C3BBCD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297B-6B5E-6EC9-4ECF-CD95092F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Security By Design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D7712-E9B6-2551-C633-44EEF91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33" name="Fußzeilenplatzhalter 32">
            <a:extLst>
              <a:ext uri="{FF2B5EF4-FFF2-40B4-BE49-F238E27FC236}">
                <a16:creationId xmlns:a16="http://schemas.microsoft.com/office/drawing/2014/main" id="{CACE0C55-EAAB-E9CA-5F25-2807B19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Wemby’s</a:t>
            </a:r>
            <a:r>
              <a:rPr lang="en-US"/>
              <a:t> Web: Hunting for Memory Corruption in </a:t>
            </a:r>
            <a:r>
              <a:rPr lang="en-US" err="1"/>
              <a:t>WebAssembly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8E04D-EADA-622D-88FF-874570B5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4</a:t>
            </a:fld>
            <a:endParaRPr lang="de-D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ECC690-4971-BD3A-DF30-F540ABFF8663}"/>
              </a:ext>
            </a:extLst>
          </p:cNvPr>
          <p:cNvSpPr txBox="1">
            <a:spLocks/>
          </p:cNvSpPr>
          <p:nvPr/>
        </p:nvSpPr>
        <p:spPr>
          <a:xfrm>
            <a:off x="833100" y="997831"/>
            <a:ext cx="10515600" cy="725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600">
                <a:ea typeface="+mn-lt"/>
                <a:cs typeface="+mn-lt"/>
              </a:rPr>
              <a:t>Many common security mechanisms </a:t>
            </a:r>
            <a:r>
              <a:rPr lang="en-US" sz="3600" i="1">
                <a:ea typeface="+mn-lt"/>
                <a:cs typeface="+mn-lt"/>
              </a:rPr>
              <a:t>are not needed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C3D12A68-CEFB-0A04-A60B-08D97C291037}"/>
              </a:ext>
            </a:extLst>
          </p:cNvPr>
          <p:cNvSpPr/>
          <p:nvPr/>
        </p:nvSpPr>
        <p:spPr>
          <a:xfrm>
            <a:off x="4581911" y="2143290"/>
            <a:ext cx="6068772" cy="1097400"/>
          </a:xfrm>
          <a:custGeom>
            <a:avLst/>
            <a:gdLst>
              <a:gd name="connsiteX0" fmla="*/ 0 w 5843733"/>
              <a:gd name="connsiteY0" fmla="*/ 182904 h 1097400"/>
              <a:gd name="connsiteX1" fmla="*/ 182904 w 5843733"/>
              <a:gd name="connsiteY1" fmla="*/ 0 h 1097400"/>
              <a:gd name="connsiteX2" fmla="*/ 5660829 w 5843733"/>
              <a:gd name="connsiteY2" fmla="*/ 0 h 1097400"/>
              <a:gd name="connsiteX3" fmla="*/ 5843733 w 5843733"/>
              <a:gd name="connsiteY3" fmla="*/ 182904 h 1097400"/>
              <a:gd name="connsiteX4" fmla="*/ 5843733 w 5843733"/>
              <a:gd name="connsiteY4" fmla="*/ 914496 h 1097400"/>
              <a:gd name="connsiteX5" fmla="*/ 5660829 w 5843733"/>
              <a:gd name="connsiteY5" fmla="*/ 1097400 h 1097400"/>
              <a:gd name="connsiteX6" fmla="*/ 182904 w 5843733"/>
              <a:gd name="connsiteY6" fmla="*/ 1097400 h 1097400"/>
              <a:gd name="connsiteX7" fmla="*/ 0 w 5843733"/>
              <a:gd name="connsiteY7" fmla="*/ 914496 h 1097400"/>
              <a:gd name="connsiteX8" fmla="*/ 0 w 5843733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3733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5660829" y="0"/>
                </a:lnTo>
                <a:cubicBezTo>
                  <a:pt x="5761844" y="0"/>
                  <a:pt x="5843733" y="81889"/>
                  <a:pt x="5843733" y="182904"/>
                </a:cubicBezTo>
                <a:lnTo>
                  <a:pt x="5843733" y="914496"/>
                </a:lnTo>
                <a:cubicBezTo>
                  <a:pt x="5843733" y="1015511"/>
                  <a:pt x="5761844" y="1097400"/>
                  <a:pt x="5660829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ADBACB"/>
          </a:solidFill>
          <a:ln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16" tIns="70716" rIns="70716" bIns="70716" numCol="1" spcCol="1270" anchor="ctr" anchorCtr="0">
            <a:noAutofit/>
          </a:bodyPr>
          <a:lstStyle/>
          <a:p>
            <a:pPr marL="228600" lvl="1" indent="-228600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de-DE" sz="2700" kern="1200">
                <a:solidFill>
                  <a:schemeClr val="bg1"/>
                </a:solidFill>
              </a:rPr>
              <a:t>Code </a:t>
            </a:r>
            <a:r>
              <a:rPr lang="de-DE" sz="2700" kern="1200" err="1">
                <a:solidFill>
                  <a:schemeClr val="bg1"/>
                </a:solidFill>
              </a:rPr>
              <a:t>Immutability</a:t>
            </a:r>
            <a:endParaRPr lang="de-DE" sz="2700" kern="1200">
              <a:solidFill>
                <a:schemeClr val="bg1"/>
              </a:solidFill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5C946166-C8D3-B0D8-F796-F7CC35A9A226}"/>
              </a:ext>
            </a:extLst>
          </p:cNvPr>
          <p:cNvSpPr/>
          <p:nvPr/>
        </p:nvSpPr>
        <p:spPr>
          <a:xfrm>
            <a:off x="4581911" y="3350431"/>
            <a:ext cx="6068772" cy="1097400"/>
          </a:xfrm>
          <a:custGeom>
            <a:avLst/>
            <a:gdLst>
              <a:gd name="connsiteX0" fmla="*/ 0 w 5843733"/>
              <a:gd name="connsiteY0" fmla="*/ 182904 h 1097400"/>
              <a:gd name="connsiteX1" fmla="*/ 182904 w 5843733"/>
              <a:gd name="connsiteY1" fmla="*/ 0 h 1097400"/>
              <a:gd name="connsiteX2" fmla="*/ 5660829 w 5843733"/>
              <a:gd name="connsiteY2" fmla="*/ 0 h 1097400"/>
              <a:gd name="connsiteX3" fmla="*/ 5843733 w 5843733"/>
              <a:gd name="connsiteY3" fmla="*/ 182904 h 1097400"/>
              <a:gd name="connsiteX4" fmla="*/ 5843733 w 5843733"/>
              <a:gd name="connsiteY4" fmla="*/ 914496 h 1097400"/>
              <a:gd name="connsiteX5" fmla="*/ 5660829 w 5843733"/>
              <a:gd name="connsiteY5" fmla="*/ 1097400 h 1097400"/>
              <a:gd name="connsiteX6" fmla="*/ 182904 w 5843733"/>
              <a:gd name="connsiteY6" fmla="*/ 1097400 h 1097400"/>
              <a:gd name="connsiteX7" fmla="*/ 0 w 5843733"/>
              <a:gd name="connsiteY7" fmla="*/ 914496 h 1097400"/>
              <a:gd name="connsiteX8" fmla="*/ 0 w 5843733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3733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5660829" y="0"/>
                </a:lnTo>
                <a:cubicBezTo>
                  <a:pt x="5761844" y="0"/>
                  <a:pt x="5843733" y="81889"/>
                  <a:pt x="5843733" y="182904"/>
                </a:cubicBezTo>
                <a:lnTo>
                  <a:pt x="5843733" y="914496"/>
                </a:lnTo>
                <a:cubicBezTo>
                  <a:pt x="5843733" y="1015511"/>
                  <a:pt x="5761844" y="1097400"/>
                  <a:pt x="5660829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ADBACB"/>
          </a:solidFill>
          <a:ln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16" tIns="70716" rIns="70716" bIns="70716" numCol="1" spcCol="1270" anchor="ctr" anchorCtr="0">
            <a:noAutofit/>
          </a:bodyPr>
          <a:lstStyle/>
          <a:p>
            <a:pPr marL="228600" lvl="1" indent="-228600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700" i="0" kern="1200">
                <a:solidFill>
                  <a:schemeClr val="bg1"/>
                </a:solidFill>
                <a:ea typeface="+mn-lt"/>
                <a:cs typeface="+mn-lt"/>
              </a:rPr>
              <a:t>Software Fault Isolation</a:t>
            </a:r>
            <a:br>
              <a:rPr lang="en-US" sz="2700" i="0" kern="12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1400" kern="1200">
                <a:solidFill>
                  <a:schemeClr val="bg1"/>
                </a:solidFill>
                <a:ea typeface="+mn-lt"/>
                <a:cs typeface="+mn-lt"/>
              </a:rPr>
              <a:t>[</a:t>
            </a:r>
            <a:r>
              <a:rPr lang="en-US" sz="1400" kern="1200" err="1">
                <a:solidFill>
                  <a:schemeClr val="bg1"/>
                </a:solidFill>
                <a:ea typeface="+mn-lt"/>
                <a:cs typeface="+mn-lt"/>
              </a:rPr>
              <a:t>Wahbe</a:t>
            </a:r>
            <a:r>
              <a:rPr lang="en-US" sz="1400" kern="1200">
                <a:solidFill>
                  <a:schemeClr val="bg1"/>
                </a:solidFill>
                <a:ea typeface="+mn-lt"/>
                <a:cs typeface="+mn-lt"/>
              </a:rPr>
              <a:t>, et al., SOSP ‘93], [</a:t>
            </a:r>
            <a:r>
              <a:rPr lang="en-US" sz="1400" kern="1200" err="1">
                <a:solidFill>
                  <a:schemeClr val="bg1"/>
                </a:solidFill>
                <a:ea typeface="+mn-lt"/>
                <a:cs typeface="+mn-lt"/>
              </a:rPr>
              <a:t>Yedidia</a:t>
            </a:r>
            <a:r>
              <a:rPr lang="en-US" sz="1400" kern="1200">
                <a:solidFill>
                  <a:schemeClr val="bg1"/>
                </a:solidFill>
                <a:ea typeface="+mn-lt"/>
                <a:cs typeface="+mn-lt"/>
              </a:rPr>
              <a:t>, et al., ASPLOS ’24]</a:t>
            </a:r>
            <a:endParaRPr lang="de-DE" sz="1400" i="0" kern="1200">
              <a:solidFill>
                <a:schemeClr val="bg1"/>
              </a:solidFill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696133F2-F2D9-743C-3049-7EDB71C655B6}"/>
              </a:ext>
            </a:extLst>
          </p:cNvPr>
          <p:cNvSpPr/>
          <p:nvPr/>
        </p:nvSpPr>
        <p:spPr>
          <a:xfrm>
            <a:off x="4581911" y="4557572"/>
            <a:ext cx="6068772" cy="1097400"/>
          </a:xfrm>
          <a:custGeom>
            <a:avLst/>
            <a:gdLst>
              <a:gd name="connsiteX0" fmla="*/ 0 w 5843733"/>
              <a:gd name="connsiteY0" fmla="*/ 182904 h 1097400"/>
              <a:gd name="connsiteX1" fmla="*/ 182904 w 5843733"/>
              <a:gd name="connsiteY1" fmla="*/ 0 h 1097400"/>
              <a:gd name="connsiteX2" fmla="*/ 5660829 w 5843733"/>
              <a:gd name="connsiteY2" fmla="*/ 0 h 1097400"/>
              <a:gd name="connsiteX3" fmla="*/ 5843733 w 5843733"/>
              <a:gd name="connsiteY3" fmla="*/ 182904 h 1097400"/>
              <a:gd name="connsiteX4" fmla="*/ 5843733 w 5843733"/>
              <a:gd name="connsiteY4" fmla="*/ 914496 h 1097400"/>
              <a:gd name="connsiteX5" fmla="*/ 5660829 w 5843733"/>
              <a:gd name="connsiteY5" fmla="*/ 1097400 h 1097400"/>
              <a:gd name="connsiteX6" fmla="*/ 182904 w 5843733"/>
              <a:gd name="connsiteY6" fmla="*/ 1097400 h 1097400"/>
              <a:gd name="connsiteX7" fmla="*/ 0 w 5843733"/>
              <a:gd name="connsiteY7" fmla="*/ 914496 h 1097400"/>
              <a:gd name="connsiteX8" fmla="*/ 0 w 5843733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3733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5660829" y="0"/>
                </a:lnTo>
                <a:cubicBezTo>
                  <a:pt x="5761844" y="0"/>
                  <a:pt x="5843733" y="81889"/>
                  <a:pt x="5843733" y="182904"/>
                </a:cubicBezTo>
                <a:lnTo>
                  <a:pt x="5843733" y="914496"/>
                </a:lnTo>
                <a:cubicBezTo>
                  <a:pt x="5843733" y="1015511"/>
                  <a:pt x="5761844" y="1097400"/>
                  <a:pt x="5660829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ADBACB"/>
          </a:solidFill>
          <a:ln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16" tIns="70716" rIns="70716" bIns="70716" numCol="1" spcCol="1270" anchor="ctr" anchorCtr="0">
            <a:noAutofit/>
          </a:bodyPr>
          <a:lstStyle/>
          <a:p>
            <a:pPr marL="228600" lvl="1" indent="-228600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700" i="0" kern="1200">
                <a:solidFill>
                  <a:schemeClr val="bg1"/>
                </a:solidFill>
                <a:ea typeface="+mn-lt"/>
                <a:cs typeface="+mn-lt"/>
              </a:rPr>
              <a:t>Control Flow Integrity</a:t>
            </a:r>
            <a:br>
              <a:rPr lang="en-US" sz="2200" i="0" kern="12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1400" kern="1200">
                <a:solidFill>
                  <a:schemeClr val="bg1"/>
                </a:solidFill>
              </a:rPr>
              <a:t>[Abadi, et al., </a:t>
            </a:r>
            <a:r>
              <a:rPr lang="en-US" sz="1400" kern="1200" err="1">
                <a:solidFill>
                  <a:schemeClr val="bg1"/>
                </a:solidFill>
              </a:rPr>
              <a:t>Tissec</a:t>
            </a:r>
            <a:r>
              <a:rPr lang="en-US" sz="1400" kern="1200">
                <a:solidFill>
                  <a:schemeClr val="bg1"/>
                </a:solidFill>
              </a:rPr>
              <a:t> 2005], [Houy, et al., TOSEM ‘24]</a:t>
            </a:r>
            <a:endParaRPr lang="de-DE" sz="1400" i="0" kern="1200">
              <a:solidFill>
                <a:schemeClr val="bg1"/>
              </a:solidFill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A10AD10-2726-41A7-527A-DB535EB9CF27}"/>
              </a:ext>
            </a:extLst>
          </p:cNvPr>
          <p:cNvSpPr/>
          <p:nvPr/>
        </p:nvSpPr>
        <p:spPr>
          <a:xfrm>
            <a:off x="838201" y="2143290"/>
            <a:ext cx="4596244" cy="1097400"/>
          </a:xfrm>
          <a:custGeom>
            <a:avLst/>
            <a:gdLst>
              <a:gd name="connsiteX0" fmla="*/ 0 w 3895822"/>
              <a:gd name="connsiteY0" fmla="*/ 182904 h 1097400"/>
              <a:gd name="connsiteX1" fmla="*/ 182904 w 3895822"/>
              <a:gd name="connsiteY1" fmla="*/ 0 h 1097400"/>
              <a:gd name="connsiteX2" fmla="*/ 3712918 w 3895822"/>
              <a:gd name="connsiteY2" fmla="*/ 0 h 1097400"/>
              <a:gd name="connsiteX3" fmla="*/ 3895822 w 3895822"/>
              <a:gd name="connsiteY3" fmla="*/ 182904 h 1097400"/>
              <a:gd name="connsiteX4" fmla="*/ 3895822 w 3895822"/>
              <a:gd name="connsiteY4" fmla="*/ 914496 h 1097400"/>
              <a:gd name="connsiteX5" fmla="*/ 3712918 w 3895822"/>
              <a:gd name="connsiteY5" fmla="*/ 1097400 h 1097400"/>
              <a:gd name="connsiteX6" fmla="*/ 182904 w 3895822"/>
              <a:gd name="connsiteY6" fmla="*/ 1097400 h 1097400"/>
              <a:gd name="connsiteX7" fmla="*/ 0 w 3895822"/>
              <a:gd name="connsiteY7" fmla="*/ 914496 h 1097400"/>
              <a:gd name="connsiteX8" fmla="*/ 0 w 3895822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5822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3712918" y="0"/>
                </a:lnTo>
                <a:cubicBezTo>
                  <a:pt x="3813933" y="0"/>
                  <a:pt x="3895822" y="81889"/>
                  <a:pt x="3895822" y="182904"/>
                </a:cubicBezTo>
                <a:lnTo>
                  <a:pt x="3895822" y="914496"/>
                </a:lnTo>
                <a:cubicBezTo>
                  <a:pt x="3895822" y="1015511"/>
                  <a:pt x="3813933" y="1097400"/>
                  <a:pt x="3712918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44546A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631" tIns="103101" rIns="152631" bIns="103101" numCol="1" spcCol="1270" anchor="ctr" anchorCtr="0">
            <a:noAutofit/>
          </a:bodyPr>
          <a:lstStyle/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2700" kern="1200">
              <a:solidFill>
                <a:schemeClr val="tx1"/>
              </a:solidFill>
            </a:endParaRP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kern="1200">
                <a:solidFill>
                  <a:schemeClr val="tx1"/>
                </a:solidFill>
              </a:rPr>
              <a:t>Data </a:t>
            </a:r>
            <a:r>
              <a:rPr lang="de-DE" sz="2700" err="1">
                <a:solidFill>
                  <a:schemeClr val="tx1"/>
                </a:solidFill>
              </a:rPr>
              <a:t>E</a:t>
            </a:r>
            <a:r>
              <a:rPr lang="de-DE" sz="2700" kern="1200" err="1">
                <a:solidFill>
                  <a:schemeClr val="tx1"/>
                </a:solidFill>
              </a:rPr>
              <a:t>xecution</a:t>
            </a:r>
            <a:r>
              <a:rPr lang="de-DE" sz="2700" kern="1200">
                <a:solidFill>
                  <a:schemeClr val="tx1"/>
                </a:solidFill>
              </a:rPr>
              <a:t> </a:t>
            </a:r>
            <a:r>
              <a:rPr lang="de-DE" sz="2700" err="1">
                <a:solidFill>
                  <a:schemeClr val="tx1"/>
                </a:solidFill>
              </a:rPr>
              <a:t>P</a:t>
            </a:r>
            <a:r>
              <a:rPr lang="de-DE" sz="2700" kern="1200" err="1">
                <a:solidFill>
                  <a:schemeClr val="tx1"/>
                </a:solidFill>
              </a:rPr>
              <a:t>revention</a:t>
            </a:r>
            <a:endParaRPr lang="de-DE" sz="2700" kern="1200">
              <a:solidFill>
                <a:schemeClr val="tx1"/>
              </a:solidFill>
            </a:endParaRP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[Solar Designer, ‘97], [Microsoft, ‘06]</a:t>
            </a:r>
            <a:endParaRPr lang="de-DE" sz="1400" kern="1200">
              <a:solidFill>
                <a:schemeClr val="tx1"/>
              </a:solidFill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474A811-046F-AC6D-93AB-B50BCE491857}"/>
              </a:ext>
            </a:extLst>
          </p:cNvPr>
          <p:cNvSpPr/>
          <p:nvPr/>
        </p:nvSpPr>
        <p:spPr>
          <a:xfrm>
            <a:off x="838201" y="3350431"/>
            <a:ext cx="4596244" cy="1097400"/>
          </a:xfrm>
          <a:custGeom>
            <a:avLst/>
            <a:gdLst>
              <a:gd name="connsiteX0" fmla="*/ 0 w 3895822"/>
              <a:gd name="connsiteY0" fmla="*/ 182904 h 1097400"/>
              <a:gd name="connsiteX1" fmla="*/ 182904 w 3895822"/>
              <a:gd name="connsiteY1" fmla="*/ 0 h 1097400"/>
              <a:gd name="connsiteX2" fmla="*/ 3712918 w 3895822"/>
              <a:gd name="connsiteY2" fmla="*/ 0 h 1097400"/>
              <a:gd name="connsiteX3" fmla="*/ 3895822 w 3895822"/>
              <a:gd name="connsiteY3" fmla="*/ 182904 h 1097400"/>
              <a:gd name="connsiteX4" fmla="*/ 3895822 w 3895822"/>
              <a:gd name="connsiteY4" fmla="*/ 914496 h 1097400"/>
              <a:gd name="connsiteX5" fmla="*/ 3712918 w 3895822"/>
              <a:gd name="connsiteY5" fmla="*/ 1097400 h 1097400"/>
              <a:gd name="connsiteX6" fmla="*/ 182904 w 3895822"/>
              <a:gd name="connsiteY6" fmla="*/ 1097400 h 1097400"/>
              <a:gd name="connsiteX7" fmla="*/ 0 w 3895822"/>
              <a:gd name="connsiteY7" fmla="*/ 914496 h 1097400"/>
              <a:gd name="connsiteX8" fmla="*/ 0 w 3895822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5822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3712918" y="0"/>
                </a:lnTo>
                <a:cubicBezTo>
                  <a:pt x="3813933" y="0"/>
                  <a:pt x="3895822" y="81889"/>
                  <a:pt x="3895822" y="182904"/>
                </a:cubicBezTo>
                <a:lnTo>
                  <a:pt x="3895822" y="914496"/>
                </a:lnTo>
                <a:cubicBezTo>
                  <a:pt x="3895822" y="1015511"/>
                  <a:pt x="3813933" y="1097400"/>
                  <a:pt x="3712918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44546A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631" tIns="103101" rIns="152631" bIns="103101" numCol="1" spcCol="1270" anchor="ctr" anchorCtr="0">
            <a:noAutofit/>
          </a:bodyPr>
          <a:lstStyle/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2700" kern="1200">
              <a:solidFill>
                <a:schemeClr val="tx1"/>
              </a:solidFill>
            </a:endParaRP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kern="1200">
                <a:solidFill>
                  <a:schemeClr val="tx1"/>
                </a:solidFill>
              </a:rPr>
              <a:t>Stack </a:t>
            </a:r>
            <a:r>
              <a:rPr lang="de-DE" sz="2700" err="1">
                <a:solidFill>
                  <a:schemeClr val="tx1"/>
                </a:solidFill>
              </a:rPr>
              <a:t>C</a:t>
            </a:r>
            <a:r>
              <a:rPr lang="de-DE" sz="2700" kern="1200" err="1">
                <a:solidFill>
                  <a:schemeClr val="tx1"/>
                </a:solidFill>
              </a:rPr>
              <a:t>anaries</a:t>
            </a:r>
            <a:r>
              <a:rPr lang="de-DE" sz="2700" kern="1200">
                <a:solidFill>
                  <a:schemeClr val="tx1"/>
                </a:solidFill>
              </a:rPr>
              <a:t>/</a:t>
            </a:r>
            <a:r>
              <a:rPr lang="de-DE" sz="2700" err="1">
                <a:solidFill>
                  <a:schemeClr val="tx1"/>
                </a:solidFill>
              </a:rPr>
              <a:t>G</a:t>
            </a:r>
            <a:r>
              <a:rPr lang="de-DE" sz="2700" kern="1200" err="1">
                <a:solidFill>
                  <a:schemeClr val="tx1"/>
                </a:solidFill>
              </a:rPr>
              <a:t>uard</a:t>
            </a:r>
            <a:r>
              <a:rPr lang="de-DE" sz="2700" kern="1200">
                <a:solidFill>
                  <a:schemeClr val="tx1"/>
                </a:solidFill>
              </a:rPr>
              <a:t> </a:t>
            </a:r>
            <a:r>
              <a:rPr lang="de-DE" sz="2700">
                <a:solidFill>
                  <a:schemeClr val="tx1"/>
                </a:solidFill>
              </a:rPr>
              <a:t>P</a:t>
            </a:r>
            <a:r>
              <a:rPr lang="de-DE" sz="2700" kern="1200">
                <a:solidFill>
                  <a:schemeClr val="tx1"/>
                </a:solidFill>
              </a:rPr>
              <a:t>ages</a:t>
            </a: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>
                <a:solidFill>
                  <a:schemeClr val="tx1"/>
                </a:solidFill>
                <a:ea typeface="+mn-lt"/>
                <a:cs typeface="+mn-lt"/>
              </a:rPr>
              <a:t>[Cowan, et al., USENIX Sec ‘98]</a:t>
            </a:r>
            <a:endParaRPr lang="de-DE" sz="1400" kern="1200">
              <a:solidFill>
                <a:schemeClr val="tx1"/>
              </a:solidFill>
            </a:endParaRP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B7A26127-1628-BBF5-6A26-640A54A41304}"/>
              </a:ext>
            </a:extLst>
          </p:cNvPr>
          <p:cNvSpPr/>
          <p:nvPr/>
        </p:nvSpPr>
        <p:spPr>
          <a:xfrm>
            <a:off x="838201" y="4557572"/>
            <a:ext cx="4596244" cy="1097400"/>
          </a:xfrm>
          <a:custGeom>
            <a:avLst/>
            <a:gdLst>
              <a:gd name="connsiteX0" fmla="*/ 0 w 3895822"/>
              <a:gd name="connsiteY0" fmla="*/ 182904 h 1097400"/>
              <a:gd name="connsiteX1" fmla="*/ 182904 w 3895822"/>
              <a:gd name="connsiteY1" fmla="*/ 0 h 1097400"/>
              <a:gd name="connsiteX2" fmla="*/ 3712918 w 3895822"/>
              <a:gd name="connsiteY2" fmla="*/ 0 h 1097400"/>
              <a:gd name="connsiteX3" fmla="*/ 3895822 w 3895822"/>
              <a:gd name="connsiteY3" fmla="*/ 182904 h 1097400"/>
              <a:gd name="connsiteX4" fmla="*/ 3895822 w 3895822"/>
              <a:gd name="connsiteY4" fmla="*/ 914496 h 1097400"/>
              <a:gd name="connsiteX5" fmla="*/ 3712918 w 3895822"/>
              <a:gd name="connsiteY5" fmla="*/ 1097400 h 1097400"/>
              <a:gd name="connsiteX6" fmla="*/ 182904 w 3895822"/>
              <a:gd name="connsiteY6" fmla="*/ 1097400 h 1097400"/>
              <a:gd name="connsiteX7" fmla="*/ 0 w 3895822"/>
              <a:gd name="connsiteY7" fmla="*/ 914496 h 1097400"/>
              <a:gd name="connsiteX8" fmla="*/ 0 w 3895822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5822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3712918" y="0"/>
                </a:lnTo>
                <a:cubicBezTo>
                  <a:pt x="3813933" y="0"/>
                  <a:pt x="3895822" y="81889"/>
                  <a:pt x="3895822" y="182904"/>
                </a:cubicBezTo>
                <a:lnTo>
                  <a:pt x="3895822" y="914496"/>
                </a:lnTo>
                <a:cubicBezTo>
                  <a:pt x="3895822" y="1015511"/>
                  <a:pt x="3813933" y="1097400"/>
                  <a:pt x="3712918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44546A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631" tIns="103101" rIns="152631" bIns="103101" numCol="1" spcCol="1270" anchor="ctr" anchorCtr="0">
            <a:noAutofit/>
          </a:bodyPr>
          <a:lstStyle/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2700" kern="1200">
              <a:solidFill>
                <a:schemeClr val="tx1"/>
              </a:solidFill>
            </a:endParaRP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kern="1200" err="1">
                <a:solidFill>
                  <a:schemeClr val="tx1"/>
                </a:solidFill>
              </a:rPr>
              <a:t>Randomization</a:t>
            </a:r>
            <a:endParaRPr lang="de-DE" sz="2700" kern="1200">
              <a:solidFill>
                <a:schemeClr val="tx1"/>
              </a:solidFill>
            </a:endParaRP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[</a:t>
            </a:r>
            <a:r>
              <a:rPr lang="en-US" sz="1400" kern="1200" err="1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PaX</a:t>
            </a:r>
            <a:r>
              <a:rPr lang="en-US" sz="1400" kern="120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 Team, ‘01], [Ahmed, et al., USENIX Sec ‘23]</a:t>
            </a:r>
            <a:endParaRPr lang="de-DE" sz="1400" kern="1200">
              <a:solidFill>
                <a:schemeClr val="tx1"/>
              </a:solidFill>
            </a:endParaRPr>
          </a:p>
        </p:txBody>
      </p:sp>
      <p:pic>
        <p:nvPicPr>
          <p:cNvPr id="3" name="Grafik 2" descr="Ein Bild, das Electric Blue (Farbe), Grafiken, Mond, Kreis enthält.&#10;&#10;Automatisch generierte Beschreibung">
            <a:extLst>
              <a:ext uri="{FF2B5EF4-FFF2-40B4-BE49-F238E27FC236}">
                <a16:creationId xmlns:a16="http://schemas.microsoft.com/office/drawing/2014/main" id="{7636632F-7DCB-92E9-84DF-D0A4382D3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62351" y="1985498"/>
            <a:ext cx="783837" cy="73868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936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15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89CA25B-088A-3DEE-1D23-7C48520A1345}"/>
              </a:ext>
            </a:extLst>
          </p:cNvPr>
          <p:cNvGrpSpPr/>
          <p:nvPr/>
        </p:nvGrpSpPr>
        <p:grpSpPr>
          <a:xfrm>
            <a:off x="7949368" y="2276968"/>
            <a:ext cx="4196418" cy="3819846"/>
            <a:chOff x="7949368" y="2276968"/>
            <a:chExt cx="4196418" cy="3819846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61535C9-8F40-2CFB-7C9E-A4B76687D675}"/>
                </a:ext>
              </a:extLst>
            </p:cNvPr>
            <p:cNvSpPr/>
            <p:nvPr/>
          </p:nvSpPr>
          <p:spPr>
            <a:xfrm>
              <a:off x="7949368" y="2458608"/>
              <a:ext cx="4196418" cy="36382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1F43584A-625E-5368-4C8D-0450F6127675}"/>
                </a:ext>
              </a:extLst>
            </p:cNvPr>
            <p:cNvGrpSpPr/>
            <p:nvPr/>
          </p:nvGrpSpPr>
          <p:grpSpPr>
            <a:xfrm>
              <a:off x="8169175" y="2626074"/>
              <a:ext cx="3846201" cy="414000"/>
              <a:chOff x="7034135" y="823072"/>
              <a:chExt cx="3415485" cy="344196"/>
            </a:xfrm>
          </p:grpSpPr>
          <p:sp>
            <p:nvSpPr>
              <p:cNvPr id="27" name="Rechteck: abgerundete Ecken 26">
                <a:extLst>
                  <a:ext uri="{FF2B5EF4-FFF2-40B4-BE49-F238E27FC236}">
                    <a16:creationId xmlns:a16="http://schemas.microsoft.com/office/drawing/2014/main" id="{0BB4FE8B-E339-E329-DE4B-3E5FF2B459C2}"/>
                  </a:ext>
                </a:extLst>
              </p:cNvPr>
              <p:cNvSpPr/>
              <p:nvPr/>
            </p:nvSpPr>
            <p:spPr>
              <a:xfrm>
                <a:off x="7034135" y="823073"/>
                <a:ext cx="2244090" cy="34419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/>
                  <a:t>http://CuteCats.com/</a:t>
                </a:r>
              </a:p>
            </p:txBody>
          </p:sp>
          <p:sp>
            <p:nvSpPr>
              <p:cNvPr id="29" name="Interaktive Schaltfläche: Zur Startseite wechseln 2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B6CC4C61-78D1-F314-28B8-AFBD1D347028}"/>
                  </a:ext>
                </a:extLst>
              </p:cNvPr>
              <p:cNvSpPr/>
              <p:nvPr/>
            </p:nvSpPr>
            <p:spPr>
              <a:xfrm>
                <a:off x="9342536" y="823073"/>
                <a:ext cx="379329" cy="337053"/>
              </a:xfrm>
              <a:prstGeom prst="actionButtonHome">
                <a:avLst/>
              </a:prstGeom>
              <a:solidFill>
                <a:srgbClr val="E7E6E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nteraktive Schaltfläche: Dokument 2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69E01F67-2E55-F012-6CA4-AE6AB1777F48}"/>
                  </a:ext>
                </a:extLst>
              </p:cNvPr>
              <p:cNvSpPr/>
              <p:nvPr/>
            </p:nvSpPr>
            <p:spPr>
              <a:xfrm>
                <a:off x="9773464" y="823073"/>
                <a:ext cx="315047" cy="337053"/>
              </a:xfrm>
              <a:prstGeom prst="actionButtonDocument">
                <a:avLst/>
              </a:prstGeom>
              <a:solidFill>
                <a:srgbClr val="E7E6E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nteraktive Schaltfläche: Zurück oder Vorherige(r) 3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A682DAD-133E-6AEB-3E55-503FF4577C8F}"/>
                  </a:ext>
                </a:extLst>
              </p:cNvPr>
              <p:cNvSpPr/>
              <p:nvPr/>
            </p:nvSpPr>
            <p:spPr>
              <a:xfrm>
                <a:off x="10140110" y="823072"/>
                <a:ext cx="309510" cy="337053"/>
              </a:xfrm>
              <a:prstGeom prst="actionButtonBackPrevious">
                <a:avLst/>
              </a:prstGeom>
              <a:solidFill>
                <a:srgbClr val="E7E6E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2F4A1472-77FE-447A-9AE3-C4A1A28C923E}"/>
                </a:ext>
              </a:extLst>
            </p:cNvPr>
            <p:cNvGrpSpPr/>
            <p:nvPr/>
          </p:nvGrpSpPr>
          <p:grpSpPr>
            <a:xfrm>
              <a:off x="8168571" y="2276968"/>
              <a:ext cx="842006" cy="438681"/>
              <a:chOff x="6194550" y="522582"/>
              <a:chExt cx="842006" cy="438681"/>
            </a:xfrm>
          </p:grpSpPr>
          <p:pic>
            <p:nvPicPr>
              <p:cNvPr id="35" name="Google Shape;316;p34">
                <a:extLst>
                  <a:ext uri="{FF2B5EF4-FFF2-40B4-BE49-F238E27FC236}">
                    <a16:creationId xmlns:a16="http://schemas.microsoft.com/office/drawing/2014/main" id="{2DD579ED-4E37-56A6-4967-F34CE00560B4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194550" y="522832"/>
                <a:ext cx="421002" cy="4384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Google Shape;317;p34">
                <a:extLst>
                  <a:ext uri="{FF2B5EF4-FFF2-40B4-BE49-F238E27FC236}">
                    <a16:creationId xmlns:a16="http://schemas.microsoft.com/office/drawing/2014/main" id="{2386C497-FAC0-E40D-29A4-F9FE03868DC7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615553" y="522582"/>
                <a:ext cx="421003" cy="4132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584F716-07D8-1143-4B20-1321E5E8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noProof="0"/>
              <a:t>From a Memory Error to Cross-site Scripting (XSS)</a:t>
            </a:r>
          </a:p>
        </p:txBody>
      </p:sp>
      <p:sp>
        <p:nvSpPr>
          <p:cNvPr id="38" name="Datumsplatzhalter 37">
            <a:extLst>
              <a:ext uri="{FF2B5EF4-FFF2-40B4-BE49-F238E27FC236}">
                <a16:creationId xmlns:a16="http://schemas.microsoft.com/office/drawing/2014/main" id="{DD998C65-922E-F1DC-3E00-BD028107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23DE0C58-49B9-2D8E-56A8-D43AA848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5</a:t>
            </a:fld>
            <a:endParaRPr lang="de-DE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E4CDD02-E482-0491-DE92-4264CE0F1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[</a:t>
            </a:r>
            <a:r>
              <a:rPr lang="en-US" err="1"/>
              <a:t>Mcfadden</a:t>
            </a:r>
            <a:r>
              <a:rPr lang="en-US"/>
              <a:t>, et al., Blackhat 2018] &amp; [Lehmann, et al., USENIX Security 2020]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B554F8D-4605-420A-0AC0-1693461207E0}"/>
              </a:ext>
            </a:extLst>
          </p:cNvPr>
          <p:cNvGrpSpPr/>
          <p:nvPr/>
        </p:nvGrpSpPr>
        <p:grpSpPr>
          <a:xfrm>
            <a:off x="1119753" y="1384945"/>
            <a:ext cx="3222730" cy="1391128"/>
            <a:chOff x="1119753" y="1384945"/>
            <a:chExt cx="3222730" cy="1391128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C66871D-21A8-4D9C-5151-F6112529BA38}"/>
                </a:ext>
              </a:extLst>
            </p:cNvPr>
            <p:cNvSpPr/>
            <p:nvPr/>
          </p:nvSpPr>
          <p:spPr>
            <a:xfrm>
              <a:off x="1119753" y="1384945"/>
              <a:ext cx="3222730" cy="139112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B646417-FDA5-8EF8-A1C1-199872C8DFA4}"/>
                </a:ext>
              </a:extLst>
            </p:cNvPr>
            <p:cNvSpPr txBox="1"/>
            <p:nvPr/>
          </p:nvSpPr>
          <p:spPr>
            <a:xfrm>
              <a:off x="1508678" y="1405424"/>
              <a:ext cx="2444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External input data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74A9C5C7-D977-7EF1-2614-B4CC123B6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766" y="1799206"/>
            <a:ext cx="683879" cy="718975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C878C90-4606-74E6-DF1D-F7A01975FE28}"/>
              </a:ext>
            </a:extLst>
          </p:cNvPr>
          <p:cNvGrpSpPr/>
          <p:nvPr/>
        </p:nvGrpSpPr>
        <p:grpSpPr>
          <a:xfrm>
            <a:off x="213141" y="2847810"/>
            <a:ext cx="4708741" cy="1350251"/>
            <a:chOff x="4537541" y="4825834"/>
            <a:chExt cx="4708741" cy="1350251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F8FE7963-0F4A-4CC4-110A-62E4211A9660}"/>
                </a:ext>
              </a:extLst>
            </p:cNvPr>
            <p:cNvSpPr/>
            <p:nvPr/>
          </p:nvSpPr>
          <p:spPr>
            <a:xfrm>
              <a:off x="4614559" y="5084407"/>
              <a:ext cx="4631723" cy="1091678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7E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de-DE" b="0">
                  <a:solidFill>
                    <a:schemeClr val="bg1"/>
                  </a:solidFill>
                  <a:effectLst/>
                  <a:latin typeface="Consolas"/>
                </a:rPr>
                <a:t>    </a:t>
              </a:r>
              <a:r>
                <a:rPr lang="de-DE" err="1">
                  <a:solidFill>
                    <a:schemeClr val="bg1"/>
                  </a:solidFill>
                  <a:latin typeface="Consolas"/>
                </a:rPr>
                <a:t>imageData</a:t>
              </a:r>
              <a:r>
                <a:rPr lang="de-DE">
                  <a:solidFill>
                    <a:schemeClr val="bg1"/>
                  </a:solidFill>
                  <a:latin typeface="Consolas"/>
                </a:rPr>
                <a:t> </a:t>
              </a:r>
              <a:r>
                <a:rPr lang="de-DE" b="0">
                  <a:solidFill>
                    <a:schemeClr val="bg1"/>
                  </a:solidFill>
                  <a:effectLst/>
                  <a:latin typeface="Consolas"/>
                </a:rPr>
                <a:t>= </a:t>
              </a:r>
              <a:r>
                <a:rPr lang="de-DE" b="0" err="1">
                  <a:solidFill>
                    <a:schemeClr val="bg1"/>
                  </a:solidFill>
                  <a:effectLst/>
                  <a:latin typeface="Consolas"/>
                </a:rPr>
                <a:t>getRandomImage</a:t>
              </a:r>
              <a:r>
                <a:rPr lang="de-DE" b="0">
                  <a:solidFill>
                    <a:schemeClr val="bg1"/>
                  </a:solidFill>
                  <a:effectLst/>
                  <a:latin typeface="Consolas"/>
                </a:rPr>
                <a:t>();</a:t>
              </a:r>
            </a:p>
            <a:p>
              <a:r>
                <a:rPr lang="de-DE" b="0">
                  <a:solidFill>
                    <a:schemeClr val="bg1"/>
                  </a:solidFill>
                  <a:effectLst/>
                  <a:latin typeface="Consolas"/>
                </a:rPr>
                <a:t>    </a:t>
              </a:r>
              <a:r>
                <a:rPr lang="de-DE" b="0" err="1">
                  <a:solidFill>
                    <a:schemeClr val="accent4"/>
                  </a:solidFill>
                  <a:effectLst/>
                  <a:latin typeface="Consolas"/>
                </a:rPr>
                <a:t>decodeImage</a:t>
              </a:r>
              <a:r>
                <a:rPr lang="de-DE" b="0">
                  <a:solidFill>
                    <a:schemeClr val="bg1"/>
                  </a:solidFill>
                  <a:effectLst/>
                  <a:latin typeface="Consolas"/>
                </a:rPr>
                <a:t>(</a:t>
              </a:r>
              <a:r>
                <a:rPr lang="de-DE" b="0" err="1">
                  <a:solidFill>
                    <a:schemeClr val="bg1"/>
                  </a:solidFill>
                  <a:effectLst/>
                  <a:latin typeface="Consolas"/>
                </a:rPr>
                <a:t>imageData</a:t>
              </a:r>
              <a:r>
                <a:rPr lang="de-DE" b="0">
                  <a:solidFill>
                    <a:schemeClr val="bg1"/>
                  </a:solidFill>
                  <a:effectLst/>
                  <a:latin typeface="Consolas"/>
                </a:rPr>
                <a:t>);</a:t>
              </a:r>
            </a:p>
          </p:txBody>
        </p:sp>
        <p:pic>
          <p:nvPicPr>
            <p:cNvPr id="15" name="Grafik 14" descr="Ein Bild, das gelb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97CEB679-8A6E-F310-B3EB-DCCCB93CF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537541" y="4825834"/>
              <a:ext cx="601907" cy="6331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B5CFEA2-20F5-4165-F5D7-A9DC368B5440}"/>
              </a:ext>
            </a:extLst>
          </p:cNvPr>
          <p:cNvGrpSpPr/>
          <p:nvPr/>
        </p:nvGrpSpPr>
        <p:grpSpPr>
          <a:xfrm>
            <a:off x="74737" y="4053839"/>
            <a:ext cx="5138029" cy="2340419"/>
            <a:chOff x="-101722" y="1252764"/>
            <a:chExt cx="6171410" cy="2340419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5C1CD324-6749-E76E-61CC-1BE875D94DE7}"/>
                </a:ext>
              </a:extLst>
            </p:cNvPr>
            <p:cNvSpPr/>
            <p:nvPr/>
          </p:nvSpPr>
          <p:spPr>
            <a:xfrm>
              <a:off x="-101721" y="1688951"/>
              <a:ext cx="6171409" cy="190423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de-DE" b="0" err="1">
                  <a:solidFill>
                    <a:srgbClr val="569CD6"/>
                  </a:solidFill>
                  <a:effectLst/>
                  <a:latin typeface="Consolas"/>
                </a:rPr>
                <a:t>string</a:t>
              </a:r>
              <a:r>
                <a:rPr lang="de-DE" b="0">
                  <a:solidFill>
                    <a:srgbClr val="569CD6"/>
                  </a:solidFill>
                  <a:effectLst/>
                  <a:latin typeface="Consolas"/>
                </a:rPr>
                <a:t> </a:t>
              </a:r>
              <a:r>
                <a:rPr lang="de-DE" b="0">
                  <a:solidFill>
                    <a:srgbClr val="D4D4D4"/>
                  </a:solidFill>
                  <a:effectLst/>
                  <a:latin typeface="Consolas"/>
                </a:rPr>
                <a:t>tag = </a:t>
              </a:r>
              <a:r>
                <a:rPr lang="de-DE" sz="1600" b="0">
                  <a:solidFill>
                    <a:srgbClr val="CE9178"/>
                  </a:solidFill>
                  <a:effectLst/>
                  <a:latin typeface="Consolas"/>
                </a:rPr>
                <a:t>"&lt;</a:t>
              </a:r>
              <a:r>
                <a:rPr lang="de-DE" sz="1600" b="0" err="1">
                  <a:solidFill>
                    <a:srgbClr val="CE9178"/>
                  </a:solidFill>
                  <a:effectLst/>
                  <a:latin typeface="Consolas"/>
                </a:rPr>
                <a:t>img</a:t>
              </a:r>
              <a:r>
                <a:rPr lang="de-DE" sz="1600" b="0">
                  <a:solidFill>
                    <a:srgbClr val="CE9178"/>
                  </a:solidFill>
                  <a:effectLst/>
                  <a:latin typeface="Consolas"/>
                </a:rPr>
                <a:t> </a:t>
              </a:r>
              <a:r>
                <a:rPr lang="de-DE" sz="1600" b="0" err="1">
                  <a:solidFill>
                    <a:srgbClr val="CE9178"/>
                  </a:solidFill>
                  <a:effectLst/>
                  <a:latin typeface="Consolas"/>
                </a:rPr>
                <a:t>src</a:t>
              </a:r>
              <a:r>
                <a:rPr lang="de-DE" sz="1600" b="0">
                  <a:solidFill>
                    <a:srgbClr val="CE9178"/>
                  </a:solidFill>
                  <a:effectLst/>
                  <a:latin typeface="Consolas"/>
                </a:rPr>
                <a:t>='</a:t>
              </a:r>
              <a:r>
                <a:rPr lang="de-DE" sz="1600" b="0" err="1">
                  <a:solidFill>
                    <a:srgbClr val="CE9178"/>
                  </a:solidFill>
                  <a:effectLst/>
                  <a:latin typeface="Consolas"/>
                </a:rPr>
                <a:t>data:image</a:t>
              </a:r>
              <a:r>
                <a:rPr lang="de-DE" sz="1600" b="0">
                  <a:solidFill>
                    <a:srgbClr val="CE9178"/>
                  </a:solidFill>
                  <a:effectLst/>
                  <a:latin typeface="Consolas"/>
                </a:rPr>
                <a:t>/</a:t>
              </a:r>
              <a:r>
                <a:rPr lang="de-DE" sz="1600" b="0" err="1">
                  <a:solidFill>
                    <a:srgbClr val="CE9178"/>
                  </a:solidFill>
                  <a:effectLst/>
                  <a:latin typeface="Consolas"/>
                </a:rPr>
                <a:t>png</a:t>
              </a:r>
              <a:r>
                <a:rPr lang="de-DE" sz="1600" b="0">
                  <a:solidFill>
                    <a:srgbClr val="CE9178"/>
                  </a:solidFill>
                  <a:effectLst/>
                  <a:latin typeface="Consolas"/>
                </a:rPr>
                <a:t>;"</a:t>
              </a:r>
              <a:r>
                <a:rPr lang="de-DE" sz="1600" b="0">
                  <a:solidFill>
                    <a:srgbClr val="D4D4D4"/>
                  </a:solidFill>
                  <a:effectLst/>
                  <a:latin typeface="Consolas"/>
                </a:rPr>
                <a:t>;</a:t>
              </a:r>
              <a:endParaRPr lang="de-DE" sz="1600" b="0">
                <a:solidFill>
                  <a:srgbClr val="569CD6"/>
                </a:solidFill>
                <a:effectLst/>
                <a:latin typeface="Consolas"/>
              </a:endParaRPr>
            </a:p>
            <a:p>
              <a:r>
                <a:rPr lang="de-DE" b="0" err="1">
                  <a:solidFill>
                    <a:srgbClr val="569CD6"/>
                  </a:solidFill>
                  <a:effectLst/>
                  <a:latin typeface="Consolas"/>
                </a:rPr>
                <a:t>void</a:t>
              </a:r>
              <a:r>
                <a:rPr lang="de-DE" b="0">
                  <a:solidFill>
                    <a:srgbClr val="D4D4D4"/>
                  </a:solidFill>
                  <a:effectLst/>
                  <a:latin typeface="Consolas"/>
                </a:rPr>
                <a:t> </a:t>
              </a:r>
              <a:r>
                <a:rPr lang="de-DE" err="1">
                  <a:solidFill>
                    <a:srgbClr val="DCDCAA"/>
                  </a:solidFill>
                  <a:latin typeface="Consolas"/>
                </a:rPr>
                <a:t>decodeImage</a:t>
              </a:r>
              <a:r>
                <a:rPr lang="de-DE" b="0">
                  <a:solidFill>
                    <a:srgbClr val="D4D4D4"/>
                  </a:solidFill>
                  <a:effectLst/>
                  <a:latin typeface="Consolas"/>
                </a:rPr>
                <a:t>(</a:t>
              </a:r>
              <a:r>
                <a:rPr lang="de-DE" b="0" err="1">
                  <a:solidFill>
                    <a:srgbClr val="4EC9B0"/>
                  </a:solidFill>
                  <a:effectLst/>
                  <a:latin typeface="Consolas"/>
                </a:rPr>
                <a:t>ImageData</a:t>
              </a:r>
              <a:r>
                <a:rPr lang="de-DE" b="0">
                  <a:solidFill>
                    <a:srgbClr val="569CD6"/>
                  </a:solidFill>
                  <a:effectLst/>
                  <a:latin typeface="Consolas"/>
                </a:rPr>
                <a:t> </a:t>
              </a:r>
              <a:r>
                <a:rPr lang="de-DE" err="1">
                  <a:solidFill>
                    <a:srgbClr val="8BC2E1"/>
                  </a:solidFill>
                  <a:latin typeface="Consolas"/>
                </a:rPr>
                <a:t>image</a:t>
              </a:r>
              <a:r>
                <a:rPr lang="de-DE" b="0">
                  <a:solidFill>
                    <a:srgbClr val="D4D4D4"/>
                  </a:solidFill>
                  <a:effectLst/>
                  <a:latin typeface="Consolas"/>
                </a:rPr>
                <a:t>) {</a:t>
              </a:r>
            </a:p>
            <a:p>
              <a:pPr>
                <a:lnSpc>
                  <a:spcPts val="1425"/>
                </a:lnSpc>
                <a:buNone/>
              </a:pPr>
              <a:r>
                <a:rPr lang="de-DE">
                  <a:solidFill>
                    <a:srgbClr val="6A9955"/>
                  </a:solidFill>
                  <a:latin typeface="Consolas" panose="020B0609020204030204" pitchFamily="49" charset="0"/>
                </a:rPr>
                <a:t>  //...</a:t>
              </a:r>
              <a:endParaRPr lang="de-DE">
                <a:solidFill>
                  <a:srgbClr val="CCCCCC"/>
                </a:solidFill>
                <a:latin typeface="Consolas" panose="020B0609020204030204" pitchFamily="49" charset="0"/>
              </a:endParaRPr>
            </a:p>
            <a:p>
              <a:r>
                <a:rPr lang="de-DE" b="0">
                  <a:solidFill>
                    <a:srgbClr val="D4D4D4"/>
                  </a:solidFill>
                  <a:effectLst/>
                  <a:latin typeface="Consolas"/>
                </a:rPr>
                <a:t>  </a:t>
              </a:r>
              <a:r>
                <a:rPr lang="de-DE" err="1">
                  <a:solidFill>
                    <a:srgbClr val="9CDCFE"/>
                  </a:solidFill>
                  <a:latin typeface="Consolas"/>
                </a:rPr>
                <a:t>JS</a:t>
              </a:r>
              <a:r>
                <a:rPr lang="de-DE" err="1">
                  <a:solidFill>
                    <a:srgbClr val="D4D4D4"/>
                  </a:solidFill>
                  <a:latin typeface="Consolas"/>
                </a:rPr>
                <a:t>.</a:t>
              </a:r>
              <a:r>
                <a:rPr lang="de-DE" err="1">
                  <a:solidFill>
                    <a:srgbClr val="DCDCAA"/>
                  </a:solidFill>
                  <a:latin typeface="Consolas"/>
                </a:rPr>
                <a:t>writeToDom</a:t>
              </a:r>
              <a:r>
                <a:rPr lang="de-DE" b="0">
                  <a:solidFill>
                    <a:srgbClr val="D4D4D4"/>
                  </a:solidFill>
                  <a:effectLst/>
                  <a:latin typeface="Consolas"/>
                </a:rPr>
                <a:t>(tag, </a:t>
              </a:r>
              <a:r>
                <a:rPr lang="de-DE" b="0" err="1">
                  <a:solidFill>
                    <a:srgbClr val="D4D4D4"/>
                  </a:solidFill>
                  <a:effectLst/>
                  <a:latin typeface="Consolas"/>
                </a:rPr>
                <a:t>img</a:t>
              </a:r>
              <a:r>
                <a:rPr lang="de-DE" b="0">
                  <a:solidFill>
                    <a:srgbClr val="D4D4D4"/>
                  </a:solidFill>
                  <a:effectLst/>
                  <a:latin typeface="Consolas"/>
                </a:rPr>
                <a:t>);</a:t>
              </a:r>
            </a:p>
            <a:p>
              <a:r>
                <a:rPr lang="de-DE" b="0">
                  <a:solidFill>
                    <a:srgbClr val="D4D4D4"/>
                  </a:solidFill>
                  <a:effectLst/>
                  <a:latin typeface="Consolas"/>
                </a:rPr>
                <a:t>}</a:t>
              </a:r>
            </a:p>
          </p:txBody>
        </p:sp>
        <p:pic>
          <p:nvPicPr>
            <p:cNvPr id="16" name="Grafik 15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E95254D5-8722-48E5-A971-7A1B0999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-101722" y="1252764"/>
              <a:ext cx="817091" cy="6280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F666AA5-D75A-19B5-479E-AC08C9CCD948}"/>
              </a:ext>
            </a:extLst>
          </p:cNvPr>
          <p:cNvGrpSpPr/>
          <p:nvPr/>
        </p:nvGrpSpPr>
        <p:grpSpPr>
          <a:xfrm>
            <a:off x="2792808" y="2010505"/>
            <a:ext cx="953102" cy="510261"/>
            <a:chOff x="3065317" y="4864318"/>
            <a:chExt cx="1124845" cy="611691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095B2C3-3497-A06F-A473-6FDB239A3F87}"/>
                </a:ext>
              </a:extLst>
            </p:cNvPr>
            <p:cNvSpPr/>
            <p:nvPr/>
          </p:nvSpPr>
          <p:spPr>
            <a:xfrm>
              <a:off x="3065317" y="4879148"/>
              <a:ext cx="1124845" cy="5968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fik 11" descr="Ein Bild, das Cartoon, Clipart, Kreativität enthält.&#10;&#10;Automatisch generierte Beschreibung">
              <a:extLst>
                <a:ext uri="{FF2B5EF4-FFF2-40B4-BE49-F238E27FC236}">
                  <a16:creationId xmlns:a16="http://schemas.microsoft.com/office/drawing/2014/main" id="{CB6DA6B4-59C7-B333-13FC-0AA34A718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351028" y="4864318"/>
              <a:ext cx="605407" cy="590272"/>
            </a:xfrm>
            <a:prstGeom prst="rect">
              <a:avLst/>
            </a:prstGeom>
          </p:spPr>
        </p:pic>
      </p:grpSp>
      <p:pic>
        <p:nvPicPr>
          <p:cNvPr id="13" name="Picture 2" descr="https://cdn1.iconfinder.com/data/icons/large-glossy-icons/512/Spy.png">
            <a:extLst>
              <a:ext uri="{FF2B5EF4-FFF2-40B4-BE49-F238E27FC236}">
                <a16:creationId xmlns:a16="http://schemas.microsoft.com/office/drawing/2014/main" id="{C0888E65-FF80-023C-65C0-B535C1278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36" y="1989627"/>
            <a:ext cx="700339" cy="7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4C454AB-CFF5-8D24-60D5-41DEC2E89A0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291383" y="2502899"/>
            <a:ext cx="0" cy="6743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 descr="Ein Bild, das Säugetier, Katze, Hauskatze, Kleine bis mittelgroße Katzen enthält.&#10;&#10;Automatisch generierte Beschreibung">
            <a:extLst>
              <a:ext uri="{FF2B5EF4-FFF2-40B4-BE49-F238E27FC236}">
                <a16:creationId xmlns:a16="http://schemas.microsoft.com/office/drawing/2014/main" id="{B2CC2564-799F-2F69-D940-61158513CD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394033" y="3340285"/>
            <a:ext cx="3507808" cy="2480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12473023-6F84-8517-2194-3369FE32D908}"/>
              </a:ext>
            </a:extLst>
          </p:cNvPr>
          <p:cNvGrpSpPr/>
          <p:nvPr/>
        </p:nvGrpSpPr>
        <p:grpSpPr>
          <a:xfrm>
            <a:off x="4859319" y="2070939"/>
            <a:ext cx="2905706" cy="3733486"/>
            <a:chOff x="4859319" y="2070939"/>
            <a:chExt cx="2905706" cy="3733486"/>
          </a:xfrm>
        </p:grpSpPr>
        <p:sp>
          <p:nvSpPr>
            <p:cNvPr id="20" name="Rechteck: abgerundete Ecken 55">
              <a:extLst>
                <a:ext uri="{FF2B5EF4-FFF2-40B4-BE49-F238E27FC236}">
                  <a16:creationId xmlns:a16="http://schemas.microsoft.com/office/drawing/2014/main" id="{EF5A3A70-0E44-C2EA-E1C3-C58040263B6D}"/>
                </a:ext>
              </a:extLst>
            </p:cNvPr>
            <p:cNvSpPr/>
            <p:nvPr/>
          </p:nvSpPr>
          <p:spPr>
            <a:xfrm>
              <a:off x="5250069" y="2382615"/>
              <a:ext cx="2514956" cy="342181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33" name="Gruppieren 37">
              <a:extLst>
                <a:ext uri="{FF2B5EF4-FFF2-40B4-BE49-F238E27FC236}">
                  <a16:creationId xmlns:a16="http://schemas.microsoft.com/office/drawing/2014/main" id="{B0D7FAF7-4A71-1FC1-D197-562F88162627}"/>
                </a:ext>
              </a:extLst>
            </p:cNvPr>
            <p:cNvGrpSpPr/>
            <p:nvPr/>
          </p:nvGrpSpPr>
          <p:grpSpPr>
            <a:xfrm>
              <a:off x="5456710" y="2584683"/>
              <a:ext cx="2083246" cy="3145558"/>
              <a:chOff x="9257603" y="606346"/>
              <a:chExt cx="2506222" cy="2883773"/>
            </a:xfrm>
          </p:grpSpPr>
          <p:sp>
            <p:nvSpPr>
              <p:cNvPr id="36" name="Rechteck: abgerundete Ecken 46">
                <a:extLst>
                  <a:ext uri="{FF2B5EF4-FFF2-40B4-BE49-F238E27FC236}">
                    <a16:creationId xmlns:a16="http://schemas.microsoft.com/office/drawing/2014/main" id="{B8164970-C632-FCAF-4608-92EBD9114BAA}"/>
                  </a:ext>
                </a:extLst>
              </p:cNvPr>
              <p:cNvSpPr/>
              <p:nvPr/>
            </p:nvSpPr>
            <p:spPr>
              <a:xfrm>
                <a:off x="9257603" y="606346"/>
                <a:ext cx="2506222" cy="2883773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feld 47">
                <a:extLst>
                  <a:ext uri="{FF2B5EF4-FFF2-40B4-BE49-F238E27FC236}">
                    <a16:creationId xmlns:a16="http://schemas.microsoft.com/office/drawing/2014/main" id="{56112003-0F21-9538-1C9E-6BEB6926EE6F}"/>
                  </a:ext>
                </a:extLst>
              </p:cNvPr>
              <p:cNvSpPr txBox="1"/>
              <p:nvPr/>
            </p:nvSpPr>
            <p:spPr>
              <a:xfrm>
                <a:off x="9719326" y="645659"/>
                <a:ext cx="1512154" cy="423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pic>
          <p:nvPicPr>
            <p:cNvPr id="41" name="Grafik 56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B938270C-3D64-45B6-1F83-5075CB675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4859319" y="2070939"/>
              <a:ext cx="702077" cy="702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54" name="Google Shape;545;p46">
            <a:extLst>
              <a:ext uri="{FF2B5EF4-FFF2-40B4-BE49-F238E27FC236}">
                <a16:creationId xmlns:a16="http://schemas.microsoft.com/office/drawing/2014/main" id="{4371062F-7477-8E25-0929-0477A12C37B2}"/>
              </a:ext>
            </a:extLst>
          </p:cNvPr>
          <p:cNvSpPr/>
          <p:nvPr/>
        </p:nvSpPr>
        <p:spPr>
          <a:xfrm>
            <a:off x="5706333" y="3177270"/>
            <a:ext cx="1584000" cy="43941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tag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FEB0458A-AB90-B8B9-7D2E-39B1C487A356}"/>
              </a:ext>
            </a:extLst>
          </p:cNvPr>
          <p:cNvCxnSpPr>
            <a:cxnSpLocks/>
          </p:cNvCxnSpPr>
          <p:nvPr/>
        </p:nvCxnSpPr>
        <p:spPr>
          <a:xfrm>
            <a:off x="7295554" y="3396980"/>
            <a:ext cx="1098479" cy="1183431"/>
          </a:xfrm>
          <a:prstGeom prst="curvedConnector3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3EC90B0-ED6A-E533-517D-1003EF6954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94033" y="3879405"/>
            <a:ext cx="3621343" cy="112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Google Shape;545;p46">
            <a:extLst>
              <a:ext uri="{FF2B5EF4-FFF2-40B4-BE49-F238E27FC236}">
                <a16:creationId xmlns:a16="http://schemas.microsoft.com/office/drawing/2014/main" id="{0E6AE20C-1C73-38D0-0765-D3528F7822B4}"/>
              </a:ext>
            </a:extLst>
          </p:cNvPr>
          <p:cNvSpPr/>
          <p:nvPr/>
        </p:nvSpPr>
        <p:spPr>
          <a:xfrm>
            <a:off x="5706333" y="4189351"/>
            <a:ext cx="1584000" cy="147121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err="1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image</a:t>
            </a:r>
            <a:endParaRPr sz="1400">
              <a:solidFill>
                <a:schemeClr val="bg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0" name="Grafik 49" descr="Ein Bild, das Grafiken, Logo, Schrift, Symbol enthält.&#10;&#10;Automatisch generierte Beschreibung">
            <a:extLst>
              <a:ext uri="{FF2B5EF4-FFF2-40B4-BE49-F238E27FC236}">
                <a16:creationId xmlns:a16="http://schemas.microsoft.com/office/drawing/2014/main" id="{40D2F907-E1B8-BB6C-7E1D-B8AA3966B4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1248261" y="3060206"/>
            <a:ext cx="929449" cy="99275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A0CE93-8C1F-D357-A77E-C638B2F2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9CAB8E2-320D-68BB-B819-7C7D9B29A21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014706" y="2518181"/>
            <a:ext cx="1" cy="6331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4AA1FD95-99A5-C8A7-00AC-E2EDEF39DB85}"/>
              </a:ext>
            </a:extLst>
          </p:cNvPr>
          <p:cNvSpPr/>
          <p:nvPr/>
        </p:nvSpPr>
        <p:spPr>
          <a:xfrm>
            <a:off x="1646639" y="5866204"/>
            <a:ext cx="2514956" cy="74097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>
                <a:solidFill>
                  <a:schemeClr val="tx1"/>
                </a:solidFill>
                <a:latin typeface="Consolas"/>
              </a:rPr>
              <a:t>Contains</a:t>
            </a:r>
            <a:r>
              <a:rPr lang="de-DE">
                <a:solidFill>
                  <a:schemeClr val="tx1"/>
                </a:solidFill>
                <a:latin typeface="Consolas"/>
              </a:rPr>
              <a:t> a </a:t>
            </a:r>
            <a:r>
              <a:rPr lang="de-DE" err="1">
                <a:solidFill>
                  <a:schemeClr val="tx1"/>
                </a:solidFill>
                <a:latin typeface="Consolas"/>
              </a:rPr>
              <a:t>buffer</a:t>
            </a:r>
            <a:r>
              <a:rPr lang="de-DE">
                <a:solidFill>
                  <a:schemeClr val="tx1"/>
                </a:solidFill>
                <a:latin typeface="Consolas"/>
              </a:rPr>
              <a:t> </a:t>
            </a:r>
            <a:r>
              <a:rPr lang="de-DE" err="1">
                <a:solidFill>
                  <a:schemeClr val="tx1"/>
                </a:solidFill>
                <a:latin typeface="Consolas"/>
              </a:rPr>
              <a:t>overflow</a:t>
            </a:r>
            <a:r>
              <a:rPr lang="de-DE">
                <a:solidFill>
                  <a:schemeClr val="tx1"/>
                </a:solidFill>
                <a:latin typeface="Consolas"/>
              </a:rPr>
              <a:t>!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B46D743-F636-E584-D84B-1BE466867248}"/>
              </a:ext>
            </a:extLst>
          </p:cNvPr>
          <p:cNvSpPr/>
          <p:nvPr/>
        </p:nvSpPr>
        <p:spPr>
          <a:xfrm>
            <a:off x="458231" y="5524437"/>
            <a:ext cx="3089638" cy="32721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FC8284B-B955-21C2-991B-3FA5E509CDF0}"/>
              </a:ext>
            </a:extLst>
          </p:cNvPr>
          <p:cNvSpPr/>
          <p:nvPr/>
        </p:nvSpPr>
        <p:spPr>
          <a:xfrm>
            <a:off x="2655690" y="1917790"/>
            <a:ext cx="1595685" cy="699007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" name="Grafik 60" descr="Ein Bild, das Säugetier, Katze, Schnurrhaare, Kleine bis mittelgroße Katzen enthält.&#10;&#10;KI-generierte Inhalte können fehlerhaft sein.">
            <a:extLst>
              <a:ext uri="{FF2B5EF4-FFF2-40B4-BE49-F238E27FC236}">
                <a16:creationId xmlns:a16="http://schemas.microsoft.com/office/drawing/2014/main" id="{1B5884EC-A594-9B0D-4B02-43A0C7B8D8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902" y="3198950"/>
            <a:ext cx="2582262" cy="277253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6" name="Google Shape;545;p46">
            <a:extLst>
              <a:ext uri="{FF2B5EF4-FFF2-40B4-BE49-F238E27FC236}">
                <a16:creationId xmlns:a16="http://schemas.microsoft.com/office/drawing/2014/main" id="{225EB9A2-BA2A-F83C-23D2-DDEAAF84EBA1}"/>
              </a:ext>
            </a:extLst>
          </p:cNvPr>
          <p:cNvSpPr/>
          <p:nvPr/>
        </p:nvSpPr>
        <p:spPr>
          <a:xfrm>
            <a:off x="5706333" y="3616690"/>
            <a:ext cx="1584000" cy="57380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</a:p>
        </p:txBody>
      </p:sp>
      <p:sp>
        <p:nvSpPr>
          <p:cNvPr id="62" name="Google Shape;545;p46">
            <a:extLst>
              <a:ext uri="{FF2B5EF4-FFF2-40B4-BE49-F238E27FC236}">
                <a16:creationId xmlns:a16="http://schemas.microsoft.com/office/drawing/2014/main" id="{45F3121D-B7B3-7291-682E-B78E1AD56D8F}"/>
              </a:ext>
            </a:extLst>
          </p:cNvPr>
          <p:cNvSpPr/>
          <p:nvPr/>
        </p:nvSpPr>
        <p:spPr>
          <a:xfrm>
            <a:off x="5701112" y="3613350"/>
            <a:ext cx="1611194" cy="147827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140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140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140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  <a:endParaRPr sz="1400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4" name="Google Shape;545;p46">
            <a:extLst>
              <a:ext uri="{FF2B5EF4-FFF2-40B4-BE49-F238E27FC236}">
                <a16:creationId xmlns:a16="http://schemas.microsoft.com/office/drawing/2014/main" id="{90D355AF-C255-FFB7-F21A-FCA003A54907}"/>
              </a:ext>
            </a:extLst>
          </p:cNvPr>
          <p:cNvSpPr/>
          <p:nvPr/>
        </p:nvSpPr>
        <p:spPr>
          <a:xfrm>
            <a:off x="5701112" y="5097395"/>
            <a:ext cx="1611194" cy="592587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</a:t>
            </a:r>
            <a:endParaRPr sz="1400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" name="Google Shape;550;p46">
            <a:extLst>
              <a:ext uri="{FF2B5EF4-FFF2-40B4-BE49-F238E27FC236}">
                <a16:creationId xmlns:a16="http://schemas.microsoft.com/office/drawing/2014/main" id="{6DCEF322-6D5F-6647-5E4F-9B3F7C368261}"/>
              </a:ext>
            </a:extLst>
          </p:cNvPr>
          <p:cNvSpPr/>
          <p:nvPr/>
        </p:nvSpPr>
        <p:spPr>
          <a:xfrm>
            <a:off x="5701112" y="3170981"/>
            <a:ext cx="1611194" cy="4423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C00000"/>
                </a:solidFill>
              </a:rPr>
              <a:t>alert(„XSS!“)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2" name="Sprechblase: rechteckig 31">
            <a:extLst>
              <a:ext uri="{FF2B5EF4-FFF2-40B4-BE49-F238E27FC236}">
                <a16:creationId xmlns:a16="http://schemas.microsoft.com/office/drawing/2014/main" id="{1951BD07-F877-44D6-2F12-5264BD4325B1}"/>
              </a:ext>
            </a:extLst>
          </p:cNvPr>
          <p:cNvSpPr/>
          <p:nvPr/>
        </p:nvSpPr>
        <p:spPr>
          <a:xfrm>
            <a:off x="6382491" y="1293549"/>
            <a:ext cx="3665086" cy="733614"/>
          </a:xfrm>
          <a:prstGeom prst="wedgeRectCallout">
            <a:avLst>
              <a:gd name="adj1" fmla="val -30990"/>
              <a:gd name="adj2" fmla="val 222315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800" err="1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img_tag</a:t>
            </a:r>
            <a:r>
              <a:rPr lang="de-DE" sz="1800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/>
              <a:t>is attacker controlled </a:t>
            </a:r>
            <a:r>
              <a:rPr lang="en-US">
                <a:sym typeface="Wingdings" panose="05000000000000000000" pitchFamily="2" charset="2"/>
              </a:rPr>
              <a:t> XSS!</a:t>
            </a:r>
            <a:r>
              <a:rPr lang="de-DE">
                <a:solidFill>
                  <a:schemeClr val="tx1"/>
                </a:solidFill>
                <a:latin typeface="Roboto Mono"/>
                <a:ea typeface="Roboto Mono"/>
                <a:sym typeface="Roboto Mono"/>
              </a:rPr>
              <a:t> </a:t>
            </a:r>
            <a:endParaRPr lang="de-DE" sz="1800">
              <a:solidFill>
                <a:schemeClr val="tx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F0BBB0A-4F98-982C-46D7-8D5513053C5E}"/>
              </a:ext>
            </a:extLst>
          </p:cNvPr>
          <p:cNvGrpSpPr/>
          <p:nvPr/>
        </p:nvGrpSpPr>
        <p:grpSpPr>
          <a:xfrm>
            <a:off x="3871766" y="3669610"/>
            <a:ext cx="953102" cy="510261"/>
            <a:chOff x="3065317" y="4864318"/>
            <a:chExt cx="1124845" cy="611691"/>
          </a:xfrm>
          <a:noFill/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B59CB65-FCB1-E0E9-A369-F299DF81B1B9}"/>
                </a:ext>
              </a:extLst>
            </p:cNvPr>
            <p:cNvSpPr/>
            <p:nvPr/>
          </p:nvSpPr>
          <p:spPr>
            <a:xfrm>
              <a:off x="3065317" y="4879148"/>
              <a:ext cx="1124845" cy="5968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Grafik 68" descr="Ein Bild, das Cartoon, Clipart, Kreativität enthält.&#10;&#10;Automatisch generierte Beschreibung">
              <a:extLst>
                <a:ext uri="{FF2B5EF4-FFF2-40B4-BE49-F238E27FC236}">
                  <a16:creationId xmlns:a16="http://schemas.microsoft.com/office/drawing/2014/main" id="{0AFAF019-51D5-FD49-F094-63B25655F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351028" y="4864318"/>
              <a:ext cx="605407" cy="590272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F7D45228-3965-39E4-E3F9-F7A4A226D85B}"/>
              </a:ext>
            </a:extLst>
          </p:cNvPr>
          <p:cNvCxnSpPr>
            <a:cxnSpLocks/>
          </p:cNvCxnSpPr>
          <p:nvPr/>
        </p:nvCxnSpPr>
        <p:spPr>
          <a:xfrm flipV="1">
            <a:off x="5349240" y="3060206"/>
            <a:ext cx="0" cy="227775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25 L 0.03385 0.31852 C 0.04102 0.33403 0.05156 0.34051 0.06289 0.34051 C 0.07578 0.34051 0.08581 0.33403 0.09297 0.31852 C 0.10456 0.2956 0.10677 0.09051 0.11836 0.06783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0.06783 L 0.19154 -0.06944 C 0.20664 -0.10023 0.22956 -0.11666 0.25365 -0.11666 C 0.28099 -0.11666 0.303 -0.10023 0.3181 -0.06944 C 0.34258 -0.02407 0.3082 0.08496 0.33294 0.13125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6065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3" grpId="0" animBg="1"/>
      <p:bldP spid="63" grpId="1" animBg="1"/>
      <p:bldP spid="46" grpId="0" animBg="1"/>
      <p:bldP spid="48" grpId="0" animBg="1"/>
      <p:bldP spid="49" grpId="0" animBg="1"/>
      <p:bldP spid="66" grpId="0" animBg="1"/>
      <p:bldP spid="66" grpId="1" animBg="1"/>
      <p:bldP spid="62" grpId="0" animBg="1"/>
      <p:bldP spid="64" grpId="0" animBg="1"/>
      <p:bldP spid="5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3700E44-B827-9F16-07AA-24D21F02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Related</a:t>
            </a:r>
            <a:r>
              <a:rPr lang="de-DE"/>
              <a:t> Work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224676-F5F8-3BCA-311B-817D0394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ABC739-7142-AFFF-0950-CFE02DD0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6</a:t>
            </a:fld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53E97EB8-E403-54A8-F2A6-95D1714C4B6B}"/>
              </a:ext>
            </a:extLst>
          </p:cNvPr>
          <p:cNvSpPr/>
          <p:nvPr/>
        </p:nvSpPr>
        <p:spPr>
          <a:xfrm>
            <a:off x="1476375" y="1162870"/>
            <a:ext cx="1847850" cy="1847850"/>
          </a:xfrm>
          <a:custGeom>
            <a:avLst/>
            <a:gdLst>
              <a:gd name="connsiteX0" fmla="*/ 0 w 1847850"/>
              <a:gd name="connsiteY0" fmla="*/ 923925 h 1847850"/>
              <a:gd name="connsiteX1" fmla="*/ 923925 w 1847850"/>
              <a:gd name="connsiteY1" fmla="*/ 0 h 1847850"/>
              <a:gd name="connsiteX2" fmla="*/ 1847850 w 1847850"/>
              <a:gd name="connsiteY2" fmla="*/ 923925 h 1847850"/>
              <a:gd name="connsiteX3" fmla="*/ 923925 w 1847850"/>
              <a:gd name="connsiteY3" fmla="*/ 1847850 h 1847850"/>
              <a:gd name="connsiteX4" fmla="*/ 0 w 1847850"/>
              <a:gd name="connsiteY4" fmla="*/ 9239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0" y="923925"/>
                </a:moveTo>
                <a:cubicBezTo>
                  <a:pt x="0" y="413655"/>
                  <a:pt x="413655" y="0"/>
                  <a:pt x="923925" y="0"/>
                </a:cubicBez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1">
            <a:schemeClr val="dk2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11" tIns="270611" rIns="270611" bIns="270611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/>
              <a:t>WAFL</a:t>
            </a:r>
            <a:br>
              <a:rPr lang="en-US" sz="1700" b="1" kern="1200"/>
            </a:br>
            <a:r>
              <a:rPr lang="en-US" sz="1700" b="0" kern="1200"/>
              <a:t>[</a:t>
            </a:r>
            <a:r>
              <a:rPr lang="en-US" sz="1700" b="0" kern="1200" err="1"/>
              <a:t>Haßler</a:t>
            </a:r>
            <a:r>
              <a:rPr lang="en-US" sz="1700" b="0" kern="1200"/>
              <a:t> et al., ROOTS’22] </a:t>
            </a:r>
            <a:endParaRPr lang="en-US" sz="1700" kern="120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C9653AF-7305-2676-FB6D-6D33B04667F2}"/>
              </a:ext>
            </a:extLst>
          </p:cNvPr>
          <p:cNvSpPr/>
          <p:nvPr/>
        </p:nvSpPr>
        <p:spPr>
          <a:xfrm>
            <a:off x="3324225" y="1162870"/>
            <a:ext cx="1847850" cy="1847850"/>
          </a:xfrm>
          <a:custGeom>
            <a:avLst/>
            <a:gdLst>
              <a:gd name="connsiteX0" fmla="*/ 0 w 1847850"/>
              <a:gd name="connsiteY0" fmla="*/ 923925 h 1847850"/>
              <a:gd name="connsiteX1" fmla="*/ 923925 w 1847850"/>
              <a:gd name="connsiteY1" fmla="*/ 0 h 1847850"/>
              <a:gd name="connsiteX2" fmla="*/ 1847850 w 1847850"/>
              <a:gd name="connsiteY2" fmla="*/ 923925 h 1847850"/>
              <a:gd name="connsiteX3" fmla="*/ 923925 w 1847850"/>
              <a:gd name="connsiteY3" fmla="*/ 1847850 h 1847850"/>
              <a:gd name="connsiteX4" fmla="*/ 0 w 1847850"/>
              <a:gd name="connsiteY4" fmla="*/ 9239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0" y="923925"/>
                </a:moveTo>
                <a:cubicBezTo>
                  <a:pt x="0" y="413655"/>
                  <a:pt x="413655" y="0"/>
                  <a:pt x="923925" y="0"/>
                </a:cubicBez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1">
            <a:schemeClr val="dk2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11" tIns="270611" rIns="270611" bIns="270611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/>
              <a:t>FUZZM</a:t>
            </a:r>
            <a:br>
              <a:rPr lang="en-US" sz="1700" b="1" kern="1200"/>
            </a:br>
            <a:r>
              <a:rPr lang="en-US" sz="1700" b="0" kern="1200"/>
              <a:t>[Lehmann et al., 2022]</a:t>
            </a:r>
            <a:endParaRPr lang="en-US" sz="1700" kern="120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26E4E06E-33AE-DDFE-EF7C-C579D95F8186}"/>
              </a:ext>
            </a:extLst>
          </p:cNvPr>
          <p:cNvSpPr/>
          <p:nvPr/>
        </p:nvSpPr>
        <p:spPr>
          <a:xfrm>
            <a:off x="5172075" y="1162870"/>
            <a:ext cx="1847850" cy="1847850"/>
          </a:xfrm>
          <a:custGeom>
            <a:avLst/>
            <a:gdLst>
              <a:gd name="connsiteX0" fmla="*/ 0 w 1847850"/>
              <a:gd name="connsiteY0" fmla="*/ 923925 h 1847850"/>
              <a:gd name="connsiteX1" fmla="*/ 923925 w 1847850"/>
              <a:gd name="connsiteY1" fmla="*/ 0 h 1847850"/>
              <a:gd name="connsiteX2" fmla="*/ 1847850 w 1847850"/>
              <a:gd name="connsiteY2" fmla="*/ 923925 h 1847850"/>
              <a:gd name="connsiteX3" fmla="*/ 923925 w 1847850"/>
              <a:gd name="connsiteY3" fmla="*/ 1847850 h 1847850"/>
              <a:gd name="connsiteX4" fmla="*/ 0 w 1847850"/>
              <a:gd name="connsiteY4" fmla="*/ 9239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0" y="923925"/>
                </a:moveTo>
                <a:cubicBezTo>
                  <a:pt x="0" y="413655"/>
                  <a:pt x="413655" y="0"/>
                  <a:pt x="923925" y="0"/>
                </a:cubicBez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1">
            <a:schemeClr val="dk2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11" tIns="270611" rIns="270611" bIns="270611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 err="1"/>
              <a:t>Wasmati</a:t>
            </a:r>
            <a:endParaRPr lang="en-US" sz="1700" b="1" kern="1200"/>
          </a:p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0" kern="1200"/>
              <a:t>[Brito et al., Computer and Security ‘22] </a:t>
            </a:r>
            <a:endParaRPr lang="en-US" sz="1700" kern="120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3AECEAC-BB1D-25A9-67CC-5D7BC3FB79C9}"/>
              </a:ext>
            </a:extLst>
          </p:cNvPr>
          <p:cNvSpPr/>
          <p:nvPr/>
        </p:nvSpPr>
        <p:spPr>
          <a:xfrm>
            <a:off x="7019925" y="1162870"/>
            <a:ext cx="1847850" cy="1847850"/>
          </a:xfrm>
          <a:custGeom>
            <a:avLst/>
            <a:gdLst>
              <a:gd name="connsiteX0" fmla="*/ 0 w 1847850"/>
              <a:gd name="connsiteY0" fmla="*/ 923925 h 1847850"/>
              <a:gd name="connsiteX1" fmla="*/ 923925 w 1847850"/>
              <a:gd name="connsiteY1" fmla="*/ 0 h 1847850"/>
              <a:gd name="connsiteX2" fmla="*/ 1847850 w 1847850"/>
              <a:gd name="connsiteY2" fmla="*/ 923925 h 1847850"/>
              <a:gd name="connsiteX3" fmla="*/ 923925 w 1847850"/>
              <a:gd name="connsiteY3" fmla="*/ 1847850 h 1847850"/>
              <a:gd name="connsiteX4" fmla="*/ 0 w 1847850"/>
              <a:gd name="connsiteY4" fmla="*/ 9239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0" y="923925"/>
                </a:moveTo>
                <a:cubicBezTo>
                  <a:pt x="0" y="413655"/>
                  <a:pt x="413655" y="0"/>
                  <a:pt x="923925" y="0"/>
                </a:cubicBez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11" tIns="270611" rIns="270611" bIns="270611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/>
              <a:t>Wasabi</a:t>
            </a:r>
            <a:br>
              <a:rPr lang="en-US" sz="1700" b="1" kern="1200"/>
            </a:br>
            <a:r>
              <a:rPr lang="en-US" sz="1700" kern="1200"/>
              <a:t>[Lehmann et al., ASPLOS ‘19]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B4A6D768-AE38-34AB-E3B9-3F575B6060C5}"/>
              </a:ext>
            </a:extLst>
          </p:cNvPr>
          <p:cNvSpPr/>
          <p:nvPr/>
        </p:nvSpPr>
        <p:spPr>
          <a:xfrm>
            <a:off x="8867775" y="1162870"/>
            <a:ext cx="1847850" cy="1847850"/>
          </a:xfrm>
          <a:custGeom>
            <a:avLst/>
            <a:gdLst>
              <a:gd name="connsiteX0" fmla="*/ 0 w 1847850"/>
              <a:gd name="connsiteY0" fmla="*/ 923925 h 1847850"/>
              <a:gd name="connsiteX1" fmla="*/ 923925 w 1847850"/>
              <a:gd name="connsiteY1" fmla="*/ 0 h 1847850"/>
              <a:gd name="connsiteX2" fmla="*/ 1847850 w 1847850"/>
              <a:gd name="connsiteY2" fmla="*/ 923925 h 1847850"/>
              <a:gd name="connsiteX3" fmla="*/ 923925 w 1847850"/>
              <a:gd name="connsiteY3" fmla="*/ 1847850 h 1847850"/>
              <a:gd name="connsiteX4" fmla="*/ 0 w 1847850"/>
              <a:gd name="connsiteY4" fmla="*/ 9239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0" y="923925"/>
                </a:moveTo>
                <a:cubicBezTo>
                  <a:pt x="0" y="413655"/>
                  <a:pt x="413655" y="0"/>
                  <a:pt x="923925" y="0"/>
                </a:cubicBez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11" tIns="270611" rIns="270611" bIns="270611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 err="1"/>
              <a:t>TaintAssembly</a:t>
            </a:r>
            <a:br>
              <a:rPr lang="en-US" sz="1700" b="1" kern="1200"/>
            </a:br>
            <a:r>
              <a:rPr lang="en-US" sz="1700" kern="1200"/>
              <a:t>[Fu et al., 2018]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E98157-9F7D-A1AA-65ED-00BD991BEFB7}"/>
              </a:ext>
            </a:extLst>
          </p:cNvPr>
          <p:cNvSpPr txBox="1"/>
          <p:nvPr/>
        </p:nvSpPr>
        <p:spPr>
          <a:xfrm>
            <a:off x="828000" y="2940581"/>
            <a:ext cx="10515600" cy="85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700" b="1">
                <a:latin typeface="+mj-lt"/>
              </a:rPr>
              <a:t>Not </a:t>
            </a:r>
            <a:r>
              <a:rPr lang="de-DE" sz="3700" b="1" err="1">
                <a:latin typeface="+mj-lt"/>
              </a:rPr>
              <a:t>suitable</a:t>
            </a:r>
            <a:r>
              <a:rPr lang="de-DE" sz="3700" b="1">
                <a:latin typeface="+mj-lt"/>
              </a:rPr>
              <a:t> </a:t>
            </a:r>
            <a:r>
              <a:rPr lang="de-DE" sz="3700" b="1" err="1">
                <a:latin typeface="+mj-lt"/>
              </a:rPr>
              <a:t>to</a:t>
            </a:r>
            <a:r>
              <a:rPr lang="de-DE" sz="3700" b="1">
                <a:latin typeface="+mj-lt"/>
              </a:rPr>
              <a:t> </a:t>
            </a:r>
            <a:r>
              <a:rPr lang="de-DE" sz="3700" b="1" err="1">
                <a:latin typeface="+mj-lt"/>
              </a:rPr>
              <a:t>detect</a:t>
            </a:r>
            <a:r>
              <a:rPr lang="de-DE" sz="3700" b="1">
                <a:latin typeface="+mj-lt"/>
              </a:rPr>
              <a:t> </a:t>
            </a:r>
            <a:r>
              <a:rPr lang="de-DE" sz="3700" b="1" err="1">
                <a:latin typeface="+mj-lt"/>
              </a:rPr>
              <a:t>bugs</a:t>
            </a:r>
            <a:r>
              <a:rPr lang="de-DE" sz="3700" b="1">
                <a:latin typeface="+mj-lt"/>
              </a:rPr>
              <a:t> in </a:t>
            </a:r>
            <a:r>
              <a:rPr lang="de-DE" sz="3700" b="1" err="1">
                <a:latin typeface="+mj-lt"/>
              </a:rPr>
              <a:t>Wasm-powered</a:t>
            </a:r>
            <a:r>
              <a:rPr lang="de-DE" sz="3700" b="1">
                <a:latin typeface="+mj-lt"/>
              </a:rPr>
              <a:t> </a:t>
            </a:r>
            <a:r>
              <a:rPr lang="de-DE" sz="3700" b="1" err="1">
                <a:latin typeface="+mj-lt"/>
              </a:rPr>
              <a:t>websites</a:t>
            </a:r>
            <a:endParaRPr lang="en-US" sz="370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C81A26A-DB7B-2419-8844-42198A73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02143AB6-80AA-1626-0A17-B5AECF82B622}"/>
              </a:ext>
            </a:extLst>
          </p:cNvPr>
          <p:cNvSpPr/>
          <p:nvPr/>
        </p:nvSpPr>
        <p:spPr>
          <a:xfrm>
            <a:off x="658868" y="4043819"/>
            <a:ext cx="3259670" cy="2246769"/>
          </a:xfrm>
          <a:custGeom>
            <a:avLst/>
            <a:gdLst>
              <a:gd name="connsiteX0" fmla="*/ 0 w 3259670"/>
              <a:gd name="connsiteY0" fmla="*/ 224677 h 2246769"/>
              <a:gd name="connsiteX1" fmla="*/ 224677 w 3259670"/>
              <a:gd name="connsiteY1" fmla="*/ 0 h 2246769"/>
              <a:gd name="connsiteX2" fmla="*/ 3034993 w 3259670"/>
              <a:gd name="connsiteY2" fmla="*/ 0 h 2246769"/>
              <a:gd name="connsiteX3" fmla="*/ 3259670 w 3259670"/>
              <a:gd name="connsiteY3" fmla="*/ 224677 h 2246769"/>
              <a:gd name="connsiteX4" fmla="*/ 3259670 w 3259670"/>
              <a:gd name="connsiteY4" fmla="*/ 2022092 h 2246769"/>
              <a:gd name="connsiteX5" fmla="*/ 3034993 w 3259670"/>
              <a:gd name="connsiteY5" fmla="*/ 2246769 h 2246769"/>
              <a:gd name="connsiteX6" fmla="*/ 224677 w 3259670"/>
              <a:gd name="connsiteY6" fmla="*/ 2246769 h 2246769"/>
              <a:gd name="connsiteX7" fmla="*/ 0 w 3259670"/>
              <a:gd name="connsiteY7" fmla="*/ 2022092 h 2246769"/>
              <a:gd name="connsiteX8" fmla="*/ 0 w 3259670"/>
              <a:gd name="connsiteY8" fmla="*/ 224677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9670" h="2246769">
                <a:moveTo>
                  <a:pt x="0" y="224677"/>
                </a:moveTo>
                <a:cubicBezTo>
                  <a:pt x="0" y="100591"/>
                  <a:pt x="100591" y="0"/>
                  <a:pt x="224677" y="0"/>
                </a:cubicBezTo>
                <a:lnTo>
                  <a:pt x="3034993" y="0"/>
                </a:lnTo>
                <a:cubicBezTo>
                  <a:pt x="3159079" y="0"/>
                  <a:pt x="3259670" y="100591"/>
                  <a:pt x="3259670" y="224677"/>
                </a:cubicBezTo>
                <a:lnTo>
                  <a:pt x="3259670" y="2022092"/>
                </a:lnTo>
                <a:cubicBezTo>
                  <a:pt x="3259670" y="2146178"/>
                  <a:pt x="3159079" y="2246769"/>
                  <a:pt x="3034993" y="2246769"/>
                </a:cubicBezTo>
                <a:lnTo>
                  <a:pt x="224677" y="2246769"/>
                </a:lnTo>
                <a:cubicBezTo>
                  <a:pt x="100591" y="2246769"/>
                  <a:pt x="0" y="2146178"/>
                  <a:pt x="0" y="2022092"/>
                </a:cubicBezTo>
                <a:lnTo>
                  <a:pt x="0" y="2246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536" tIns="191536" rIns="191536" bIns="191536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/>
              <a:t>Ignores the interaction between </a:t>
            </a:r>
            <a:r>
              <a:rPr lang="en-US" sz="3300" b="1" kern="1200" err="1"/>
              <a:t>Wasm</a:t>
            </a:r>
            <a:r>
              <a:rPr lang="en-US" sz="3300" b="1" kern="1200"/>
              <a:t> and the host</a:t>
            </a:r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B7FF2555-D61F-2359-3827-F1F560278D37}"/>
              </a:ext>
            </a:extLst>
          </p:cNvPr>
          <p:cNvSpPr/>
          <p:nvPr/>
        </p:nvSpPr>
        <p:spPr>
          <a:xfrm>
            <a:off x="4466164" y="4043819"/>
            <a:ext cx="3259670" cy="2246769"/>
          </a:xfrm>
          <a:custGeom>
            <a:avLst/>
            <a:gdLst>
              <a:gd name="connsiteX0" fmla="*/ 0 w 3259670"/>
              <a:gd name="connsiteY0" fmla="*/ 224677 h 2246769"/>
              <a:gd name="connsiteX1" fmla="*/ 224677 w 3259670"/>
              <a:gd name="connsiteY1" fmla="*/ 0 h 2246769"/>
              <a:gd name="connsiteX2" fmla="*/ 3034993 w 3259670"/>
              <a:gd name="connsiteY2" fmla="*/ 0 h 2246769"/>
              <a:gd name="connsiteX3" fmla="*/ 3259670 w 3259670"/>
              <a:gd name="connsiteY3" fmla="*/ 224677 h 2246769"/>
              <a:gd name="connsiteX4" fmla="*/ 3259670 w 3259670"/>
              <a:gd name="connsiteY4" fmla="*/ 2022092 h 2246769"/>
              <a:gd name="connsiteX5" fmla="*/ 3034993 w 3259670"/>
              <a:gd name="connsiteY5" fmla="*/ 2246769 h 2246769"/>
              <a:gd name="connsiteX6" fmla="*/ 224677 w 3259670"/>
              <a:gd name="connsiteY6" fmla="*/ 2246769 h 2246769"/>
              <a:gd name="connsiteX7" fmla="*/ 0 w 3259670"/>
              <a:gd name="connsiteY7" fmla="*/ 2022092 h 2246769"/>
              <a:gd name="connsiteX8" fmla="*/ 0 w 3259670"/>
              <a:gd name="connsiteY8" fmla="*/ 224677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9670" h="2246769">
                <a:moveTo>
                  <a:pt x="0" y="224677"/>
                </a:moveTo>
                <a:cubicBezTo>
                  <a:pt x="0" y="100591"/>
                  <a:pt x="100591" y="0"/>
                  <a:pt x="224677" y="0"/>
                </a:cubicBezTo>
                <a:lnTo>
                  <a:pt x="3034993" y="0"/>
                </a:lnTo>
                <a:cubicBezTo>
                  <a:pt x="3159079" y="0"/>
                  <a:pt x="3259670" y="100591"/>
                  <a:pt x="3259670" y="224677"/>
                </a:cubicBezTo>
                <a:lnTo>
                  <a:pt x="3259670" y="2022092"/>
                </a:lnTo>
                <a:cubicBezTo>
                  <a:pt x="3259670" y="2146178"/>
                  <a:pt x="3159079" y="2246769"/>
                  <a:pt x="3034993" y="2246769"/>
                </a:cubicBezTo>
                <a:lnTo>
                  <a:pt x="224677" y="2246769"/>
                </a:lnTo>
                <a:cubicBezTo>
                  <a:pt x="100591" y="2246769"/>
                  <a:pt x="0" y="2146178"/>
                  <a:pt x="0" y="2022092"/>
                </a:cubicBezTo>
                <a:lnTo>
                  <a:pt x="0" y="2246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536" tIns="191536" rIns="191536" bIns="191536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 err="1"/>
              <a:t>Wasm</a:t>
            </a:r>
            <a:r>
              <a:rPr lang="en-US" sz="3300" kern="1200"/>
              <a:t> is </a:t>
            </a:r>
            <a:r>
              <a:rPr lang="en-US" sz="3300" b="1" kern="1200"/>
              <a:t>stateful</a:t>
            </a: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858F0E11-C4E0-A476-1CB5-8DB0841DF41B}"/>
              </a:ext>
            </a:extLst>
          </p:cNvPr>
          <p:cNvSpPr/>
          <p:nvPr/>
        </p:nvSpPr>
        <p:spPr>
          <a:xfrm>
            <a:off x="8273459" y="4043819"/>
            <a:ext cx="3259670" cy="2246769"/>
          </a:xfrm>
          <a:custGeom>
            <a:avLst/>
            <a:gdLst>
              <a:gd name="connsiteX0" fmla="*/ 0 w 3259670"/>
              <a:gd name="connsiteY0" fmla="*/ 224677 h 2246769"/>
              <a:gd name="connsiteX1" fmla="*/ 224677 w 3259670"/>
              <a:gd name="connsiteY1" fmla="*/ 0 h 2246769"/>
              <a:gd name="connsiteX2" fmla="*/ 3034993 w 3259670"/>
              <a:gd name="connsiteY2" fmla="*/ 0 h 2246769"/>
              <a:gd name="connsiteX3" fmla="*/ 3259670 w 3259670"/>
              <a:gd name="connsiteY3" fmla="*/ 224677 h 2246769"/>
              <a:gd name="connsiteX4" fmla="*/ 3259670 w 3259670"/>
              <a:gd name="connsiteY4" fmla="*/ 2022092 h 2246769"/>
              <a:gd name="connsiteX5" fmla="*/ 3034993 w 3259670"/>
              <a:gd name="connsiteY5" fmla="*/ 2246769 h 2246769"/>
              <a:gd name="connsiteX6" fmla="*/ 224677 w 3259670"/>
              <a:gd name="connsiteY6" fmla="*/ 2246769 h 2246769"/>
              <a:gd name="connsiteX7" fmla="*/ 0 w 3259670"/>
              <a:gd name="connsiteY7" fmla="*/ 2022092 h 2246769"/>
              <a:gd name="connsiteX8" fmla="*/ 0 w 3259670"/>
              <a:gd name="connsiteY8" fmla="*/ 224677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9670" h="2246769">
                <a:moveTo>
                  <a:pt x="0" y="224677"/>
                </a:moveTo>
                <a:cubicBezTo>
                  <a:pt x="0" y="100591"/>
                  <a:pt x="100591" y="0"/>
                  <a:pt x="224677" y="0"/>
                </a:cubicBezTo>
                <a:lnTo>
                  <a:pt x="3034993" y="0"/>
                </a:lnTo>
                <a:cubicBezTo>
                  <a:pt x="3159079" y="0"/>
                  <a:pt x="3259670" y="100591"/>
                  <a:pt x="3259670" y="224677"/>
                </a:cubicBezTo>
                <a:lnTo>
                  <a:pt x="3259670" y="2022092"/>
                </a:lnTo>
                <a:cubicBezTo>
                  <a:pt x="3259670" y="2146178"/>
                  <a:pt x="3159079" y="2246769"/>
                  <a:pt x="3034993" y="2246769"/>
                </a:cubicBezTo>
                <a:lnTo>
                  <a:pt x="224677" y="2246769"/>
                </a:lnTo>
                <a:cubicBezTo>
                  <a:pt x="100591" y="2246769"/>
                  <a:pt x="0" y="2146178"/>
                  <a:pt x="0" y="2022092"/>
                </a:cubicBezTo>
                <a:lnTo>
                  <a:pt x="0" y="2246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536" tIns="191536" rIns="191536" bIns="191536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/>
              <a:t>Require </a:t>
            </a:r>
            <a:r>
              <a:rPr lang="en-US" sz="3300" b="1" kern="1200"/>
              <a:t>manual analysis </a:t>
            </a:r>
            <a:r>
              <a:rPr lang="en-US" sz="3300" kern="1200"/>
              <a:t>to use </a:t>
            </a:r>
          </a:p>
        </p:txBody>
      </p:sp>
    </p:spTree>
    <p:extLst>
      <p:ext uri="{BB962C8B-B14F-4D97-AF65-F5344CB8AC3E}">
        <p14:creationId xmlns:p14="http://schemas.microsoft.com/office/powerpoint/2010/main" val="39210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7E1A-871C-A8F6-4571-CB5675A38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95D06-DF81-F33D-645D-18937276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749"/>
            <a:ext cx="10515600" cy="1957793"/>
          </a:xfrm>
        </p:spPr>
        <p:txBody>
          <a:bodyPr>
            <a:normAutofit/>
          </a:bodyPr>
          <a:lstStyle/>
          <a:p>
            <a:r>
              <a:rPr lang="de-DE" err="1">
                <a:cs typeface="Calibri Light"/>
              </a:rPr>
              <a:t>How</a:t>
            </a:r>
            <a:r>
              <a:rPr lang="de-DE">
                <a:cs typeface="Calibri Light"/>
              </a:rPr>
              <a:t> </a:t>
            </a:r>
            <a:r>
              <a:rPr lang="de-DE" err="1">
                <a:cs typeface="Calibri Light"/>
              </a:rPr>
              <a:t>to</a:t>
            </a:r>
            <a:r>
              <a:rPr lang="de-DE">
                <a:cs typeface="Calibri Light"/>
              </a:rPr>
              <a:t> </a:t>
            </a:r>
            <a:r>
              <a:rPr lang="de-DE" err="1">
                <a:cs typeface="Calibri Light"/>
              </a:rPr>
              <a:t>automatically</a:t>
            </a:r>
            <a:br>
              <a:rPr lang="de-DE">
                <a:cs typeface="Calibri Light"/>
              </a:rPr>
            </a:br>
            <a:r>
              <a:rPr lang="de-DE" err="1">
                <a:cs typeface="Calibri Light"/>
              </a:rPr>
              <a:t>detect</a:t>
            </a:r>
            <a:r>
              <a:rPr lang="de-DE">
                <a:cs typeface="Calibri Light"/>
              </a:rPr>
              <a:t> </a:t>
            </a:r>
            <a:r>
              <a:rPr lang="de-DE" err="1">
                <a:cs typeface="Calibri Light"/>
              </a:rPr>
              <a:t>bugs</a:t>
            </a:r>
            <a:r>
              <a:rPr lang="de-DE">
                <a:cs typeface="Calibri Light"/>
              </a:rPr>
              <a:t> at </a:t>
            </a:r>
            <a:r>
              <a:rPr lang="de-DE" err="1">
                <a:cs typeface="Calibri Light"/>
              </a:rPr>
              <a:t>scale</a:t>
            </a:r>
            <a:r>
              <a:rPr lang="de-DE">
                <a:cs typeface="Calibri Light"/>
              </a:rPr>
              <a:t>?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55B0F6-B50A-457A-0263-62D4BBC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70A0E-DD6B-F063-49D4-0B2443B2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7</a:t>
            </a:fld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025B774-34C8-9E83-4036-596BE4648540}"/>
              </a:ext>
            </a:extLst>
          </p:cNvPr>
          <p:cNvSpPr/>
          <p:nvPr/>
        </p:nvSpPr>
        <p:spPr>
          <a:xfrm>
            <a:off x="3211627" y="3292506"/>
            <a:ext cx="6230566" cy="2376697"/>
          </a:xfrm>
          <a:prstGeom prst="roundRect">
            <a:avLst/>
          </a:prstGeom>
          <a:solidFill>
            <a:srgbClr val="44546A"/>
          </a:solidFill>
        </p:spPr>
        <p:style>
          <a:lnRef idx="2">
            <a:schemeClr val="accent5">
              <a:shade val="15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/>
              <a:t>Combining taint tracking</a:t>
            </a:r>
          </a:p>
          <a:p>
            <a:pPr algn="ctr"/>
            <a:r>
              <a:rPr lang="en-US" sz="4400"/>
              <a:t>with fuzzing!</a:t>
            </a:r>
            <a:endParaRPr lang="de-DE" sz="320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64E752-0689-94B7-C04F-F3FCC6D7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</p:spTree>
    <p:extLst>
      <p:ext uri="{BB962C8B-B14F-4D97-AF65-F5344CB8AC3E}">
        <p14:creationId xmlns:p14="http://schemas.microsoft.com/office/powerpoint/2010/main" val="42332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9874-5E9B-1531-C7B3-17D6A229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Wemby Architecture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AB4B368D-331D-86C1-23DF-F1933FF1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273D1-B963-1639-51B9-273B5B68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8</a:t>
            </a:fld>
            <a:endParaRPr lang="de-DE"/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D51A00EA-BD90-E91C-48A4-769828E14AFE}"/>
              </a:ext>
            </a:extLst>
          </p:cNvPr>
          <p:cNvSpPr/>
          <p:nvPr/>
        </p:nvSpPr>
        <p:spPr>
          <a:xfrm>
            <a:off x="3613080" y="1225827"/>
            <a:ext cx="4626586" cy="50595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25">
            <a:extLst>
              <a:ext uri="{FF2B5EF4-FFF2-40B4-BE49-F238E27FC236}">
                <a16:creationId xmlns:a16="http://schemas.microsoft.com/office/drawing/2014/main" id="{4DD024FC-3925-3FA9-177B-794462E1C4B6}"/>
              </a:ext>
            </a:extLst>
          </p:cNvPr>
          <p:cNvGrpSpPr/>
          <p:nvPr/>
        </p:nvGrpSpPr>
        <p:grpSpPr>
          <a:xfrm>
            <a:off x="3890881" y="1437323"/>
            <a:ext cx="4277087" cy="414000"/>
            <a:chOff x="7034135" y="823072"/>
            <a:chExt cx="3415485" cy="344196"/>
          </a:xfrm>
        </p:grpSpPr>
        <p:sp>
          <p:nvSpPr>
            <p:cNvPr id="8" name="Rechteck: abgerundete Ecken 26">
              <a:extLst>
                <a:ext uri="{FF2B5EF4-FFF2-40B4-BE49-F238E27FC236}">
                  <a16:creationId xmlns:a16="http://schemas.microsoft.com/office/drawing/2014/main" id="{A72933DA-755F-2D46-FC52-C1A919F083F2}"/>
                </a:ext>
              </a:extLst>
            </p:cNvPr>
            <p:cNvSpPr/>
            <p:nvPr/>
          </p:nvSpPr>
          <p:spPr>
            <a:xfrm>
              <a:off x="7034135" y="823073"/>
              <a:ext cx="2244090" cy="34419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/>
                <a:t>http://CuteCats.com/</a:t>
              </a:r>
            </a:p>
          </p:txBody>
        </p:sp>
        <p:sp>
          <p:nvSpPr>
            <p:cNvPr id="9" name="Interaktive Schaltfläche: Zur Startseite wechseln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0DAA25-E889-92B1-7361-4996A5FB511A}"/>
                </a:ext>
              </a:extLst>
            </p:cNvPr>
            <p:cNvSpPr/>
            <p:nvPr/>
          </p:nvSpPr>
          <p:spPr>
            <a:xfrm>
              <a:off x="9342536" y="823073"/>
              <a:ext cx="379329" cy="337053"/>
            </a:xfrm>
            <a:prstGeom prst="actionButtonHome">
              <a:avLst/>
            </a:prstGeom>
            <a:solidFill>
              <a:srgbClr val="E7E6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nteraktive Schaltfläche: Dokument 2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907BEF7-38C8-9D1D-2418-74F592E14858}"/>
                </a:ext>
              </a:extLst>
            </p:cNvPr>
            <p:cNvSpPr/>
            <p:nvPr/>
          </p:nvSpPr>
          <p:spPr>
            <a:xfrm>
              <a:off x="9773464" y="823073"/>
              <a:ext cx="315047" cy="337053"/>
            </a:xfrm>
            <a:prstGeom prst="actionButtonDocument">
              <a:avLst/>
            </a:prstGeom>
            <a:solidFill>
              <a:srgbClr val="E7E6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nteraktive Schaltfläche: Zurück oder Vorherige(r) 3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A2D661-6008-155E-BFFB-CAFEF0FCB9E5}"/>
                </a:ext>
              </a:extLst>
            </p:cNvPr>
            <p:cNvSpPr/>
            <p:nvPr/>
          </p:nvSpPr>
          <p:spPr>
            <a:xfrm>
              <a:off x="10140110" y="823072"/>
              <a:ext cx="309510" cy="337053"/>
            </a:xfrm>
            <a:prstGeom prst="actionButtonBackPrevious">
              <a:avLst/>
            </a:prstGeom>
            <a:solidFill>
              <a:srgbClr val="E7E6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hteck: abgerundete Ecken 13">
            <a:extLst>
              <a:ext uri="{FF2B5EF4-FFF2-40B4-BE49-F238E27FC236}">
                <a16:creationId xmlns:a16="http://schemas.microsoft.com/office/drawing/2014/main" id="{47B38DE6-8983-A48D-7890-D456F5775C93}"/>
              </a:ext>
            </a:extLst>
          </p:cNvPr>
          <p:cNvSpPr/>
          <p:nvPr/>
        </p:nvSpPr>
        <p:spPr>
          <a:xfrm>
            <a:off x="3829051" y="2187212"/>
            <a:ext cx="4117968" cy="4006759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7E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200" b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6" name="Grafik 14" descr="Ein Bild, das gelb, Schrift, Grafiken, Symbol enthält.&#10;&#10;Automatisch generierte Beschreibung">
            <a:extLst>
              <a:ext uri="{FF2B5EF4-FFF2-40B4-BE49-F238E27FC236}">
                <a16:creationId xmlns:a16="http://schemas.microsoft.com/office/drawing/2014/main" id="{C7C0B7DF-43BE-B429-1F23-23E9C8006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54403" y="2056914"/>
            <a:ext cx="490102" cy="5155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Rechteck: abgerundete Ecken 55">
            <a:extLst>
              <a:ext uri="{FF2B5EF4-FFF2-40B4-BE49-F238E27FC236}">
                <a16:creationId xmlns:a16="http://schemas.microsoft.com/office/drawing/2014/main" id="{DF6541E9-FFC9-26DA-744D-C3E3B3652982}"/>
              </a:ext>
            </a:extLst>
          </p:cNvPr>
          <p:cNvSpPr/>
          <p:nvPr/>
        </p:nvSpPr>
        <p:spPr>
          <a:xfrm>
            <a:off x="4115568" y="3207601"/>
            <a:ext cx="3688598" cy="2883137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200" b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23" name="Grafik 1032" descr="Ein Bild, das Electric Blue (Farbe), Grafiken, Mond, Kreis enthält.&#10;&#10;Automatisch generierte Beschreibung">
            <a:extLst>
              <a:ext uri="{FF2B5EF4-FFF2-40B4-BE49-F238E27FC236}">
                <a16:creationId xmlns:a16="http://schemas.microsoft.com/office/drawing/2014/main" id="{A839CF3C-BDEE-F7D1-3952-A1FA1A161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20543" y="5394171"/>
            <a:ext cx="582880" cy="58138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6" name="Gerade Verbindung 5">
            <a:extLst>
              <a:ext uri="{FF2B5EF4-FFF2-40B4-BE49-F238E27FC236}">
                <a16:creationId xmlns:a16="http://schemas.microsoft.com/office/drawing/2014/main" id="{BC294CB1-078E-BCFC-D296-4C1F46D26AE4}"/>
              </a:ext>
            </a:extLst>
          </p:cNvPr>
          <p:cNvCxnSpPr>
            <a:stCxn id="29" idx="4"/>
            <a:endCxn id="30" idx="0"/>
          </p:cNvCxnSpPr>
          <p:nvPr/>
        </p:nvCxnSpPr>
        <p:spPr>
          <a:xfrm>
            <a:off x="6362656" y="4171234"/>
            <a:ext cx="912" cy="298411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cxnSp>
        <p:nvCxnSpPr>
          <p:cNvPr id="27" name="Gerade Verbindung 12">
            <a:extLst>
              <a:ext uri="{FF2B5EF4-FFF2-40B4-BE49-F238E27FC236}">
                <a16:creationId xmlns:a16="http://schemas.microsoft.com/office/drawing/2014/main" id="{60367D96-3B6B-0E8E-47BB-5C60CB1B7875}"/>
              </a:ext>
            </a:extLst>
          </p:cNvPr>
          <p:cNvCxnSpPr>
            <a:cxnSpLocks/>
            <a:stCxn id="30" idx="3"/>
            <a:endCxn id="32" idx="6"/>
          </p:cNvCxnSpPr>
          <p:nvPr/>
        </p:nvCxnSpPr>
        <p:spPr>
          <a:xfrm flipH="1">
            <a:off x="5633682" y="4859890"/>
            <a:ext cx="568241" cy="245311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cxnSp>
        <p:nvCxnSpPr>
          <p:cNvPr id="28" name="Gerade Verbindung 13">
            <a:extLst>
              <a:ext uri="{FF2B5EF4-FFF2-40B4-BE49-F238E27FC236}">
                <a16:creationId xmlns:a16="http://schemas.microsoft.com/office/drawing/2014/main" id="{B43C9852-70E0-8305-9FCA-0E6B5E407B14}"/>
              </a:ext>
            </a:extLst>
          </p:cNvPr>
          <p:cNvCxnSpPr>
            <a:cxnSpLocks/>
            <a:stCxn id="30" idx="5"/>
            <a:endCxn id="31" idx="2"/>
          </p:cNvCxnSpPr>
          <p:nvPr/>
        </p:nvCxnSpPr>
        <p:spPr>
          <a:xfrm>
            <a:off x="6525213" y="4859890"/>
            <a:ext cx="510453" cy="136918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sp>
        <p:nvSpPr>
          <p:cNvPr id="29" name="Ellipse 21">
            <a:extLst>
              <a:ext uri="{FF2B5EF4-FFF2-40B4-BE49-F238E27FC236}">
                <a16:creationId xmlns:a16="http://schemas.microsoft.com/office/drawing/2014/main" id="{968675B7-9484-6E6C-1CDB-7DA7C57F2387}"/>
              </a:ext>
            </a:extLst>
          </p:cNvPr>
          <p:cNvSpPr/>
          <p:nvPr/>
        </p:nvSpPr>
        <p:spPr>
          <a:xfrm>
            <a:off x="6134056" y="3714034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de-DE" sz="2800" b="1" kern="0">
                <a:solidFill>
                  <a:prstClr val="white"/>
                </a:solidFill>
              </a:rPr>
              <a:t>A</a:t>
            </a:r>
            <a:endParaRPr lang="en-US" sz="2800" b="1" kern="0">
              <a:solidFill>
                <a:prstClr val="white"/>
              </a:solidFill>
            </a:endParaRPr>
          </a:p>
        </p:txBody>
      </p:sp>
      <p:sp>
        <p:nvSpPr>
          <p:cNvPr id="30" name="Ellipse 22">
            <a:extLst>
              <a:ext uri="{FF2B5EF4-FFF2-40B4-BE49-F238E27FC236}">
                <a16:creationId xmlns:a16="http://schemas.microsoft.com/office/drawing/2014/main" id="{84648369-18FB-DDD9-5DC3-F88062CFB3F6}"/>
              </a:ext>
            </a:extLst>
          </p:cNvPr>
          <p:cNvSpPr/>
          <p:nvPr/>
        </p:nvSpPr>
        <p:spPr>
          <a:xfrm>
            <a:off x="6134968" y="4469645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de-DE" sz="2800" b="1" kern="0">
                <a:solidFill>
                  <a:prstClr val="white"/>
                </a:solidFill>
              </a:rPr>
              <a:t>B</a:t>
            </a:r>
            <a:endParaRPr lang="en-US" sz="2800" b="1" kern="0">
              <a:solidFill>
                <a:prstClr val="white"/>
              </a:solidFill>
            </a:endParaRPr>
          </a:p>
        </p:txBody>
      </p:sp>
      <p:sp>
        <p:nvSpPr>
          <p:cNvPr id="31" name="Ellipse 23">
            <a:extLst>
              <a:ext uri="{FF2B5EF4-FFF2-40B4-BE49-F238E27FC236}">
                <a16:creationId xmlns:a16="http://schemas.microsoft.com/office/drawing/2014/main" id="{CFBA4496-19FB-6D46-FC93-0AE7FAF3AB03}"/>
              </a:ext>
            </a:extLst>
          </p:cNvPr>
          <p:cNvSpPr/>
          <p:nvPr/>
        </p:nvSpPr>
        <p:spPr>
          <a:xfrm>
            <a:off x="7035666" y="4768208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algn="ctr" defTabSz="914400">
              <a:defRPr/>
            </a:pPr>
            <a:r>
              <a:rPr lang="en-US" sz="2800" b="1" kern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32" name="Ellipse 24">
            <a:extLst>
              <a:ext uri="{FF2B5EF4-FFF2-40B4-BE49-F238E27FC236}">
                <a16:creationId xmlns:a16="http://schemas.microsoft.com/office/drawing/2014/main" id="{37037A7F-4A1E-FEE2-D1CE-2D7865898947}"/>
              </a:ext>
            </a:extLst>
          </p:cNvPr>
          <p:cNvSpPr/>
          <p:nvPr/>
        </p:nvSpPr>
        <p:spPr>
          <a:xfrm>
            <a:off x="5176482" y="4876601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de-DE" sz="2800" b="1" kern="0">
                <a:solidFill>
                  <a:prstClr val="white"/>
                </a:solidFill>
              </a:rPr>
              <a:t>D</a:t>
            </a:r>
            <a:endParaRPr lang="en-US" sz="2800" b="1" kern="0">
              <a:solidFill>
                <a:prstClr val="white"/>
              </a:solidFill>
            </a:endParaRPr>
          </a:p>
        </p:txBody>
      </p:sp>
      <p:sp>
        <p:nvSpPr>
          <p:cNvPr id="33" name="Ellipse 25">
            <a:extLst>
              <a:ext uri="{FF2B5EF4-FFF2-40B4-BE49-F238E27FC236}">
                <a16:creationId xmlns:a16="http://schemas.microsoft.com/office/drawing/2014/main" id="{934F0849-D7C7-F304-E365-311AD9B0931D}"/>
              </a:ext>
            </a:extLst>
          </p:cNvPr>
          <p:cNvSpPr/>
          <p:nvPr/>
        </p:nvSpPr>
        <p:spPr>
          <a:xfrm>
            <a:off x="4280017" y="4177399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algn="ctr" defTabSz="914400">
              <a:defRPr/>
            </a:pPr>
            <a:r>
              <a:rPr lang="en-US" sz="2800" b="1" kern="0">
                <a:solidFill>
                  <a:prstClr val="white"/>
                </a:solidFill>
              </a:rPr>
              <a:t>C</a:t>
            </a:r>
          </a:p>
        </p:txBody>
      </p:sp>
      <p:cxnSp>
        <p:nvCxnSpPr>
          <p:cNvPr id="34" name="Gekrümmte Verbindung 27">
            <a:extLst>
              <a:ext uri="{FF2B5EF4-FFF2-40B4-BE49-F238E27FC236}">
                <a16:creationId xmlns:a16="http://schemas.microsoft.com/office/drawing/2014/main" id="{CC648A40-96AE-6EC6-D3DD-A5862F8724C9}"/>
              </a:ext>
            </a:extLst>
          </p:cNvPr>
          <p:cNvCxnSpPr>
            <a:cxnSpLocks/>
            <a:stCxn id="30" idx="2"/>
            <a:endCxn id="33" idx="6"/>
          </p:cNvCxnSpPr>
          <p:nvPr/>
        </p:nvCxnSpPr>
        <p:spPr>
          <a:xfrm rot="10800000">
            <a:off x="4737218" y="4405999"/>
            <a:ext cx="1397751" cy="292246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sp>
        <p:nvSpPr>
          <p:cNvPr id="35" name="Ellipse 33">
            <a:extLst>
              <a:ext uri="{FF2B5EF4-FFF2-40B4-BE49-F238E27FC236}">
                <a16:creationId xmlns:a16="http://schemas.microsoft.com/office/drawing/2014/main" id="{D6D764F4-E3F3-B076-21A7-69916B323CCD}"/>
              </a:ext>
            </a:extLst>
          </p:cNvPr>
          <p:cNvSpPr/>
          <p:nvPr/>
        </p:nvSpPr>
        <p:spPr>
          <a:xfrm>
            <a:off x="6166340" y="5305281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algn="ctr" defTabSz="914400">
              <a:defRPr/>
            </a:pPr>
            <a:r>
              <a:rPr lang="en-US" sz="2800" b="1" kern="0">
                <a:solidFill>
                  <a:prstClr val="white"/>
                </a:solidFill>
              </a:rPr>
              <a:t>G</a:t>
            </a:r>
          </a:p>
        </p:txBody>
      </p:sp>
      <p:cxnSp>
        <p:nvCxnSpPr>
          <p:cNvPr id="36" name="Gerade Verbindung 34">
            <a:extLst>
              <a:ext uri="{FF2B5EF4-FFF2-40B4-BE49-F238E27FC236}">
                <a16:creationId xmlns:a16="http://schemas.microsoft.com/office/drawing/2014/main" id="{671607FF-41A6-84F6-4541-E594F95AB5C0}"/>
              </a:ext>
            </a:extLst>
          </p:cNvPr>
          <p:cNvCxnSpPr>
            <a:cxnSpLocks/>
            <a:stCxn id="31" idx="4"/>
            <a:endCxn id="35" idx="6"/>
          </p:cNvCxnSpPr>
          <p:nvPr/>
        </p:nvCxnSpPr>
        <p:spPr>
          <a:xfrm flipH="1">
            <a:off x="6623540" y="5225408"/>
            <a:ext cx="640726" cy="308473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grpSp>
        <p:nvGrpSpPr>
          <p:cNvPr id="85" name="Gruppieren 19">
            <a:extLst>
              <a:ext uri="{FF2B5EF4-FFF2-40B4-BE49-F238E27FC236}">
                <a16:creationId xmlns:a16="http://schemas.microsoft.com/office/drawing/2014/main" id="{A7A3E59F-88E0-6C03-8777-57AECCA5D442}"/>
              </a:ext>
            </a:extLst>
          </p:cNvPr>
          <p:cNvGrpSpPr/>
          <p:nvPr/>
        </p:nvGrpSpPr>
        <p:grpSpPr>
          <a:xfrm>
            <a:off x="221309" y="136525"/>
            <a:ext cx="2712391" cy="1391128"/>
            <a:chOff x="961413" y="5109793"/>
            <a:chExt cx="2293515" cy="1193410"/>
          </a:xfrm>
        </p:grpSpPr>
        <p:sp>
          <p:nvSpPr>
            <p:cNvPr id="86" name="Rechteck 5">
              <a:extLst>
                <a:ext uri="{FF2B5EF4-FFF2-40B4-BE49-F238E27FC236}">
                  <a16:creationId xmlns:a16="http://schemas.microsoft.com/office/drawing/2014/main" id="{DCD57E34-93DE-C3EC-BC96-1DB9F5106A26}"/>
                </a:ext>
              </a:extLst>
            </p:cNvPr>
            <p:cNvSpPr/>
            <p:nvPr/>
          </p:nvSpPr>
          <p:spPr>
            <a:xfrm>
              <a:off x="961413" y="5109793"/>
              <a:ext cx="2293515" cy="119341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feld 6">
              <a:extLst>
                <a:ext uri="{FF2B5EF4-FFF2-40B4-BE49-F238E27FC236}">
                  <a16:creationId xmlns:a16="http://schemas.microsoft.com/office/drawing/2014/main" id="{6C89CC0F-FB03-5AF3-4443-80ECC2C9A48E}"/>
                </a:ext>
              </a:extLst>
            </p:cNvPr>
            <p:cNvSpPr txBox="1"/>
            <p:nvPr/>
          </p:nvSpPr>
          <p:spPr>
            <a:xfrm>
              <a:off x="1054764" y="5135367"/>
              <a:ext cx="2067316" cy="3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External input data</a:t>
              </a:r>
            </a:p>
          </p:txBody>
        </p:sp>
        <p:pic>
          <p:nvPicPr>
            <p:cNvPr id="88" name="Grafik 7" descr="Ein Bild, das Säugetier, Katze, Hauskatze, Kleine bis mittelgroße Katzen enthält.&#10;&#10;Automatisch generierte Beschreibung">
              <a:extLst>
                <a:ext uri="{FF2B5EF4-FFF2-40B4-BE49-F238E27FC236}">
                  <a16:creationId xmlns:a16="http://schemas.microsoft.com/office/drawing/2014/main" id="{1EE0B689-3C3C-4E00-510D-36DDE1B8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1069746" y="5522805"/>
              <a:ext cx="972000" cy="6434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9" name="Grafik 8" descr="Ein Bild, das Säugetier, Katze, Kleine bis mittelgroße Katzen, Hauskatze enthält.&#10;&#10;Automatisch generierte Beschreibung">
              <a:extLst>
                <a:ext uri="{FF2B5EF4-FFF2-40B4-BE49-F238E27FC236}">
                  <a16:creationId xmlns:a16="http://schemas.microsoft.com/office/drawing/2014/main" id="{951C2897-B338-81B2-A37B-A3559FD1A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2150079" y="5505408"/>
              <a:ext cx="972000" cy="647999"/>
            </a:xfrm>
            <a:prstGeom prst="rect">
              <a:avLst/>
            </a:prstGeom>
          </p:spPr>
        </p:pic>
      </p:grp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C2F1DBD6-21B2-1190-2F72-F1D40C934045}"/>
              </a:ext>
            </a:extLst>
          </p:cNvPr>
          <p:cNvCxnSpPr>
            <a:cxnSpLocks/>
            <a:stCxn id="86" idx="2"/>
          </p:cNvCxnSpPr>
          <p:nvPr/>
        </p:nvCxnSpPr>
        <p:spPr>
          <a:xfrm rot="16200000" flipH="1">
            <a:off x="2556669" y="548489"/>
            <a:ext cx="744184" cy="2702512"/>
          </a:xfrm>
          <a:prstGeom prst="curvedConnector2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24">
            <a:extLst>
              <a:ext uri="{FF2B5EF4-FFF2-40B4-BE49-F238E27FC236}">
                <a16:creationId xmlns:a16="http://schemas.microsoft.com/office/drawing/2014/main" id="{265B74D2-F190-D482-D5F6-4108391A4419}"/>
              </a:ext>
            </a:extLst>
          </p:cNvPr>
          <p:cNvSpPr/>
          <p:nvPr/>
        </p:nvSpPr>
        <p:spPr>
          <a:xfrm>
            <a:off x="4404336" y="5332640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de-DE" sz="2800" b="1" kern="0">
                <a:solidFill>
                  <a:prstClr val="white"/>
                </a:solidFill>
              </a:rPr>
              <a:t>H</a:t>
            </a:r>
            <a:endParaRPr lang="en-US" sz="2800" b="1" kern="0">
              <a:solidFill>
                <a:prstClr val="white"/>
              </a:solidFill>
            </a:endParaRPr>
          </a:p>
        </p:txBody>
      </p:sp>
      <p:cxnSp>
        <p:nvCxnSpPr>
          <p:cNvPr id="99" name="Gerade Verbindung 12">
            <a:extLst>
              <a:ext uri="{FF2B5EF4-FFF2-40B4-BE49-F238E27FC236}">
                <a16:creationId xmlns:a16="http://schemas.microsoft.com/office/drawing/2014/main" id="{CD8A0C92-8013-AE7F-F766-445DDBAC859C}"/>
              </a:ext>
            </a:extLst>
          </p:cNvPr>
          <p:cNvCxnSpPr>
            <a:cxnSpLocks/>
            <a:stCxn id="32" idx="3"/>
            <a:endCxn id="98" idx="6"/>
          </p:cNvCxnSpPr>
          <p:nvPr/>
        </p:nvCxnSpPr>
        <p:spPr>
          <a:xfrm flipH="1">
            <a:off x="4861536" y="5266846"/>
            <a:ext cx="381901" cy="294394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cxnSp>
        <p:nvCxnSpPr>
          <p:cNvPr id="103" name="Gerade Verbindung 12">
            <a:extLst>
              <a:ext uri="{FF2B5EF4-FFF2-40B4-BE49-F238E27FC236}">
                <a16:creationId xmlns:a16="http://schemas.microsoft.com/office/drawing/2014/main" id="{E358A310-B6C8-9528-1B48-150CE3A9E57B}"/>
              </a:ext>
            </a:extLst>
          </p:cNvPr>
          <p:cNvCxnSpPr>
            <a:cxnSpLocks/>
            <a:stCxn id="32" idx="5"/>
            <a:endCxn id="35" idx="2"/>
          </p:cNvCxnSpPr>
          <p:nvPr/>
        </p:nvCxnSpPr>
        <p:spPr>
          <a:xfrm>
            <a:off x="5566727" y="5266846"/>
            <a:ext cx="599613" cy="267035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D031DC02-A308-E68C-2248-6B0FD4FC8864}"/>
              </a:ext>
            </a:extLst>
          </p:cNvPr>
          <p:cNvSpPr/>
          <p:nvPr/>
        </p:nvSpPr>
        <p:spPr>
          <a:xfrm>
            <a:off x="8691721" y="1290677"/>
            <a:ext cx="3297797" cy="3115323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50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Grafik 1032" descr="Ein Bild, das Electric Blue (Farbe), Grafiken, Mond, Kreis enthält.&#10;&#10;Automatisch generierte Beschreibung">
            <a:extLst>
              <a:ext uri="{FF2B5EF4-FFF2-40B4-BE49-F238E27FC236}">
                <a16:creationId xmlns:a16="http://schemas.microsoft.com/office/drawing/2014/main" id="{E1A4D80E-E5B6-C803-DAD0-32BBB2DAB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03020" y="1527651"/>
            <a:ext cx="755068" cy="75313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5" name="Picture 2">
            <a:extLst>
              <a:ext uri="{FF2B5EF4-FFF2-40B4-BE49-F238E27FC236}">
                <a16:creationId xmlns:a16="http://schemas.microsoft.com/office/drawing/2014/main" id="{B72E617C-5398-59FC-761F-164C55D64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800" y="3843323"/>
            <a:ext cx="1083522" cy="10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C4BD5CA-5EE0-314D-5376-DA601850727A}"/>
              </a:ext>
            </a:extLst>
          </p:cNvPr>
          <p:cNvCxnSpPr>
            <a:cxnSpLocks/>
            <a:stCxn id="124" idx="2"/>
            <a:endCxn id="125" idx="0"/>
          </p:cNvCxnSpPr>
          <p:nvPr/>
        </p:nvCxnSpPr>
        <p:spPr>
          <a:xfrm>
            <a:off x="9380554" y="2280788"/>
            <a:ext cx="6007" cy="1562535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5F100C0E-5B09-756D-8EDF-F6D5C1BE248E}"/>
              </a:ext>
            </a:extLst>
          </p:cNvPr>
          <p:cNvSpPr/>
          <p:nvPr/>
        </p:nvSpPr>
        <p:spPr>
          <a:xfrm>
            <a:off x="10104594" y="1565218"/>
            <a:ext cx="1758549" cy="634945"/>
          </a:xfrm>
          <a:prstGeom prst="roundRect">
            <a:avLst/>
          </a:prstGeom>
          <a:solidFill>
            <a:srgbClr val="5086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Binary Address</a:t>
            </a:r>
          </a:p>
          <a:p>
            <a:pPr algn="ctr"/>
            <a:r>
              <a:rPr lang="en-US"/>
              <a:t>Sanitizer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541EA882-7922-4131-9FB7-EC937CC45955}"/>
              </a:ext>
            </a:extLst>
          </p:cNvPr>
          <p:cNvSpPr/>
          <p:nvPr/>
        </p:nvSpPr>
        <p:spPr>
          <a:xfrm>
            <a:off x="10080699" y="2503398"/>
            <a:ext cx="1806338" cy="634945"/>
          </a:xfrm>
          <a:prstGeom prst="roundRect">
            <a:avLst/>
          </a:prstGeom>
          <a:solidFill>
            <a:srgbClr val="5086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Generate structured input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BA7534CF-A955-C176-2644-630913609252}"/>
              </a:ext>
            </a:extLst>
          </p:cNvPr>
          <p:cNvSpPr/>
          <p:nvPr/>
        </p:nvSpPr>
        <p:spPr>
          <a:xfrm>
            <a:off x="10080699" y="3441578"/>
            <a:ext cx="1806338" cy="634945"/>
          </a:xfrm>
          <a:prstGeom prst="roundRect">
            <a:avLst/>
          </a:prstGeom>
          <a:solidFill>
            <a:srgbClr val="5086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Emulate JS</a:t>
            </a:r>
          </a:p>
          <a:p>
            <a:pPr algn="ctr"/>
            <a:r>
              <a:rPr lang="en-US"/>
              <a:t>from record</a:t>
            </a:r>
          </a:p>
        </p:txBody>
      </p:sp>
      <p:sp>
        <p:nvSpPr>
          <p:cNvPr id="140" name="Plus Sign 139">
            <a:extLst>
              <a:ext uri="{FF2B5EF4-FFF2-40B4-BE49-F238E27FC236}">
                <a16:creationId xmlns:a16="http://schemas.microsoft.com/office/drawing/2014/main" id="{D7F7B777-C9A2-655A-8FD0-A76449F0E153}"/>
              </a:ext>
            </a:extLst>
          </p:cNvPr>
          <p:cNvSpPr/>
          <p:nvPr/>
        </p:nvSpPr>
        <p:spPr>
          <a:xfrm>
            <a:off x="9358399" y="2620959"/>
            <a:ext cx="710893" cy="693543"/>
          </a:xfrm>
          <a:prstGeom prst="mathPlus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Connector: Curved 142">
            <a:extLst>
              <a:ext uri="{FF2B5EF4-FFF2-40B4-BE49-F238E27FC236}">
                <a16:creationId xmlns:a16="http://schemas.microsoft.com/office/drawing/2014/main" id="{271986D5-BD22-B908-7552-1F0BA639C0C0}"/>
              </a:ext>
            </a:extLst>
          </p:cNvPr>
          <p:cNvCxnSpPr>
            <a:cxnSpLocks/>
          </p:cNvCxnSpPr>
          <p:nvPr/>
        </p:nvCxnSpPr>
        <p:spPr>
          <a:xfrm rot="5400000">
            <a:off x="5303963" y="2732802"/>
            <a:ext cx="992365" cy="1"/>
          </a:xfrm>
          <a:prstGeom prst="curvedConnector3">
            <a:avLst>
              <a:gd name="adj1" fmla="val 50000"/>
            </a:avLst>
          </a:prstGeom>
          <a:ln w="762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Curved 150">
            <a:extLst>
              <a:ext uri="{FF2B5EF4-FFF2-40B4-BE49-F238E27FC236}">
                <a16:creationId xmlns:a16="http://schemas.microsoft.com/office/drawing/2014/main" id="{A942F9D6-3369-8CDB-A6C9-9109262760AC}"/>
              </a:ext>
            </a:extLst>
          </p:cNvPr>
          <p:cNvCxnSpPr>
            <a:cxnSpLocks/>
            <a:endCxn id="29" idx="0"/>
          </p:cNvCxnSpPr>
          <p:nvPr/>
        </p:nvCxnSpPr>
        <p:spPr>
          <a:xfrm rot="16200000" flipH="1">
            <a:off x="6006218" y="3357596"/>
            <a:ext cx="493416" cy="219460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E2D59B8F-2C1D-3EB9-5E93-2B7B55994F47}"/>
              </a:ext>
            </a:extLst>
          </p:cNvPr>
          <p:cNvSpPr/>
          <p:nvPr/>
        </p:nvSpPr>
        <p:spPr>
          <a:xfrm>
            <a:off x="8802088" y="2747834"/>
            <a:ext cx="388749" cy="399392"/>
          </a:xfrm>
          <a:prstGeom prst="ellipse">
            <a:avLst/>
          </a:prstGeom>
          <a:solidFill>
            <a:schemeClr val="tx1"/>
          </a:solidFill>
          <a:ln w="38100">
            <a:solidFill>
              <a:srgbClr val="50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35830E8-0235-62E6-6860-32DC2995CF3E}"/>
              </a:ext>
            </a:extLst>
          </p:cNvPr>
          <p:cNvGrpSpPr/>
          <p:nvPr/>
        </p:nvGrpSpPr>
        <p:grpSpPr>
          <a:xfrm>
            <a:off x="2549024" y="2496123"/>
            <a:ext cx="3446094" cy="905037"/>
            <a:chOff x="2259464" y="2496123"/>
            <a:chExt cx="3446094" cy="905037"/>
          </a:xfrm>
        </p:grpSpPr>
        <p:cxnSp>
          <p:nvCxnSpPr>
            <p:cNvPr id="190" name="Connector: Curved 189">
              <a:extLst>
                <a:ext uri="{FF2B5EF4-FFF2-40B4-BE49-F238E27FC236}">
                  <a16:creationId xmlns:a16="http://schemas.microsoft.com/office/drawing/2014/main" id="{07119439-4133-8248-5F38-FFF1AAD9B81F}"/>
                </a:ext>
              </a:extLst>
            </p:cNvPr>
            <p:cNvCxnSpPr>
              <a:cxnSpLocks/>
              <a:stCxn id="121" idx="3"/>
              <a:endCxn id="191" idx="2"/>
            </p:cNvCxnSpPr>
            <p:nvPr/>
          </p:nvCxnSpPr>
          <p:spPr>
            <a:xfrm flipV="1">
              <a:off x="2259464" y="2701074"/>
              <a:ext cx="3044870" cy="70008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5086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0353CA7-1E75-4041-91A9-EE24C2015AB0}"/>
                </a:ext>
              </a:extLst>
            </p:cNvPr>
            <p:cNvSpPr/>
            <p:nvPr/>
          </p:nvSpPr>
          <p:spPr>
            <a:xfrm>
              <a:off x="5304334" y="2496123"/>
              <a:ext cx="401224" cy="409901"/>
            </a:xfrm>
            <a:prstGeom prst="ellipse">
              <a:avLst/>
            </a:prstGeom>
            <a:noFill/>
            <a:ln w="38100">
              <a:solidFill>
                <a:srgbClr val="5086B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47811FDC-CF5F-857B-061D-387F501AF2BC}"/>
              </a:ext>
            </a:extLst>
          </p:cNvPr>
          <p:cNvGrpSpPr/>
          <p:nvPr/>
        </p:nvGrpSpPr>
        <p:grpSpPr>
          <a:xfrm>
            <a:off x="2900019" y="3314502"/>
            <a:ext cx="3542186" cy="1303090"/>
            <a:chOff x="2900019" y="3314502"/>
            <a:chExt cx="3542186" cy="1303090"/>
          </a:xfrm>
        </p:grpSpPr>
        <p:cxnSp>
          <p:nvCxnSpPr>
            <p:cNvPr id="192" name="Connector: Curved 191">
              <a:extLst>
                <a:ext uri="{FF2B5EF4-FFF2-40B4-BE49-F238E27FC236}">
                  <a16:creationId xmlns:a16="http://schemas.microsoft.com/office/drawing/2014/main" id="{AB9FB902-DD7B-2153-6873-F7C4C45CB01A}"/>
                </a:ext>
              </a:extLst>
            </p:cNvPr>
            <p:cNvCxnSpPr>
              <a:cxnSpLocks/>
              <a:stCxn id="122" idx="3"/>
              <a:endCxn id="193" idx="2"/>
            </p:cNvCxnSpPr>
            <p:nvPr/>
          </p:nvCxnSpPr>
          <p:spPr>
            <a:xfrm flipV="1">
              <a:off x="2900019" y="3483311"/>
              <a:ext cx="3160251" cy="1134281"/>
            </a:xfrm>
            <a:prstGeom prst="curvedConnector3">
              <a:avLst>
                <a:gd name="adj1" fmla="val 37995"/>
              </a:avLst>
            </a:prstGeom>
            <a:ln w="38100">
              <a:solidFill>
                <a:srgbClr val="5086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FF46BEE9-35A5-39A4-D110-6896D829DADD}"/>
                </a:ext>
              </a:extLst>
            </p:cNvPr>
            <p:cNvSpPr/>
            <p:nvPr/>
          </p:nvSpPr>
          <p:spPr>
            <a:xfrm>
              <a:off x="6060270" y="3314502"/>
              <a:ext cx="381935" cy="337617"/>
            </a:xfrm>
            <a:prstGeom prst="ellipse">
              <a:avLst/>
            </a:prstGeom>
            <a:noFill/>
            <a:ln w="38100">
              <a:solidFill>
                <a:srgbClr val="5086B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ED24FE96-8E83-6945-7E5F-DDBD363D910D}"/>
              </a:ext>
            </a:extLst>
          </p:cNvPr>
          <p:cNvCxnSpPr>
            <a:cxnSpLocks/>
            <a:stCxn id="123" idx="2"/>
            <a:endCxn id="148" idx="0"/>
          </p:cNvCxnSpPr>
          <p:nvPr/>
        </p:nvCxnSpPr>
        <p:spPr>
          <a:xfrm>
            <a:off x="10340620" y="4406000"/>
            <a:ext cx="26335" cy="120905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E57D6F7-9043-4E6B-998C-4BCDC9D0B0D0}"/>
              </a:ext>
            </a:extLst>
          </p:cNvPr>
          <p:cNvGrpSpPr/>
          <p:nvPr/>
        </p:nvGrpSpPr>
        <p:grpSpPr>
          <a:xfrm>
            <a:off x="286391" y="2821224"/>
            <a:ext cx="2262633" cy="992075"/>
            <a:chOff x="286391" y="3599438"/>
            <a:chExt cx="2262633" cy="992075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5BBF7098-6817-091C-ED87-46ADBC310861}"/>
                </a:ext>
              </a:extLst>
            </p:cNvPr>
            <p:cNvSpPr/>
            <p:nvPr/>
          </p:nvSpPr>
          <p:spPr>
            <a:xfrm>
              <a:off x="493101" y="3767234"/>
              <a:ext cx="2055923" cy="824279"/>
            </a:xfrm>
            <a:prstGeom prst="roundRect">
              <a:avLst/>
            </a:prstGeom>
            <a:solidFill>
              <a:srgbClr val="5086B5"/>
            </a:solidFill>
            <a:ln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Trace tainted data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CA6455D3-E091-B50D-B2F6-784930AD2BED}"/>
                </a:ext>
              </a:extLst>
            </p:cNvPr>
            <p:cNvSpPr/>
            <p:nvPr/>
          </p:nvSpPr>
          <p:spPr>
            <a:xfrm>
              <a:off x="286391" y="3599438"/>
              <a:ext cx="388749" cy="39939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1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3202A63-3F01-6B14-FE32-E5E20DFE4DCD}"/>
              </a:ext>
            </a:extLst>
          </p:cNvPr>
          <p:cNvGrpSpPr/>
          <p:nvPr/>
        </p:nvGrpSpPr>
        <p:grpSpPr>
          <a:xfrm>
            <a:off x="229144" y="3942634"/>
            <a:ext cx="2670875" cy="1087097"/>
            <a:chOff x="286391" y="4797112"/>
            <a:chExt cx="2670875" cy="1087097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4C68FC62-1C98-EF0D-C9D0-F2D912755813}"/>
                </a:ext>
              </a:extLst>
            </p:cNvPr>
            <p:cNvSpPr/>
            <p:nvPr/>
          </p:nvSpPr>
          <p:spPr>
            <a:xfrm>
              <a:off x="493101" y="5059930"/>
              <a:ext cx="2464165" cy="824279"/>
            </a:xfrm>
            <a:prstGeom prst="roundRect">
              <a:avLst/>
            </a:prstGeom>
            <a:solidFill>
              <a:srgbClr val="5086B5"/>
            </a:solidFill>
            <a:ln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Snapshot </a:t>
              </a:r>
              <a:r>
                <a:rPr lang="en-US" sz="2000" err="1"/>
                <a:t>Wasm</a:t>
              </a:r>
              <a:r>
                <a:rPr lang="en-US" sz="2000"/>
                <a:t> memory at function calls</a:t>
              </a: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55C9774-D7CC-EAE6-1EB9-AF5263B4C193}"/>
                </a:ext>
              </a:extLst>
            </p:cNvPr>
            <p:cNvSpPr/>
            <p:nvPr/>
          </p:nvSpPr>
          <p:spPr>
            <a:xfrm>
              <a:off x="286391" y="4797112"/>
              <a:ext cx="388749" cy="39939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2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4FCC4782-AC5A-EE14-E6A6-A0AE30B624CC}"/>
              </a:ext>
            </a:extLst>
          </p:cNvPr>
          <p:cNvCxnSpPr>
            <a:cxnSpLocks/>
            <a:endCxn id="148" idx="1"/>
          </p:cNvCxnSpPr>
          <p:nvPr/>
        </p:nvCxnSpPr>
        <p:spPr>
          <a:xfrm>
            <a:off x="8359316" y="5932531"/>
            <a:ext cx="979677" cy="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5E99E30-991B-4115-C774-4751C4C6D1EF}"/>
              </a:ext>
            </a:extLst>
          </p:cNvPr>
          <p:cNvGrpSpPr/>
          <p:nvPr/>
        </p:nvGrpSpPr>
        <p:grpSpPr>
          <a:xfrm>
            <a:off x="9214852" y="5225408"/>
            <a:ext cx="2751171" cy="1024596"/>
            <a:chOff x="9214852" y="5225408"/>
            <a:chExt cx="2751171" cy="1024596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1008B592-4560-6DC2-F719-CFABDA8ABFA9}"/>
                </a:ext>
              </a:extLst>
            </p:cNvPr>
            <p:cNvSpPr/>
            <p:nvPr/>
          </p:nvSpPr>
          <p:spPr>
            <a:xfrm>
              <a:off x="9338993" y="5615059"/>
              <a:ext cx="2055923" cy="634945"/>
            </a:xfrm>
            <a:prstGeom prst="roundRect">
              <a:avLst/>
            </a:prstGeom>
            <a:solidFill>
              <a:srgbClr val="5086B5"/>
            </a:solidFill>
            <a:ln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err="1"/>
                <a:t>Fuzzer</a:t>
              </a:r>
              <a:endParaRPr lang="en-US" sz="2800"/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D0FFA26F-19DF-D133-A7CD-1C17459BE2E9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056491" y="5225408"/>
              <a:ext cx="909532" cy="910825"/>
            </a:xfrm>
            <a:prstGeom prst="rect">
              <a:avLst/>
            </a:prstGeom>
          </p:spPr>
        </p:pic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094FD06-186F-B908-F96E-B62BE0C29DB4}"/>
                </a:ext>
              </a:extLst>
            </p:cNvPr>
            <p:cNvSpPr/>
            <p:nvPr/>
          </p:nvSpPr>
          <p:spPr>
            <a:xfrm>
              <a:off x="9214852" y="5409939"/>
              <a:ext cx="388749" cy="39939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4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BAE1A495-C7EC-3572-7EEC-40D4BE0C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38" y="787408"/>
            <a:ext cx="824675" cy="8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37C3B1-33C9-F71D-5186-ED16D85C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grpSp>
        <p:nvGrpSpPr>
          <p:cNvPr id="21" name="Group 262">
            <a:extLst>
              <a:ext uri="{FF2B5EF4-FFF2-40B4-BE49-F238E27FC236}">
                <a16:creationId xmlns:a16="http://schemas.microsoft.com/office/drawing/2014/main" id="{B24CC22E-3FF7-41A1-2926-14FB0DB8DBD2}"/>
              </a:ext>
            </a:extLst>
          </p:cNvPr>
          <p:cNvGrpSpPr/>
          <p:nvPr/>
        </p:nvGrpSpPr>
        <p:grpSpPr>
          <a:xfrm>
            <a:off x="1521064" y="1926356"/>
            <a:ext cx="1604989" cy="1062664"/>
            <a:chOff x="2507954" y="2357768"/>
            <a:chExt cx="1604989" cy="1062664"/>
          </a:xfrm>
        </p:grpSpPr>
        <p:cxnSp>
          <p:nvCxnSpPr>
            <p:cNvPr id="22" name="Connector: Curved 189">
              <a:extLst>
                <a:ext uri="{FF2B5EF4-FFF2-40B4-BE49-F238E27FC236}">
                  <a16:creationId xmlns:a16="http://schemas.microsoft.com/office/drawing/2014/main" id="{CB8030D3-6EDC-9321-9B5C-E52E6CA952B3}"/>
                </a:ext>
              </a:extLst>
            </p:cNvPr>
            <p:cNvCxnSpPr>
              <a:cxnSpLocks/>
              <a:stCxn id="121" idx="0"/>
              <a:endCxn id="25" idx="2"/>
            </p:cNvCxnSpPr>
            <p:nvPr/>
          </p:nvCxnSpPr>
          <p:spPr>
            <a:xfrm rot="5400000" flipH="1" flipV="1">
              <a:off x="2680980" y="2389693"/>
              <a:ext cx="857713" cy="1203766"/>
            </a:xfrm>
            <a:prstGeom prst="curvedConnector2">
              <a:avLst/>
            </a:prstGeom>
            <a:ln w="38100">
              <a:solidFill>
                <a:srgbClr val="5086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90">
              <a:extLst>
                <a:ext uri="{FF2B5EF4-FFF2-40B4-BE49-F238E27FC236}">
                  <a16:creationId xmlns:a16="http://schemas.microsoft.com/office/drawing/2014/main" id="{DF229A56-E955-9780-7224-72C605A43DF2}"/>
                </a:ext>
              </a:extLst>
            </p:cNvPr>
            <p:cNvSpPr/>
            <p:nvPr/>
          </p:nvSpPr>
          <p:spPr>
            <a:xfrm>
              <a:off x="3711719" y="2357768"/>
              <a:ext cx="401224" cy="409901"/>
            </a:xfrm>
            <a:prstGeom prst="ellipse">
              <a:avLst/>
            </a:prstGeom>
            <a:noFill/>
            <a:ln w="38100">
              <a:solidFill>
                <a:srgbClr val="5086B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3E2EB98C-9992-6F20-8F40-1B8C5C6197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5" y="2279806"/>
            <a:ext cx="3402092" cy="36527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9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98" grpId="0" animBg="1"/>
      <p:bldP spid="123" grpId="0" animBg="1"/>
      <p:bldP spid="132" grpId="0" animBg="1"/>
      <p:bldP spid="135" grpId="0" animBg="1"/>
      <p:bldP spid="136" grpId="0" animBg="1"/>
      <p:bldP spid="140" grpId="0" animBg="1"/>
      <p:bldP spid="1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AFD1099-19D8-9ACD-158A-AF949BCA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real-</a:t>
            </a:r>
            <a:r>
              <a:rPr lang="de-DE" err="1"/>
              <a:t>world</a:t>
            </a:r>
            <a:r>
              <a:rPr lang="de-DE"/>
              <a:t> </a:t>
            </a:r>
            <a:r>
              <a:rPr lang="de-DE" err="1"/>
              <a:t>impact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threat</a:t>
            </a:r>
            <a:r>
              <a:rPr lang="de-DE"/>
              <a:t> </a:t>
            </a:r>
            <a:r>
              <a:rPr lang="de-DE" err="1"/>
              <a:t>model</a:t>
            </a:r>
            <a:r>
              <a:rPr lang="de-DE"/>
              <a:t>?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51132D-DEEC-587D-1E0A-9F772CF43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4800" err="1"/>
              <a:t>Using</a:t>
            </a:r>
            <a:r>
              <a:rPr lang="de-DE" sz="4800"/>
              <a:t> </a:t>
            </a:r>
            <a:r>
              <a:rPr lang="de-DE" sz="4800" err="1"/>
              <a:t>Wemby</a:t>
            </a:r>
            <a:r>
              <a:rPr lang="de-DE" sz="4800"/>
              <a:t> on 37,000 </a:t>
            </a:r>
            <a:r>
              <a:rPr lang="de-DE" sz="4800" err="1"/>
              <a:t>domains</a:t>
            </a:r>
            <a:endParaRPr lang="de-DE" sz="48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1832CA-E3B4-4B58-77DA-EB0AB0E0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27.06.2025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D744AB-ABCE-3655-BC66-FCA3C958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Wemby’s Web: Hunting for Memory Corruption in WebAssembly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6B1597-12D3-D78A-C541-F1762614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5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128D36A15F314DA09620B44CF78996" ma:contentTypeVersion="15" ma:contentTypeDescription="Ein neues Dokument erstellen." ma:contentTypeScope="" ma:versionID="76d39992990ac6cd3169a7dc9dceb991">
  <xsd:schema xmlns:xsd="http://www.w3.org/2001/XMLSchema" xmlns:xs="http://www.w3.org/2001/XMLSchema" xmlns:p="http://schemas.microsoft.com/office/2006/metadata/properties" xmlns:ns3="59b9d596-0bdf-4347-940a-83d106dfbed5" xmlns:ns4="7ab71e76-6362-4e6e-bc59-c8ae12ec2174" targetNamespace="http://schemas.microsoft.com/office/2006/metadata/properties" ma:root="true" ma:fieldsID="9ad2873c1915951de1eaa78ed0a77232" ns3:_="" ns4:_="">
    <xsd:import namespace="59b9d596-0bdf-4347-940a-83d106dfbed5"/>
    <xsd:import namespace="7ab71e76-6362-4e6e-bc59-c8ae12ec21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d596-0bdf-4347-940a-83d106dfb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71e76-6362-4e6e-bc59-c8ae12ec2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9b9d596-0bdf-4347-940a-83d106dfbed5" xsi:nil="true"/>
  </documentManagement>
</p:properties>
</file>

<file path=customXml/itemProps1.xml><?xml version="1.0" encoding="utf-8"?>
<ds:datastoreItem xmlns:ds="http://schemas.openxmlformats.org/officeDocument/2006/customXml" ds:itemID="{2DC57955-E65B-4FA0-937A-C6E0551E67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85D2E6-B519-4C53-AFF6-346779B97F33}">
  <ds:schemaRefs>
    <ds:schemaRef ds:uri="59b9d596-0bdf-4347-940a-83d106dfbed5"/>
    <ds:schemaRef ds:uri="7ab71e76-6362-4e6e-bc59-c8ae12ec21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C5915C-8B9B-4E11-8466-0B4E069200EE}">
  <ds:schemaRefs>
    <ds:schemaRef ds:uri="59b9d596-0bdf-4347-940a-83d106dfbed5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15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</vt:lpstr>
      <vt:lpstr>Wemby’s Web: Hunting for Memory Corruption in WebAssembly</vt:lpstr>
      <vt:lpstr>WebAssembly (Wasm) </vt:lpstr>
      <vt:lpstr>Applications using Wasm</vt:lpstr>
      <vt:lpstr>Security By Design</vt:lpstr>
      <vt:lpstr>From a Memory Error to Cross-site Scripting (XSS)</vt:lpstr>
      <vt:lpstr>Related Work</vt:lpstr>
      <vt:lpstr>How to automatically detect bugs at scale?</vt:lpstr>
      <vt:lpstr>Wemby Architecture</vt:lpstr>
      <vt:lpstr>What is the real-world impact of this threat model?</vt:lpstr>
      <vt:lpstr>New Attack Vectors</vt:lpstr>
      <vt:lpstr>Implicit Trust, Explicit Danger</vt:lpstr>
      <vt:lpstr>Prevalance of a new Threat Model</vt:lpstr>
      <vt:lpstr>Memory Corruption in the Wild</vt:lpstr>
      <vt:lpstr>Quantitative Evaluation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Software Systems</dc:title>
  <dc:creator>Oussama Draissi</dc:creator>
  <cp:revision>2</cp:revision>
  <dcterms:created xsi:type="dcterms:W3CDTF">2017-03-22T14:58:26Z</dcterms:created>
  <dcterms:modified xsi:type="dcterms:W3CDTF">2026-06-09T17:42:41Z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0x010100AD128D36A15F314DA09620B44CF78996</vt:lpwstr>
  </property>
</Properties>
</file>