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4"/>
  </p:sldMasterIdLst>
  <p:notesMasterIdLst>
    <p:notesMasterId r:id="rId20"/>
  </p:notesMasterIdLst>
  <p:sldIdLst>
    <p:sldId id="566" r:id="rId5"/>
    <p:sldId id="559" r:id="rId6"/>
    <p:sldId id="507" r:id="rId7"/>
    <p:sldId id="581" r:id="rId8"/>
    <p:sldId id="540" r:id="rId9"/>
    <p:sldId id="575" r:id="rId10"/>
    <p:sldId id="600" r:id="rId11"/>
    <p:sldId id="586" r:id="rId12"/>
    <p:sldId id="601" r:id="rId13"/>
    <p:sldId id="584" r:id="rId14"/>
    <p:sldId id="585" r:id="rId15"/>
    <p:sldId id="602" r:id="rId16"/>
    <p:sldId id="587" r:id="rId17"/>
    <p:sldId id="577" r:id="rId18"/>
    <p:sldId id="59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430035CF-D692-4B9D-80C6-E0B02DD1C051}">
          <p14:sldIdLst>
            <p14:sldId id="566"/>
            <p14:sldId id="559"/>
            <p14:sldId id="507"/>
            <p14:sldId id="581"/>
            <p14:sldId id="540"/>
            <p14:sldId id="575"/>
            <p14:sldId id="600"/>
            <p14:sldId id="586"/>
            <p14:sldId id="601"/>
            <p14:sldId id="584"/>
            <p14:sldId id="585"/>
            <p14:sldId id="602"/>
            <p14:sldId id="587"/>
            <p14:sldId id="577"/>
            <p14:sldId id="5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  <p15:guide id="5" orient="horz" pos="2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2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C9B0"/>
    <a:srgbClr val="8BC2E1"/>
    <a:srgbClr val="4A9D95"/>
    <a:srgbClr val="9CDCFE"/>
    <a:srgbClr val="DCDCAA"/>
    <a:srgbClr val="C00000"/>
    <a:srgbClr val="44546A"/>
    <a:srgbClr val="ADBACB"/>
    <a:srgbClr val="B1A0DC"/>
    <a:srgbClr val="7C6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  <p:guide pos="3940"/>
        <p:guide orient="horz" pos="2260"/>
        <p:guide orient="horz" pos="23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3" Type="http://schemas.openxmlformats.org/officeDocument/2006/relationships/customXml" Target="../customXml/item3.xml" /><Relationship Id="rId21" Type="http://schemas.openxmlformats.org/officeDocument/2006/relationships/commentAuthors" Target="commentAuthors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notesMaster" Target="notesMasters/notesMaster1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theme" Target="theme/theme1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viewProps" Target="viewProp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D7E43-F3CB-456A-A31C-34B20693F101}" type="datetimeFigureOut">
              <a:rPr lang="de-DE" smtClean="0"/>
              <a:t>08.10.2026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8FC68-7E98-4962-8BF7-8868440A95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432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70508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8966" y="6570508"/>
            <a:ext cx="4894068" cy="228601"/>
          </a:xfrm>
        </p:spPr>
        <p:txBody>
          <a:bodyPr/>
          <a:lstStyle/>
          <a:p>
            <a:r>
              <a:rPr lang="en-US"/>
              <a:t>Bento: Fine-Grained Memory Isolation for COTS </a:t>
            </a:r>
            <a:r>
              <a:rPr lang="en-US" err="1"/>
              <a:t>WebAssembly</a:t>
            </a:r>
            <a:r>
              <a:rPr lang="en-US"/>
              <a:t> Binaries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67026" y="6570508"/>
            <a:ext cx="1286774" cy="228601"/>
          </a:xfrm>
        </p:spPr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651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000" y="136525"/>
            <a:ext cx="10515600" cy="90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70508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8966" y="6570508"/>
            <a:ext cx="4894068" cy="228601"/>
          </a:xfrm>
        </p:spPr>
        <p:txBody>
          <a:bodyPr/>
          <a:lstStyle/>
          <a:p>
            <a:r>
              <a:rPr lang="en-US"/>
              <a:t>Bento: Fine-Grained Memory Isolation for COTS </a:t>
            </a:r>
            <a:r>
              <a:rPr lang="en-US" err="1"/>
              <a:t>WebAssembly</a:t>
            </a:r>
            <a:r>
              <a:rPr lang="en-US"/>
              <a:t>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04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c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000" y="136525"/>
            <a:ext cx="10515600" cy="90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FCA18F-B01B-1499-EB69-8BB54825A6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000" y="870141"/>
            <a:ext cx="10535325" cy="265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[</a:t>
            </a:r>
            <a:r>
              <a:rPr lang="en-US" err="1"/>
              <a:t>lastname</a:t>
            </a:r>
            <a:r>
              <a:rPr lang="en-US"/>
              <a:t> et al.,  conference year]</a:t>
            </a:r>
          </a:p>
        </p:txBody>
      </p:sp>
    </p:spTree>
    <p:extLst>
      <p:ext uri="{BB962C8B-B14F-4D97-AF65-F5344CB8AC3E}">
        <p14:creationId xmlns:p14="http://schemas.microsoft.com/office/powerpoint/2010/main" val="387189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000" y="136525"/>
            <a:ext cx="10515600" cy="90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8518"/>
            <a:ext cx="10515600" cy="51976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879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229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957165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5649" y="6492874"/>
            <a:ext cx="4320702" cy="228601"/>
          </a:xfrm>
        </p:spPr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22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99126"/>
            <a:ext cx="5181600" cy="531090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99126"/>
            <a:ext cx="5181600" cy="531090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866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242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64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467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07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5758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9015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92874"/>
            <a:ext cx="2743200" cy="2286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Bento: Fine-Grained Memory Isolation for COTS WebAssembly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89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000" y="90345"/>
            <a:ext cx="105156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99134"/>
            <a:ext cx="10515600" cy="5377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70508"/>
            <a:ext cx="1094117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03.07.2026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8966" y="6570508"/>
            <a:ext cx="4894068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Bento: Fine-Grained Memory Isolation for COTS </a:t>
            </a:r>
            <a:r>
              <a:rPr lang="en-US" err="1"/>
              <a:t>WebAssembly</a:t>
            </a:r>
            <a:r>
              <a:rPr lang="en-US"/>
              <a:t> Binaries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67026" y="6570508"/>
            <a:ext cx="1286774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18F4C-E8C4-4CE3-AB98-635666EFA0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6409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57" r:id="rId3"/>
    <p:sldLayoutId id="2147483758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.jpe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-400000" y="-500000"/>
            <a:ext cx="13000000" cy="8000000"/>
          </a:xfrm>
          <a:prstGeom prst="rect">
            <a:avLst/>
          </a:prstGeom>
          <a:gradFill>
            <a:gsLst>
              <a:gs pos="0">
                <a:srgbClr val="103029"/>
              </a:gs>
              <a:gs pos="45000">
                <a:srgbClr val="0A1614"/>
              </a:gs>
              <a:gs pos="100000">
                <a:srgbClr val="000000"/>
              </a:gs>
            </a:gsLst>
            <a:path path="circle">
              <a:fillToRect l="50000" t="38000" r="50000" b="62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logobar"/>
          <p:cNvSpPr/>
          <p:nvPr/>
        </p:nvSpPr>
        <p:spPr>
          <a:xfrm>
            <a:off x="2630000" y="182880"/>
            <a:ext cx="6933000" cy="1247120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>
            <a:noFill/>
          </a:ln>
          <a:effectLst>
            <a:glow rad="120000">
              <a:srgbClr val="29AF8C">
                <a:alpha val="12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6" name="lg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000" y="393895"/>
            <a:ext cx="2000000" cy="887105"/>
          </a:xfrm>
          <a:prstGeom prst="rect">
            <a:avLst/>
          </a:prstGeom>
          <a:ln>
            <a:noFill/>
          </a:ln>
        </p:spPr>
      </p:pic>
      <p:pic>
        <p:nvPicPr>
          <p:cNvPr id="7" name="lg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00" y="387895"/>
            <a:ext cx="2128000" cy="887105"/>
          </a:xfrm>
          <a:prstGeom prst="rect">
            <a:avLst/>
          </a:prstGeom>
          <a:ln>
            <a:noFill/>
          </a:ln>
        </p:spPr>
      </p:pic>
      <p:sp>
        <p:nvSpPr>
          <p:cNvPr id="10" name="bento"/>
          <p:cNvSpPr txBox="1"/>
          <p:nvPr/>
        </p:nvSpPr>
        <p:spPr>
          <a:xfrm>
            <a:off x="0" y="1820000"/>
            <a:ext cx="12192000" cy="1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1000" b="1">
                <a:solidFill>
                  <a:srgbClr val="FFFFFF"/>
                </a:solidFill>
                <a:latin typeface="+mj-lt"/>
              </a:rPr>
              <a:t>Bento</a:t>
            </a:r>
          </a:p>
        </p:txBody>
      </p:sp>
      <p:sp>
        <p:nvSpPr>
          <p:cNvPr id="11" name="ul"/>
          <p:cNvSpPr/>
          <p:nvPr/>
        </p:nvSpPr>
        <p:spPr>
          <a:xfrm>
            <a:off x="5346000" y="3360000"/>
            <a:ext cx="1500000" cy="32000"/>
          </a:xfrm>
          <a:prstGeom prst="roundRect">
            <a:avLst>
              <a:gd name="adj" fmla="val 50000"/>
            </a:avLst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6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ag"/>
          <p:cNvSpPr/>
          <p:nvPr/>
        </p:nvSpPr>
        <p:spPr>
          <a:xfrm>
            <a:off x="3996000" y="3560000"/>
            <a:ext cx="4200000" cy="470000"/>
          </a:xfrm>
          <a:prstGeom prst="roundRect">
            <a:avLst>
              <a:gd name="adj" fmla="val 26000"/>
            </a:avLst>
          </a:prstGeom>
          <a:noFill/>
          <a:ln w="12700">
            <a:solidFill>
              <a:srgbClr val="2C5650"/>
            </a:solidFill>
          </a:ln>
        </p:spPr>
        <p:txBody>
          <a:bodyPr wrap="square" lIns="0" tIns="0" rIns="0" bIns="0" anchor="ctr"/>
          <a:lstStyle/>
          <a:p>
            <a:pPr algn="ctr"/>
            <a:r>
              <a:rPr lang="en-US" sz="1800" b="1">
                <a:solidFill>
                  <a:srgbClr val="29AF8C"/>
                </a:solidFill>
                <a:latin typeface="Calibri"/>
              </a:rPr>
              <a:t>a software MMU for WebAssembly</a:t>
            </a:r>
          </a:p>
        </p:txBody>
      </p:sp>
      <p:sp>
        <p:nvSpPr>
          <p:cNvPr id="20" name="sub"/>
          <p:cNvSpPr txBox="1"/>
          <p:nvPr/>
        </p:nvSpPr>
        <p:spPr>
          <a:xfrm>
            <a:off x="0" y="4520000"/>
            <a:ext cx="12192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2300" b="0">
                <a:solidFill>
                  <a:srgbClr val="ECECEC"/>
                </a:solidFill>
                <a:latin typeface="Calibri"/>
              </a:rPr>
              <a:t>Fine-Grained Memory Isolation for COTS WebAssembly Binaries</a:t>
            </a:r>
          </a:p>
        </p:txBody>
      </p:sp>
      <p:sp>
        <p:nvSpPr>
          <p:cNvPr id="21" name="auth"/>
          <p:cNvSpPr txBox="1"/>
          <p:nvPr/>
        </p:nvSpPr>
        <p:spPr>
          <a:xfrm>
            <a:off x="0" y="5080000"/>
            <a:ext cx="12192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2100" b="1">
                <a:solidFill>
                  <a:srgbClr val="FFFFFF"/>
                </a:solidFill>
                <a:latin typeface="Calibri"/>
              </a:rPr>
              <a:t>Oussama Draissi       Lucas Davi</a:t>
            </a:r>
          </a:p>
        </p:txBody>
      </p:sp>
      <p:sp>
        <p:nvSpPr>
          <p:cNvPr id="22" name="aff"/>
          <p:cNvSpPr txBox="1"/>
          <p:nvPr/>
        </p:nvSpPr>
        <p:spPr>
          <a:xfrm>
            <a:off x="0" y="5520000"/>
            <a:ext cx="12192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50" b="0">
                <a:solidFill>
                  <a:srgbClr val="9A9A9A"/>
                </a:solidFill>
                <a:latin typeface="Calibri"/>
              </a:rPr>
              <a:t>paluno - University of Duisburg-Essen</a:t>
            </a:r>
          </a:p>
        </p:txBody>
      </p:sp>
      <p:sp>
        <p:nvSpPr>
          <p:cNvPr id="23" name="venue"/>
          <p:cNvSpPr txBox="1"/>
          <p:nvPr/>
        </p:nvSpPr>
        <p:spPr>
          <a:xfrm>
            <a:off x="0" y="5980000"/>
            <a:ext cx="12192000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50" b="1">
                <a:solidFill>
                  <a:srgbClr val="29AF8C"/>
                </a:solidFill>
                <a:latin typeface="Calibri"/>
              </a:rPr>
              <a:t>The Web Conference 2026</a:t>
            </a:r>
            <a:r>
              <a:rPr lang="en-US" sz="1650" b="0">
                <a:solidFill>
                  <a:srgbClr val="8A8A8A"/>
                </a:solidFill>
                <a:latin typeface="Calibri"/>
              </a:rPr>
              <a:t>    .    Dubai, UAE    .    July 2026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E6EA6CB-F505-EC3E-5C52-21AD49D49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500" y="387895"/>
            <a:ext cx="2000000" cy="8871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WebAssembly Powers the Web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BACKGROUND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2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8" name="cite"/>
          <p:cNvSpPr txBox="1"/>
          <p:nvPr/>
        </p:nvSpPr>
        <p:spPr>
          <a:xfrm>
            <a:off x="800000" y="1230000"/>
            <a:ext cx="100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550" b="0">
                <a:solidFill>
                  <a:srgbClr val="8A8A8A"/>
                </a:solidFill>
                <a:latin typeface="Calibri"/>
              </a:rPr>
              <a:t>[Haas et al., PLDI 2017]</a:t>
            </a:r>
          </a:p>
        </p:txBody>
      </p:sp>
      <p:sp>
        <p:nvSpPr>
          <p:cNvPr id="20" name="src"/>
          <p:cNvSpPr/>
          <p:nvPr/>
        </p:nvSpPr>
        <p:spPr>
          <a:xfrm>
            <a:off x="800000" y="1560000"/>
            <a:ext cx="2950000" cy="700000"/>
          </a:xfrm>
          <a:prstGeom prst="roundRect">
            <a:avLst>
              <a:gd name="adj" fmla="val 14000"/>
            </a:avLst>
          </a:prstGeom>
          <a:solidFill>
            <a:srgbClr val="222222"/>
          </a:solidFill>
          <a:ln w="12700">
            <a:solidFill>
              <a:srgbClr val="8A8A8A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50" b="1">
                <a:solidFill>
                  <a:srgbClr val="FFFFFF"/>
                </a:solidFill>
                <a:latin typeface="Calibri"/>
              </a:rPr>
              <a:t>C / C++ / Rust</a:t>
            </a:r>
          </a:p>
        </p:txBody>
      </p:sp>
      <p:sp>
        <p:nvSpPr>
          <p:cNvPr id="21" name="a1"/>
          <p:cNvSpPr/>
          <p:nvPr/>
        </p:nvSpPr>
        <p:spPr>
          <a:xfrm>
            <a:off x="3830000" y="1760000"/>
            <a:ext cx="640000" cy="30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wasm"/>
          <p:cNvSpPr/>
          <p:nvPr/>
        </p:nvSpPr>
        <p:spPr>
          <a:xfrm>
            <a:off x="4610000" y="1560000"/>
            <a:ext cx="3050000" cy="700000"/>
          </a:xfrm>
          <a:prstGeom prst="roundRect">
            <a:avLst>
              <a:gd name="adj" fmla="val 14000"/>
            </a:avLst>
          </a:prstGeom>
          <a:solidFill>
            <a:srgbClr val="29AF8C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50" b="1">
                <a:solidFill>
                  <a:srgbClr val="0A0A0A"/>
                </a:solidFill>
                <a:latin typeface="Calibri"/>
              </a:rPr>
              <a:t>WebAssembly module</a:t>
            </a:r>
          </a:p>
        </p:txBody>
      </p:sp>
      <p:sp>
        <p:nvSpPr>
          <p:cNvPr id="23" name="a2"/>
          <p:cNvSpPr/>
          <p:nvPr/>
        </p:nvSpPr>
        <p:spPr>
          <a:xfrm>
            <a:off x="7740000" y="1760000"/>
            <a:ext cx="640000" cy="30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3D9CC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br"/>
          <p:cNvSpPr/>
          <p:nvPr/>
        </p:nvSpPr>
        <p:spPr>
          <a:xfrm>
            <a:off x="8520000" y="1560000"/>
            <a:ext cx="2870000" cy="700000"/>
          </a:xfrm>
          <a:prstGeom prst="roundRect">
            <a:avLst>
              <a:gd name="adj" fmla="val 14000"/>
            </a:avLst>
          </a:prstGeom>
          <a:solidFill>
            <a:srgbClr val="3D9CCC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50" b="1">
                <a:solidFill>
                  <a:srgbClr val="0A0A0A"/>
                </a:solidFill>
                <a:latin typeface="Calibri"/>
              </a:rPr>
              <a:t>Browser + JavaScript</a:t>
            </a:r>
          </a:p>
        </p:txBody>
      </p:sp>
      <p:pic>
        <p:nvPicPr>
          <p:cNvPr id="60" name="shot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00" y="2566526"/>
            <a:ext cx="2336351" cy="1624100"/>
          </a:xfrm>
          <a:prstGeom prst="rect">
            <a:avLst/>
          </a:prstGeom>
          <a:ln w="15875">
            <a:solidFill>
              <a:srgbClr val="3A3A3A"/>
            </a:solidFill>
          </a:ln>
        </p:spPr>
      </p:pic>
      <p:sp>
        <p:nvSpPr>
          <p:cNvPr id="70" name="lab0"/>
          <p:cNvSpPr txBox="1"/>
          <p:nvPr/>
        </p:nvSpPr>
        <p:spPr>
          <a:xfrm>
            <a:off x="800000" y="4230625"/>
            <a:ext cx="2513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1600" b="1">
                <a:solidFill>
                  <a:srgbClr val="B8B8B8"/>
                </a:solidFill>
                <a:latin typeface="Calibri"/>
              </a:rPr>
              <a:t>Twitch</a:t>
            </a:r>
          </a:p>
        </p:txBody>
      </p:sp>
      <p:pic>
        <p:nvPicPr>
          <p:cNvPr id="61" name="shot1" descr="shot1 figur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0" y="2620000"/>
            <a:ext cx="2513000" cy="1570625"/>
          </a:xfrm>
          <a:prstGeom prst="rect">
            <a:avLst/>
          </a:prstGeom>
          <a:ln w="15875">
            <a:solidFill>
              <a:srgbClr val="3A3A3A"/>
            </a:solidFill>
          </a:ln>
        </p:spPr>
      </p:pic>
      <p:sp>
        <p:nvSpPr>
          <p:cNvPr id="71" name="lab1"/>
          <p:cNvSpPr txBox="1"/>
          <p:nvPr/>
        </p:nvSpPr>
        <p:spPr>
          <a:xfrm>
            <a:off x="3493000" y="4230625"/>
            <a:ext cx="2513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1600" b="1">
                <a:solidFill>
                  <a:srgbClr val="B8B8B8"/>
                </a:solidFill>
                <a:latin typeface="Calibri"/>
              </a:rPr>
              <a:t>Google Maps</a:t>
            </a:r>
          </a:p>
        </p:txBody>
      </p:sp>
      <p:pic>
        <p:nvPicPr>
          <p:cNvPr id="62" name="shot2" descr="shot2 figur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00" y="2620000"/>
            <a:ext cx="2513000" cy="1570625"/>
          </a:xfrm>
          <a:prstGeom prst="rect">
            <a:avLst/>
          </a:prstGeom>
          <a:ln w="15875">
            <a:solidFill>
              <a:srgbClr val="3A3A3A"/>
            </a:solidFill>
          </a:ln>
        </p:spPr>
      </p:pic>
      <p:sp>
        <p:nvSpPr>
          <p:cNvPr id="72" name="lab2"/>
          <p:cNvSpPr txBox="1"/>
          <p:nvPr/>
        </p:nvSpPr>
        <p:spPr>
          <a:xfrm>
            <a:off x="6186000" y="4230625"/>
            <a:ext cx="2513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1600" b="1">
                <a:solidFill>
                  <a:srgbClr val="B8B8B8"/>
                </a:solidFill>
                <a:latin typeface="Calibri"/>
              </a:rPr>
              <a:t>Photoshop</a:t>
            </a:r>
          </a:p>
        </p:txBody>
      </p:sp>
      <p:pic>
        <p:nvPicPr>
          <p:cNvPr id="63" name="shot3" descr="shot3 figur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9000" y="2620000"/>
            <a:ext cx="2513000" cy="1570625"/>
          </a:xfrm>
          <a:prstGeom prst="rect">
            <a:avLst/>
          </a:prstGeom>
          <a:ln w="15875">
            <a:solidFill>
              <a:srgbClr val="3A3A3A"/>
            </a:solidFill>
          </a:ln>
        </p:spPr>
      </p:pic>
      <p:sp>
        <p:nvSpPr>
          <p:cNvPr id="73" name="lab3"/>
          <p:cNvSpPr txBox="1"/>
          <p:nvPr/>
        </p:nvSpPr>
        <p:spPr>
          <a:xfrm>
            <a:off x="8879000" y="4230625"/>
            <a:ext cx="2513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1600" b="1">
                <a:solidFill>
                  <a:srgbClr val="B8B8B8"/>
                </a:solidFill>
                <a:latin typeface="Calibri"/>
              </a:rPr>
              <a:t>Zoom</a:t>
            </a:r>
          </a:p>
        </p:txBody>
      </p:sp>
      <p:sp>
        <p:nvSpPr>
          <p:cNvPr id="80" name="statbar"/>
          <p:cNvSpPr/>
          <p:nvPr/>
        </p:nvSpPr>
        <p:spPr>
          <a:xfrm>
            <a:off x="800000" y="4630625"/>
            <a:ext cx="10592000" cy="1000000"/>
          </a:xfrm>
          <a:prstGeom prst="roundRect">
            <a:avLst>
              <a:gd name="adj" fmla="val 12000"/>
            </a:avLst>
          </a:prstGeom>
          <a:solidFill>
            <a:srgbClr val="1A1A1A"/>
          </a:solidFill>
          <a:ln w="19050">
            <a:solidFill>
              <a:srgbClr val="29AF8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1" name="big"/>
          <p:cNvSpPr txBox="1"/>
          <p:nvPr/>
        </p:nvSpPr>
        <p:spPr>
          <a:xfrm>
            <a:off x="1050000" y="4710625"/>
            <a:ext cx="2200000" cy="8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4400" b="1">
                <a:solidFill>
                  <a:srgbClr val="29AF8C"/>
                </a:solidFill>
                <a:latin typeface="Calibri"/>
              </a:rPr>
              <a:t>5%+</a:t>
            </a:r>
          </a:p>
        </p:txBody>
      </p:sp>
      <p:sp>
        <p:nvSpPr>
          <p:cNvPr id="82" name="bigtxt"/>
          <p:cNvSpPr txBox="1"/>
          <p:nvPr/>
        </p:nvSpPr>
        <p:spPr>
          <a:xfrm>
            <a:off x="3350000" y="4710625"/>
            <a:ext cx="7000000" cy="8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850" b="1">
                <a:solidFill>
                  <a:srgbClr val="FFFFFF"/>
                </a:solidFill>
                <a:latin typeface="Calibri"/>
              </a:rPr>
              <a:t>of all Chrome page loads instantiate a Wasm module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Security by Design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MOTIVATION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3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8" name="sub3"/>
          <p:cNvSpPr txBox="1"/>
          <p:nvPr/>
        </p:nvSpPr>
        <p:spPr>
          <a:xfrm>
            <a:off x="800000" y="1230000"/>
            <a:ext cx="106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750" b="0">
                <a:solidFill>
                  <a:srgbClr val="BFBFBF"/>
                </a:solidFill>
                <a:latin typeface="Calibri"/>
              </a:rPr>
              <a:t>Wasm's design removes classic memory exploits. One gap remains.</a:t>
            </a:r>
          </a:p>
        </p:txBody>
      </p:sp>
      <p:sp>
        <p:nvSpPr>
          <p:cNvPr id="10" name="lp"/>
          <p:cNvSpPr/>
          <p:nvPr/>
        </p:nvSpPr>
        <p:spPr>
          <a:xfrm>
            <a:off x="800000" y="1720000"/>
            <a:ext cx="5250000" cy="3500000"/>
          </a:xfrm>
          <a:prstGeom prst="roundRect">
            <a:avLst>
              <a:gd name="adj" fmla="val 6000"/>
            </a:avLst>
          </a:prstGeom>
          <a:gradFill rotWithShape="1">
            <a:gsLst>
              <a:gs pos="0">
                <a:srgbClr val="122A26"/>
              </a:gs>
              <a:gs pos="100000">
                <a:srgbClr val="0A1412"/>
              </a:gs>
            </a:gsLst>
            <a:lin ang="2700000" scaled="0"/>
          </a:gradFill>
          <a:ln w="19050">
            <a:solidFill>
              <a:srgbClr val="29AF8C"/>
            </a:solidFill>
          </a:ln>
          <a:effectLst>
            <a:glow rad="120000">
              <a:srgbClr val="29AF8C">
                <a:alpha val="14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lpill"/>
          <p:cNvSpPr/>
          <p:nvPr/>
        </p:nvSpPr>
        <p:spPr>
          <a:xfrm>
            <a:off x="1060000" y="1950000"/>
            <a:ext cx="2550000" cy="520000"/>
          </a:xfrm>
          <a:prstGeom prst="roundRect">
            <a:avLst>
              <a:gd name="adj" fmla="val 24000"/>
            </a:avLst>
          </a:prstGeom>
          <a:solidFill>
            <a:srgbClr val="29AF8C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06201B"/>
                </a:solidFill>
                <a:latin typeface="Calibri"/>
              </a:rPr>
              <a:t>SOUND BY DESIGN</a:t>
            </a:r>
          </a:p>
        </p:txBody>
      </p:sp>
      <p:cxnSp>
        <p:nvCxnSpPr>
          <p:cNvPr id="60" name="ck"/>
          <p:cNvCxnSpPr/>
          <p:nvPr/>
        </p:nvCxnSpPr>
        <p:spPr>
          <a:xfrm>
            <a:off x="1154000" y="2836000"/>
            <a:ext cx="72000" cy="66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cxnSp>
        <p:nvCxnSpPr>
          <p:cNvPr id="61" name="ck"/>
          <p:cNvCxnSpPr/>
          <p:nvPr/>
        </p:nvCxnSpPr>
        <p:spPr>
          <a:xfrm flipV="1">
            <a:off x="1226000" y="2764000"/>
            <a:ext cx="120000" cy="138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sp>
        <p:nvSpPr>
          <p:cNvPr id="20" name="it0"/>
          <p:cNvSpPr txBox="1"/>
          <p:nvPr/>
        </p:nvSpPr>
        <p:spPr>
          <a:xfrm>
            <a:off x="1520000" y="2620000"/>
            <a:ext cx="427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650" b="0">
                <a:solidFill>
                  <a:srgbClr val="E2E2E2"/>
                </a:solidFill>
                <a:latin typeface="Calibri"/>
              </a:rPr>
              <a:t>Code is immutable, so no code injection</a:t>
            </a:r>
          </a:p>
        </p:txBody>
      </p:sp>
      <p:cxnSp>
        <p:nvCxnSpPr>
          <p:cNvPr id="62" name="ck"/>
          <p:cNvCxnSpPr/>
          <p:nvPr/>
        </p:nvCxnSpPr>
        <p:spPr>
          <a:xfrm>
            <a:off x="1154000" y="3436000"/>
            <a:ext cx="72000" cy="66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cxnSp>
        <p:nvCxnSpPr>
          <p:cNvPr id="63" name="ck"/>
          <p:cNvCxnSpPr/>
          <p:nvPr/>
        </p:nvCxnSpPr>
        <p:spPr>
          <a:xfrm flipV="1">
            <a:off x="1226000" y="3364000"/>
            <a:ext cx="120000" cy="138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sp>
        <p:nvSpPr>
          <p:cNvPr id="21" name="it1"/>
          <p:cNvSpPr txBox="1"/>
          <p:nvPr/>
        </p:nvSpPr>
        <p:spPr>
          <a:xfrm>
            <a:off x="1520000" y="3220000"/>
            <a:ext cx="427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650" b="0">
                <a:solidFill>
                  <a:srgbClr val="E2E2E2"/>
                </a:solidFill>
                <a:latin typeface="Calibri"/>
              </a:rPr>
              <a:t>Structured control flow gives CFI for free</a:t>
            </a:r>
          </a:p>
        </p:txBody>
      </p:sp>
      <p:cxnSp>
        <p:nvCxnSpPr>
          <p:cNvPr id="64" name="ck"/>
          <p:cNvCxnSpPr/>
          <p:nvPr/>
        </p:nvCxnSpPr>
        <p:spPr>
          <a:xfrm>
            <a:off x="1154000" y="4036000"/>
            <a:ext cx="72000" cy="66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cxnSp>
        <p:nvCxnSpPr>
          <p:cNvPr id="65" name="ck"/>
          <p:cNvCxnSpPr/>
          <p:nvPr/>
        </p:nvCxnSpPr>
        <p:spPr>
          <a:xfrm flipV="1">
            <a:off x="1226000" y="3964000"/>
            <a:ext cx="120000" cy="138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sp>
        <p:nvSpPr>
          <p:cNvPr id="22" name="it2"/>
          <p:cNvSpPr txBox="1"/>
          <p:nvPr/>
        </p:nvSpPr>
        <p:spPr>
          <a:xfrm>
            <a:off x="1520000" y="3820000"/>
            <a:ext cx="427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650" b="0">
                <a:solidFill>
                  <a:srgbClr val="E2E2E2"/>
                </a:solidFill>
                <a:latin typeface="Calibri"/>
              </a:rPr>
              <a:t>Sandboxed execution is SFI by default</a:t>
            </a:r>
          </a:p>
        </p:txBody>
      </p:sp>
      <p:cxnSp>
        <p:nvCxnSpPr>
          <p:cNvPr id="66" name="ck"/>
          <p:cNvCxnSpPr/>
          <p:nvPr/>
        </p:nvCxnSpPr>
        <p:spPr>
          <a:xfrm>
            <a:off x="1154000" y="4636000"/>
            <a:ext cx="72000" cy="66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cxnSp>
        <p:nvCxnSpPr>
          <p:cNvPr id="67" name="ck"/>
          <p:cNvCxnSpPr/>
          <p:nvPr/>
        </p:nvCxnSpPr>
        <p:spPr>
          <a:xfrm flipV="1">
            <a:off x="1226000" y="4564000"/>
            <a:ext cx="120000" cy="138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sp>
        <p:nvSpPr>
          <p:cNvPr id="23" name="it3"/>
          <p:cNvSpPr txBox="1"/>
          <p:nvPr/>
        </p:nvSpPr>
        <p:spPr>
          <a:xfrm>
            <a:off x="1520000" y="4420000"/>
            <a:ext cx="427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650" b="0">
                <a:solidFill>
                  <a:srgbClr val="E2E2E2"/>
                </a:solidFill>
                <a:latin typeface="Calibri"/>
              </a:rPr>
              <a:t>DEP, stack canaries and ASLR are unneeded</a:t>
            </a:r>
          </a:p>
        </p:txBody>
      </p:sp>
      <p:sp>
        <p:nvSpPr>
          <p:cNvPr id="40" name="rp"/>
          <p:cNvSpPr/>
          <p:nvPr/>
        </p:nvSpPr>
        <p:spPr>
          <a:xfrm>
            <a:off x="6240000" y="1720000"/>
            <a:ext cx="5250000" cy="3500000"/>
          </a:xfrm>
          <a:prstGeom prst="roundRect">
            <a:avLst>
              <a:gd name="adj" fmla="val 6000"/>
            </a:avLst>
          </a:prstGeom>
          <a:gradFill rotWithShape="1">
            <a:gsLst>
              <a:gs pos="0">
                <a:srgbClr val="2E2410"/>
              </a:gs>
              <a:gs pos="100000">
                <a:srgbClr val="15100A"/>
              </a:gs>
            </a:gsLst>
            <a:lin ang="2700000" scaled="0"/>
          </a:gradFill>
          <a:ln w="19050">
            <a:solidFill>
              <a:srgbClr val="D58C2E"/>
            </a:solidFill>
          </a:ln>
          <a:effectLst>
            <a:glow rad="120000">
              <a:srgbClr val="D58C2E">
                <a:alpha val="14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rpill"/>
          <p:cNvSpPr/>
          <p:nvPr/>
        </p:nvSpPr>
        <p:spPr>
          <a:xfrm>
            <a:off x="6500000" y="1950000"/>
            <a:ext cx="1900000" cy="520000"/>
          </a:xfrm>
          <a:prstGeom prst="roundRect">
            <a:avLst>
              <a:gd name="adj" fmla="val 24000"/>
            </a:avLst>
          </a:prstGeom>
          <a:solidFill>
            <a:srgbClr val="D58C2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2A1A06"/>
                </a:solidFill>
                <a:latin typeface="Calibri"/>
              </a:rPr>
              <a:t>THE GAP</a:t>
            </a:r>
          </a:p>
        </p:txBody>
      </p:sp>
      <p:sp>
        <p:nvSpPr>
          <p:cNvPr id="50" name="seg0"/>
          <p:cNvSpPr/>
          <p:nvPr/>
        </p:nvSpPr>
        <p:spPr>
          <a:xfrm>
            <a:off x="6540000" y="2620000"/>
            <a:ext cx="1550000" cy="820000"/>
          </a:xfrm>
          <a:prstGeom prst="rect">
            <a:avLst/>
          </a:prstGeom>
          <a:gradFill rotWithShape="1">
            <a:gsLst>
              <a:gs pos="0">
                <a:srgbClr val="3A3320"/>
              </a:gs>
              <a:gs pos="100000">
                <a:srgbClr val="15110A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51" name="seg1"/>
          <p:cNvSpPr/>
          <p:nvPr/>
        </p:nvSpPr>
        <p:spPr>
          <a:xfrm>
            <a:off x="8090000" y="2620000"/>
            <a:ext cx="1550000" cy="820000"/>
          </a:xfrm>
          <a:prstGeom prst="rect">
            <a:avLst/>
          </a:prstGeom>
          <a:gradFill rotWithShape="1">
            <a:gsLst>
              <a:gs pos="0">
                <a:srgbClr val="3A3320"/>
              </a:gs>
              <a:gs pos="100000">
                <a:srgbClr val="15110A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alibri"/>
              </a:rPr>
              <a:t>Heap</a:t>
            </a:r>
          </a:p>
        </p:txBody>
      </p:sp>
      <p:sp>
        <p:nvSpPr>
          <p:cNvPr id="52" name="seg2"/>
          <p:cNvSpPr/>
          <p:nvPr/>
        </p:nvSpPr>
        <p:spPr>
          <a:xfrm>
            <a:off x="9640000" y="2620000"/>
            <a:ext cx="1550000" cy="820000"/>
          </a:xfrm>
          <a:prstGeom prst="rect">
            <a:avLst/>
          </a:prstGeom>
          <a:gradFill rotWithShape="1">
            <a:gsLst>
              <a:gs pos="0">
                <a:srgbClr val="3A3320"/>
              </a:gs>
              <a:gs pos="100000">
                <a:srgbClr val="15110A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alibri"/>
              </a:rPr>
              <a:t>Data</a:t>
            </a:r>
          </a:p>
        </p:txBody>
      </p:sp>
      <p:sp>
        <p:nvSpPr>
          <p:cNvPr id="55" name="mfr"/>
          <p:cNvSpPr/>
          <p:nvPr/>
        </p:nvSpPr>
        <p:spPr>
          <a:xfrm>
            <a:off x="6540000" y="2620000"/>
            <a:ext cx="4650000" cy="820000"/>
          </a:xfrm>
          <a:prstGeom prst="rect">
            <a:avLst/>
          </a:prstGeom>
          <a:noFill/>
          <a:ln w="15875">
            <a:solidFill>
              <a:srgbClr val="5A4A2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ofa"/>
          <p:cNvSpPr/>
          <p:nvPr/>
        </p:nvSpPr>
        <p:spPr>
          <a:xfrm>
            <a:off x="7240000" y="2590000"/>
            <a:ext cx="3250000" cy="30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E0552E"/>
          </a:solidFill>
          <a:ln>
            <a:noFill/>
          </a:ln>
          <a:effectLst>
            <a:glow rad="120000">
              <a:srgbClr val="E0552E">
                <a:alpha val="28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1350" b="1">
                <a:solidFill>
                  <a:srgbClr val="FFFFFF"/>
                </a:solidFill>
                <a:latin typeface="Calibri"/>
              </a:rPr>
              <a:t>overflow</a:t>
            </a:r>
          </a:p>
        </p:txBody>
      </p:sp>
      <p:sp>
        <p:nvSpPr>
          <p:cNvPr id="90" name="gn0"/>
          <p:cNvSpPr txBox="1"/>
          <p:nvPr/>
        </p:nvSpPr>
        <p:spPr>
          <a:xfrm>
            <a:off x="6540000" y="3600000"/>
            <a:ext cx="4650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600" b="1">
                <a:solidFill>
                  <a:srgbClr val="D58C2E"/>
                </a:solidFill>
                <a:latin typeface="Calibri"/>
              </a:rPr>
              <a:t>-  </a:t>
            </a:r>
            <a:r>
              <a:rPr lang="en-US" sz="1650" b="0">
                <a:solidFill>
                  <a:srgbClr val="E8DCC8"/>
                </a:solidFill>
                <a:latin typeface="Calibri"/>
              </a:rPr>
              <a:t>Linear memory has no internal isolation</a:t>
            </a:r>
          </a:p>
        </p:txBody>
      </p:sp>
      <p:sp>
        <p:nvSpPr>
          <p:cNvPr id="91" name="gn1"/>
          <p:cNvSpPr txBox="1"/>
          <p:nvPr/>
        </p:nvSpPr>
        <p:spPr>
          <a:xfrm>
            <a:off x="6540000" y="4080000"/>
            <a:ext cx="4650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600" b="1">
                <a:solidFill>
                  <a:srgbClr val="D58C2E"/>
                </a:solidFill>
                <a:latin typeface="Calibri"/>
              </a:rPr>
              <a:t>-  </a:t>
            </a:r>
            <a:r>
              <a:rPr lang="en-US" sz="1650" b="0">
                <a:solidFill>
                  <a:srgbClr val="E8DCC8"/>
                </a:solidFill>
                <a:latin typeface="Calibri"/>
              </a:rPr>
              <a:t>Data-only corruption still crosses regions</a:t>
            </a:r>
          </a:p>
        </p:txBody>
      </p:sp>
      <p:sp>
        <p:nvSpPr>
          <p:cNvPr id="80" name="Callout"/>
          <p:cNvSpPr/>
          <p:nvPr/>
        </p:nvSpPr>
        <p:spPr>
          <a:xfrm>
            <a:off x="800000" y="5460000"/>
            <a:ext cx="10592000" cy="860000"/>
          </a:xfrm>
          <a:prstGeom prst="roundRect">
            <a:avLst>
              <a:gd name="adj" fmla="val 14000"/>
            </a:avLst>
          </a:prstGeom>
          <a:solidFill>
            <a:srgbClr val="1A1A1A"/>
          </a:solidFill>
          <a:ln w="19050">
            <a:solidFill>
              <a:srgbClr val="D58C2E"/>
            </a:solidFill>
          </a:ln>
        </p:spPr>
        <p:txBody>
          <a:bodyPr wrap="square" lIns="200000" tIns="80000" rIns="200000" bIns="80000" anchor="ctr"/>
          <a:lstStyle/>
          <a:p>
            <a:pPr algn="ctr"/>
            <a:r>
              <a:rPr lang="en-US" sz="1900" b="0">
                <a:solidFill>
                  <a:srgbClr val="FFFFFF"/>
                </a:solidFill>
                <a:latin typeface="Calibri"/>
              </a:rPr>
              <a:t>Control-flow defenses do not stop </a:t>
            </a:r>
            <a:r>
              <a:rPr lang="en-US" sz="1900" b="1">
                <a:solidFill>
                  <a:srgbClr val="D58C2E"/>
                </a:solidFill>
                <a:latin typeface="Calibri"/>
              </a:rPr>
              <a:t>data-only attacks inside one flat memory.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From a Memory Error to XSS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MOTIVATION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4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8" name="sub"/>
          <p:cNvSpPr txBox="1"/>
          <p:nvPr/>
        </p:nvSpPr>
        <p:spPr>
          <a:xfrm>
            <a:off x="1180000" y="1120000"/>
            <a:ext cx="103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80000" tIns="40000" rIns="80000" bIns="40000" anchor="ctr"/>
          <a:lstStyle/>
          <a:p>
            <a:pPr algn="l"/>
            <a:r>
              <a:rPr lang="en-US" sz="1550" b="0">
                <a:solidFill>
                  <a:srgbClr val="B9C2CC"/>
                </a:solidFill>
                <a:latin typeface="Calibri"/>
              </a:rPr>
              <a:t>CuteCats.com decodes a </a:t>
            </a:r>
            <a:r>
              <a:rPr lang="en-US" sz="1550" b="1">
                <a:solidFill>
                  <a:srgbClr val="D58C2E"/>
                </a:solidFill>
                <a:latin typeface="Calibri"/>
              </a:rPr>
              <a:t>third-party image</a:t>
            </a:r>
            <a:r>
              <a:rPr lang="en-US" sz="1550" b="0">
                <a:solidFill>
                  <a:srgbClr val="B9C2CC"/>
                </a:solidFill>
                <a:latin typeface="Calibri"/>
              </a:rPr>
              <a:t> in the visitor’s browser. One crafted file is enough.</a:t>
            </a:r>
          </a:p>
        </p:txBody>
      </p:sp>
      <p:sp>
        <p:nvSpPr>
          <p:cNvPr id="100" name="pc100"/>
          <p:cNvSpPr/>
          <p:nvPr/>
        </p:nvSpPr>
        <p:spPr>
          <a:xfrm>
            <a:off x="700000" y="1560000"/>
            <a:ext cx="3350000" cy="540000"/>
          </a:xfrm>
          <a:prstGeom prst="roundRect">
            <a:avLst>
              <a:gd name="adj" fmla="val 22000"/>
            </a:avLst>
          </a:prstGeom>
          <a:solidFill>
            <a:srgbClr val="1A1D22"/>
          </a:solidFill>
          <a:ln w="12700">
            <a:solidFill>
              <a:srgbClr val="E0552E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1" name="pm101"/>
          <p:cNvSpPr/>
          <p:nvPr/>
        </p:nvSpPr>
        <p:spPr>
          <a:xfrm>
            <a:off x="850000" y="1710000"/>
            <a:ext cx="240000" cy="240000"/>
          </a:xfrm>
          <a:prstGeom prst="ellipse">
            <a:avLst/>
          </a:prstGeom>
          <a:solidFill>
            <a:srgbClr val="E055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pt102"/>
          <p:cNvSpPr txBox="1"/>
          <p:nvPr/>
        </p:nvSpPr>
        <p:spPr>
          <a:xfrm>
            <a:off x="1160000" y="1590000"/>
            <a:ext cx="279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</a:rPr>
              <a:t>Attacker</a:t>
            </a:r>
          </a:p>
          <a:p>
            <a:pPr algn="l">
              <a:spcBef>
                <a:spcPts val="200"/>
              </a:spcBef>
            </a:pPr>
            <a:r>
              <a:rPr lang="en-US" sz="1200" b="0">
                <a:solidFill>
                  <a:srgbClr val="B9C2CC"/>
                </a:solidFill>
                <a:latin typeface="Calibri"/>
              </a:rPr>
              <a:t>crafts a malicious .png</a:t>
            </a:r>
          </a:p>
        </p:txBody>
      </p:sp>
      <p:sp>
        <p:nvSpPr>
          <p:cNvPr id="103" name="pa1"/>
          <p:cNvSpPr/>
          <p:nvPr/>
        </p:nvSpPr>
        <p:spPr>
          <a:xfrm>
            <a:off x="4090000" y="1710000"/>
            <a:ext cx="300000" cy="240000"/>
          </a:xfrm>
          <a:prstGeom prst="rightArrow">
            <a:avLst/>
          </a:prstGeom>
          <a:solidFill>
            <a:srgbClr val="9A9A9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pc104"/>
          <p:cNvSpPr/>
          <p:nvPr/>
        </p:nvSpPr>
        <p:spPr>
          <a:xfrm>
            <a:off x="4470000" y="1560000"/>
            <a:ext cx="3350000" cy="540000"/>
          </a:xfrm>
          <a:prstGeom prst="roundRect">
            <a:avLst>
              <a:gd name="adj" fmla="val 22000"/>
            </a:avLst>
          </a:prstGeom>
          <a:solidFill>
            <a:srgbClr val="1A1D22"/>
          </a:solidFill>
          <a:ln w="12700">
            <a:solidFill>
              <a:srgbClr val="5E6670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5" name="pm105"/>
          <p:cNvSpPr/>
          <p:nvPr/>
        </p:nvSpPr>
        <p:spPr>
          <a:xfrm>
            <a:off x="4620000" y="1710000"/>
            <a:ext cx="240000" cy="240000"/>
          </a:xfrm>
          <a:prstGeom prst="ellipse">
            <a:avLst/>
          </a:prstGeom>
          <a:solidFill>
            <a:srgbClr val="5E667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pt106"/>
          <p:cNvSpPr txBox="1"/>
          <p:nvPr/>
        </p:nvSpPr>
        <p:spPr>
          <a:xfrm>
            <a:off x="4930000" y="1590000"/>
            <a:ext cx="279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</a:rPr>
              <a:t>3rd-party image registry</a:t>
            </a:r>
          </a:p>
          <a:p>
            <a:pPr algn="l">
              <a:spcBef>
                <a:spcPts val="200"/>
              </a:spcBef>
            </a:pPr>
            <a:r>
              <a:rPr lang="en-US" sz="1200" b="0">
                <a:solidFill>
                  <a:srgbClr val="B9C2CC"/>
                </a:solidFill>
                <a:latin typeface="Calibri"/>
              </a:rPr>
              <a:t>hosts and serves the file</a:t>
            </a:r>
          </a:p>
        </p:txBody>
      </p:sp>
      <p:sp>
        <p:nvSpPr>
          <p:cNvPr id="107" name="pa2"/>
          <p:cNvSpPr/>
          <p:nvPr/>
        </p:nvSpPr>
        <p:spPr>
          <a:xfrm>
            <a:off x="7860000" y="1710000"/>
            <a:ext cx="300000" cy="240000"/>
          </a:xfrm>
          <a:prstGeom prst="rightArrow">
            <a:avLst/>
          </a:prstGeom>
          <a:solidFill>
            <a:srgbClr val="9A9A9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pc108"/>
          <p:cNvSpPr/>
          <p:nvPr/>
        </p:nvSpPr>
        <p:spPr>
          <a:xfrm>
            <a:off x="8240000" y="1560000"/>
            <a:ext cx="3250000" cy="540000"/>
          </a:xfrm>
          <a:prstGeom prst="roundRect">
            <a:avLst>
              <a:gd name="adj" fmla="val 22000"/>
            </a:avLst>
          </a:prstGeom>
          <a:solidFill>
            <a:srgbClr val="1A1D22"/>
          </a:solidFill>
          <a:ln w="12700">
            <a:solidFill>
              <a:srgbClr val="3D9CCC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9" name="pm109"/>
          <p:cNvSpPr/>
          <p:nvPr/>
        </p:nvSpPr>
        <p:spPr>
          <a:xfrm>
            <a:off x="8390000" y="1710000"/>
            <a:ext cx="240000" cy="240000"/>
          </a:xfrm>
          <a:prstGeom prst="ellipse">
            <a:avLst/>
          </a:prstGeom>
          <a:solidFill>
            <a:srgbClr val="3D9CC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pt110"/>
          <p:cNvSpPr txBox="1"/>
          <p:nvPr/>
        </p:nvSpPr>
        <p:spPr>
          <a:xfrm>
            <a:off x="8700000" y="1590000"/>
            <a:ext cx="269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</a:rPr>
              <a:t>Visitor’s browser</a:t>
            </a:r>
          </a:p>
          <a:p>
            <a:pPr algn="l">
              <a:spcBef>
                <a:spcPts val="200"/>
              </a:spcBef>
            </a:pPr>
            <a:r>
              <a:rPr lang="en-US" sz="1200" b="0">
                <a:solidFill>
                  <a:srgbClr val="B9C2CC"/>
                </a:solidFill>
                <a:latin typeface="Calibri"/>
              </a:rPr>
              <a:t>fetches &amp; decodes (libpng → Wasm)</a:t>
            </a:r>
          </a:p>
        </p:txBody>
      </p:sp>
      <p:sp>
        <p:nvSpPr>
          <p:cNvPr id="120" name="pill"/>
          <p:cNvSpPr/>
          <p:nvPr/>
        </p:nvSpPr>
        <p:spPr>
          <a:xfrm>
            <a:off x="600000" y="2330000"/>
            <a:ext cx="1950000" cy="370000"/>
          </a:xfrm>
          <a:prstGeom prst="roundRect">
            <a:avLst>
              <a:gd name="adj" fmla="val 50000"/>
            </a:avLst>
          </a:prstGeom>
          <a:solidFill>
            <a:srgbClr val="E0552E"/>
          </a:solidFill>
          <a:ln>
            <a:noFill/>
          </a:ln>
          <a:effectLst>
            <a:glow rad="80000">
              <a:srgbClr val="E0552E">
                <a:alpha val="38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121" name="pilltx"/>
          <p:cNvSpPr txBox="1"/>
          <p:nvPr/>
        </p:nvSpPr>
        <p:spPr>
          <a:xfrm>
            <a:off x="600000" y="2330000"/>
            <a:ext cx="1950000" cy="37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10000" rIns="20000" bIns="10000" anchor="ctr"/>
          <a:lstStyle/>
          <a:p>
            <a:pPr algn="ctr"/>
            <a:r>
              <a:rPr lang="en-US" sz="1100" b="1" spc="20">
                <a:solidFill>
                  <a:srgbClr val="FFFFFF"/>
                </a:solidFill>
                <a:latin typeface="Calibri"/>
              </a:rPr>
              <a:t>ATTACKER-CONTROLLED</a:t>
            </a:r>
          </a:p>
        </p:txBody>
      </p:sp>
      <p:pic>
        <p:nvPicPr>
          <p:cNvPr id="21" name="badc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00" y="2740000"/>
            <a:ext cx="1500000" cy="1500000"/>
          </a:xfrm>
          <a:prstGeom prst="rect">
            <a:avLst/>
          </a:prstGeom>
          <a:ln w="44450">
            <a:solidFill>
              <a:srgbClr val="E0552E"/>
            </a:solidFill>
          </a:ln>
        </p:spPr>
      </p:pic>
      <p:sp>
        <p:nvSpPr>
          <p:cNvPr id="122" name="badcap"/>
          <p:cNvSpPr txBox="1"/>
          <p:nvPr/>
        </p:nvSpPr>
        <p:spPr>
          <a:xfrm>
            <a:off x="560000" y="4300000"/>
            <a:ext cx="202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t"/>
          <a:lstStyle/>
          <a:p>
            <a:pPr algn="ctr"/>
            <a:r>
              <a:rPr lang="en-US" sz="1230" b="1">
                <a:solidFill>
                  <a:srgbClr val="B9C2CC"/>
                </a:solidFill>
                <a:latin typeface="Calibri"/>
              </a:rPr>
              <a:t>.png from a 3rd-party registry</a:t>
            </a:r>
          </a:p>
        </p:txBody>
      </p:sp>
      <p:sp>
        <p:nvSpPr>
          <p:cNvPr id="123" name="looknote"/>
          <p:cNvSpPr txBox="1"/>
          <p:nvPr/>
        </p:nvSpPr>
        <p:spPr>
          <a:xfrm>
            <a:off x="560000" y="4580000"/>
            <a:ext cx="202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t"/>
          <a:lstStyle/>
          <a:p>
            <a:pPr algn="ctr"/>
            <a:r>
              <a:rPr lang="en-US" sz="1230" b="0" i="1">
                <a:solidFill>
                  <a:srgbClr val="9A9A9A"/>
                </a:solidFill>
                <a:latin typeface="Calibri"/>
              </a:rPr>
              <a:t>looks like a cute cat</a:t>
            </a:r>
          </a:p>
        </p:txBody>
      </p:sp>
      <p:sp>
        <p:nvSpPr>
          <p:cNvPr id="124" name="a1"/>
          <p:cNvSpPr/>
          <p:nvPr/>
        </p:nvSpPr>
        <p:spPr>
          <a:xfrm>
            <a:off x="2470000" y="2900000"/>
            <a:ext cx="600000" cy="320000"/>
          </a:xfrm>
          <a:prstGeom prst="rightArrow">
            <a:avLst/>
          </a:prstGeom>
          <a:solidFill>
            <a:srgbClr val="E0552E"/>
          </a:solidFill>
          <a:ln>
            <a:noFill/>
          </a:ln>
          <a:effectLst>
            <a:glow rad="80000">
              <a:srgbClr val="E0552E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mem"/>
          <p:cNvSpPr/>
          <p:nvPr/>
        </p:nvSpPr>
        <p:spPr>
          <a:xfrm>
            <a:off x="3160000" y="2280000"/>
            <a:ext cx="3460000" cy="2640000"/>
          </a:xfrm>
          <a:prstGeom prst="roundRect">
            <a:avLst>
              <a:gd name="adj" fmla="val 8000"/>
            </a:avLst>
          </a:prstGeom>
          <a:solidFill>
            <a:srgbClr val="0F1216"/>
          </a:solidFill>
          <a:ln w="19050">
            <a:solidFill>
              <a:srgbClr val="5E6670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memh"/>
          <p:cNvSpPr txBox="1"/>
          <p:nvPr/>
        </p:nvSpPr>
        <p:spPr>
          <a:xfrm>
            <a:off x="3160000" y="2310000"/>
            <a:ext cx="346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t"/>
          <a:lstStyle/>
          <a:p>
            <a:pPr algn="ctr"/>
            <a:r>
              <a:rPr lang="en-US" sz="1450" b="1" spc="80">
                <a:solidFill>
                  <a:srgbClr val="FFFFFF"/>
                </a:solidFill>
                <a:latin typeface="Calibri"/>
              </a:rPr>
              <a:t>ONE LINEAR MEMORY</a:t>
            </a:r>
          </a:p>
          <a:p>
            <a:pPr algn="ctr">
              <a:spcBef>
                <a:spcPts val="200"/>
              </a:spcBef>
            </a:pPr>
            <a:r>
              <a:rPr lang="en-US" sz="1230" b="1">
                <a:solidFill>
                  <a:srgbClr val="E0552E"/>
                </a:solidFill>
                <a:latin typeface="Calibri"/>
              </a:rPr>
              <a:t>no boundaries between regions</a:t>
            </a:r>
          </a:p>
        </p:txBody>
      </p:sp>
      <p:sp>
        <p:nvSpPr>
          <p:cNvPr id="130" name="rg130"/>
          <p:cNvSpPr/>
          <p:nvPr/>
        </p:nvSpPr>
        <p:spPr>
          <a:xfrm>
            <a:off x="3330000" y="2840000"/>
            <a:ext cx="2920000" cy="560000"/>
          </a:xfrm>
          <a:prstGeom prst="roundRect">
            <a:avLst>
              <a:gd name="adj" fmla="val 6000"/>
            </a:avLst>
          </a:prstGeom>
          <a:solidFill>
            <a:srgbClr val="20242A"/>
          </a:solidFill>
          <a:ln w="6350">
            <a:solidFill>
              <a:srgbClr val="5E667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30" name="tab130"/>
          <p:cNvSpPr/>
          <p:nvPr/>
        </p:nvSpPr>
        <p:spPr>
          <a:xfrm>
            <a:off x="3330000" y="2840000"/>
            <a:ext cx="90000" cy="560000"/>
          </a:xfrm>
          <a:prstGeom prst="rect">
            <a:avLst/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lb131"/>
          <p:cNvSpPr txBox="1"/>
          <p:nvPr/>
        </p:nvSpPr>
        <p:spPr>
          <a:xfrm>
            <a:off x="3450000" y="2848000"/>
            <a:ext cx="820000" cy="544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070" b="1" spc="40">
                <a:solidFill>
                  <a:srgbClr val="29AF8C"/>
                </a:solidFill>
                <a:latin typeface="Calibri"/>
              </a:rPr>
              <a:t>STACK</a:t>
            </a:r>
          </a:p>
        </p:txBody>
      </p:sp>
      <p:sp>
        <p:nvSpPr>
          <p:cNvPr id="132" name="cn132"/>
          <p:cNvSpPr txBox="1"/>
          <p:nvPr/>
        </p:nvSpPr>
        <p:spPr>
          <a:xfrm>
            <a:off x="4230000" y="2848000"/>
            <a:ext cx="1980000" cy="544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200" b="0">
                <a:solidFill>
                  <a:srgbClr val="B9C2CC"/>
                </a:solidFill>
                <a:latin typeface="Consolas"/>
              </a:rPr>
              <a:t>image buffer</a:t>
            </a:r>
          </a:p>
        </p:txBody>
      </p:sp>
      <p:sp>
        <p:nvSpPr>
          <p:cNvPr id="133" name="rg133"/>
          <p:cNvSpPr/>
          <p:nvPr/>
        </p:nvSpPr>
        <p:spPr>
          <a:xfrm>
            <a:off x="3330000" y="3400000"/>
            <a:ext cx="2920000" cy="470000"/>
          </a:xfrm>
          <a:prstGeom prst="roundRect">
            <a:avLst>
              <a:gd name="adj" fmla="val 6000"/>
            </a:avLst>
          </a:prstGeom>
          <a:solidFill>
            <a:srgbClr val="20242A"/>
          </a:solidFill>
          <a:ln w="6350">
            <a:solidFill>
              <a:srgbClr val="5E667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33" name="tab133"/>
          <p:cNvSpPr/>
          <p:nvPr/>
        </p:nvSpPr>
        <p:spPr>
          <a:xfrm>
            <a:off x="3330000" y="3400000"/>
            <a:ext cx="90000" cy="470000"/>
          </a:xfrm>
          <a:prstGeom prst="rect">
            <a:avLst/>
          </a:prstGeom>
          <a:solidFill>
            <a:srgbClr val="7C60C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lb134"/>
          <p:cNvSpPr txBox="1"/>
          <p:nvPr/>
        </p:nvSpPr>
        <p:spPr>
          <a:xfrm>
            <a:off x="3450000" y="3408000"/>
            <a:ext cx="820000" cy="454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070" b="1" spc="40">
                <a:solidFill>
                  <a:srgbClr val="7C60C6"/>
                </a:solidFill>
                <a:latin typeface="Calibri"/>
              </a:rPr>
              <a:t>HEAP</a:t>
            </a:r>
          </a:p>
        </p:txBody>
      </p:sp>
      <p:sp>
        <p:nvSpPr>
          <p:cNvPr id="135" name="cn135"/>
          <p:cNvSpPr txBox="1"/>
          <p:nvPr/>
        </p:nvSpPr>
        <p:spPr>
          <a:xfrm>
            <a:off x="4230000" y="3408000"/>
            <a:ext cx="1980000" cy="454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200" b="0">
                <a:solidFill>
                  <a:srgbClr val="9A9A9A"/>
                </a:solidFill>
                <a:latin typeface="Consolas"/>
              </a:rPr>
              <a:t>...</a:t>
            </a:r>
          </a:p>
        </p:txBody>
      </p:sp>
      <p:sp>
        <p:nvSpPr>
          <p:cNvPr id="136" name="rg136"/>
          <p:cNvSpPr/>
          <p:nvPr/>
        </p:nvSpPr>
        <p:spPr>
          <a:xfrm>
            <a:off x="3330000" y="3870000"/>
            <a:ext cx="2920000" cy="560000"/>
          </a:xfrm>
          <a:prstGeom prst="roundRect">
            <a:avLst>
              <a:gd name="adj" fmla="val 6000"/>
            </a:avLst>
          </a:prstGeom>
          <a:solidFill>
            <a:srgbClr val="20242A"/>
          </a:solidFill>
          <a:ln w="6350">
            <a:solidFill>
              <a:srgbClr val="5E667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36" name="tab136"/>
          <p:cNvSpPr/>
          <p:nvPr/>
        </p:nvSpPr>
        <p:spPr>
          <a:xfrm>
            <a:off x="3330000" y="3870000"/>
            <a:ext cx="90000" cy="560000"/>
          </a:xfrm>
          <a:prstGeom prst="rect">
            <a:avLst/>
          </a:prstGeom>
          <a:solidFill>
            <a:srgbClr val="3D9CC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lb137"/>
          <p:cNvSpPr txBox="1"/>
          <p:nvPr/>
        </p:nvSpPr>
        <p:spPr>
          <a:xfrm>
            <a:off x="3450000" y="3878000"/>
            <a:ext cx="820000" cy="544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070" b="1" spc="40">
                <a:solidFill>
                  <a:srgbClr val="3D9CCC"/>
                </a:solidFill>
                <a:latin typeface="Calibri"/>
              </a:rPr>
              <a:t>DATA</a:t>
            </a:r>
          </a:p>
        </p:txBody>
      </p:sp>
      <p:sp>
        <p:nvSpPr>
          <p:cNvPr id="138" name="cn138"/>
          <p:cNvSpPr txBox="1"/>
          <p:nvPr/>
        </p:nvSpPr>
        <p:spPr>
          <a:xfrm>
            <a:off x="4230000" y="3878000"/>
            <a:ext cx="1980000" cy="544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200" b="0">
                <a:solidFill>
                  <a:srgbClr val="B9C2CC"/>
                </a:solidFill>
                <a:latin typeface="Consolas"/>
              </a:rPr>
              <a:t>tag = "&lt;img ...&gt;"</a:t>
            </a:r>
          </a:p>
        </p:txBody>
      </p:sp>
      <p:sp>
        <p:nvSpPr>
          <p:cNvPr id="141" name="aaaa"/>
          <p:cNvSpPr txBox="1"/>
          <p:nvPr/>
        </p:nvSpPr>
        <p:spPr>
          <a:xfrm>
            <a:off x="4230000" y="2848000"/>
            <a:ext cx="1980000" cy="544000"/>
          </a:xfrm>
          <a:prstGeom prst="rect">
            <a:avLst/>
          </a:prstGeom>
          <a:solidFill>
            <a:srgbClr val="20242A"/>
          </a:solidFill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200" b="1">
                <a:solidFill>
                  <a:srgbClr val="E0552E"/>
                </a:solidFill>
                <a:latin typeface="Consolas"/>
              </a:rPr>
              <a:t>AAAA AAAA AAAA</a:t>
            </a:r>
          </a:p>
        </p:txBody>
      </p:sp>
      <p:sp>
        <p:nvSpPr>
          <p:cNvPr id="140" name="ofl"/>
          <p:cNvSpPr/>
          <p:nvPr/>
        </p:nvSpPr>
        <p:spPr>
          <a:xfrm>
            <a:off x="6260000" y="2960000"/>
            <a:ext cx="250000" cy="1430000"/>
          </a:xfrm>
          <a:prstGeom prst="downArrow">
            <a:avLst/>
          </a:prstGeom>
          <a:solidFill>
            <a:srgbClr val="E0552E"/>
          </a:solidFill>
          <a:ln>
            <a:noFill/>
          </a:ln>
          <a:effectLst>
            <a:glow rad="90000">
              <a:srgbClr val="E0552E">
                <a:alpha val="45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142" name="nob"/>
          <p:cNvSpPr txBox="1"/>
          <p:nvPr/>
        </p:nvSpPr>
        <p:spPr>
          <a:xfrm>
            <a:off x="5120000" y="3360000"/>
            <a:ext cx="118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6000" tIns="40000" rIns="6000" bIns="40000" anchor="ctr"/>
          <a:lstStyle/>
          <a:p>
            <a:pPr algn="r"/>
            <a:r>
              <a:rPr lang="en-US" sz="1130" b="1">
                <a:solidFill>
                  <a:srgbClr val="E0552E"/>
                </a:solidFill>
                <a:latin typeface="Calibri"/>
              </a:rPr>
              <a:t>✗ no boundary</a:t>
            </a:r>
          </a:p>
        </p:txBody>
      </p:sp>
      <p:sp>
        <p:nvSpPr>
          <p:cNvPr id="139" name="datacorrupt"/>
          <p:cNvSpPr txBox="1"/>
          <p:nvPr/>
        </p:nvSpPr>
        <p:spPr>
          <a:xfrm>
            <a:off x="4230000" y="3878000"/>
            <a:ext cx="1980000" cy="544000"/>
          </a:xfrm>
          <a:prstGeom prst="rect">
            <a:avLst/>
          </a:prstGeom>
          <a:solidFill>
            <a:srgbClr val="20242A"/>
          </a:solidFill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250" b="1">
                <a:solidFill>
                  <a:srgbClr val="E0552E"/>
                </a:solidFill>
                <a:latin typeface="Consolas"/>
              </a:rPr>
              <a:t>alert("XSS!")</a:t>
            </a:r>
          </a:p>
        </p:txBody>
      </p:sp>
      <p:sp>
        <p:nvSpPr>
          <p:cNvPr id="45" name="a2"/>
          <p:cNvSpPr/>
          <p:nvPr/>
        </p:nvSpPr>
        <p:spPr>
          <a:xfrm>
            <a:off x="6680000" y="2900000"/>
            <a:ext cx="420000" cy="320000"/>
          </a:xfrm>
          <a:prstGeom prst="rightArrow">
            <a:avLst/>
          </a:prstGeom>
          <a:solidFill>
            <a:srgbClr val="E0552E"/>
          </a:solidFill>
          <a:ln>
            <a:noFill/>
          </a:ln>
          <a:effectLst>
            <a:glow rad="80000">
              <a:srgbClr val="E0552E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brf"/>
          <p:cNvSpPr/>
          <p:nvPr/>
        </p:nvSpPr>
        <p:spPr>
          <a:xfrm>
            <a:off x="7180000" y="2280000"/>
            <a:ext cx="4000000" cy="2640000"/>
          </a:xfrm>
          <a:prstGeom prst="roundRect">
            <a:avLst>
              <a:gd name="adj" fmla="val 6000"/>
            </a:avLst>
          </a:prstGeom>
          <a:solidFill>
            <a:srgbClr val="F2F2F2"/>
          </a:solidFill>
          <a:ln w="9525">
            <a:solidFill>
              <a:srgbClr val="C8C8C8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brbar"/>
          <p:cNvSpPr/>
          <p:nvPr/>
        </p:nvSpPr>
        <p:spPr>
          <a:xfrm>
            <a:off x="7180000" y="2280000"/>
            <a:ext cx="4000000" cy="330000"/>
          </a:xfrm>
          <a:prstGeom prst="roundRect">
            <a:avLst>
              <a:gd name="adj" fmla="val 6000"/>
            </a:avLst>
          </a:prstGeom>
          <a:solidFill>
            <a:srgbClr val="3A3A3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brurl"/>
          <p:cNvSpPr/>
          <p:nvPr/>
        </p:nvSpPr>
        <p:spPr>
          <a:xfrm>
            <a:off x="7320000" y="2350000"/>
            <a:ext cx="3720000" cy="200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6" name="brurltx"/>
          <p:cNvSpPr txBox="1"/>
          <p:nvPr/>
        </p:nvSpPr>
        <p:spPr>
          <a:xfrm>
            <a:off x="7380000" y="2350000"/>
            <a:ext cx="366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10000" tIns="40000" rIns="10000" bIns="40000" anchor="ctr"/>
          <a:lstStyle/>
          <a:p>
            <a:pPr algn="l"/>
            <a:r>
              <a:rPr lang="en-US" sz="1150" b="0">
                <a:solidFill>
                  <a:srgbClr val="555555"/>
                </a:solidFill>
                <a:latin typeface="Calibri"/>
              </a:rPr>
              <a:t>https://CuteCats.com</a:t>
            </a:r>
          </a:p>
        </p:txBody>
      </p:sp>
      <p:pic>
        <p:nvPicPr>
          <p:cNvPr id="33" name="ca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0000" y="2800000"/>
            <a:ext cx="2440000" cy="1620000"/>
          </a:xfrm>
          <a:prstGeom prst="rect">
            <a:avLst/>
          </a:prstGeom>
          <a:ln w="9525">
            <a:solidFill>
              <a:srgbClr val="C8C8C8"/>
            </a:solidFill>
          </a:ln>
        </p:spPr>
      </p:pic>
      <p:sp>
        <p:nvSpPr>
          <p:cNvPr id="50" name="alertbox"/>
          <p:cNvSpPr/>
          <p:nvPr/>
        </p:nvSpPr>
        <p:spPr>
          <a:xfrm>
            <a:off x="7700000" y="2980000"/>
            <a:ext cx="2960000" cy="11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8C8C8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alerttxt"/>
          <p:cNvSpPr txBox="1"/>
          <p:nvPr/>
        </p:nvSpPr>
        <p:spPr>
          <a:xfrm>
            <a:off x="7700000" y="3080000"/>
            <a:ext cx="296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80000" tIns="40000" rIns="80000" bIns="40000" anchor="t"/>
          <a:lstStyle/>
          <a:p>
            <a:pPr algn="ctr"/>
            <a:r>
              <a:rPr lang="en-US" sz="1250" b="0">
                <a:solidFill>
                  <a:srgbClr val="555555"/>
                </a:solidFill>
                <a:latin typeface="Calibri"/>
              </a:rPr>
              <a:t>This site says</a:t>
            </a:r>
          </a:p>
          <a:p>
            <a:pPr algn="ctr">
              <a:spcBef>
                <a:spcPts val="200"/>
              </a:spcBef>
            </a:pPr>
            <a:r>
              <a:rPr lang="en-US" sz="1650" b="1">
                <a:solidFill>
                  <a:srgbClr val="111111"/>
                </a:solidFill>
                <a:latin typeface="Calibri"/>
              </a:rPr>
              <a:t>XSS!</a:t>
            </a:r>
          </a:p>
        </p:txBody>
      </p:sp>
      <p:sp>
        <p:nvSpPr>
          <p:cNvPr id="52" name="okbtn"/>
          <p:cNvSpPr/>
          <p:nvPr/>
        </p:nvSpPr>
        <p:spPr>
          <a:xfrm>
            <a:off x="9040000" y="3780000"/>
            <a:ext cx="600000" cy="250000"/>
          </a:xfrm>
          <a:prstGeom prst="roundRect">
            <a:avLst>
              <a:gd name="adj" fmla="val 24000"/>
            </a:avLst>
          </a:prstGeom>
          <a:solidFill>
            <a:srgbClr val="E055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3" name="oktx"/>
          <p:cNvSpPr txBox="1"/>
          <p:nvPr/>
        </p:nvSpPr>
        <p:spPr>
          <a:xfrm>
            <a:off x="9040000" y="3780000"/>
            <a:ext cx="60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6000" rIns="0" bIns="600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libri"/>
              </a:rPr>
              <a:t>OK</a:t>
            </a:r>
          </a:p>
        </p:txBody>
      </p:sp>
      <p:sp>
        <p:nvSpPr>
          <p:cNvPr id="34" name="brcap"/>
          <p:cNvSpPr txBox="1"/>
          <p:nvPr/>
        </p:nvSpPr>
        <p:spPr>
          <a:xfrm>
            <a:off x="7380000" y="4660000"/>
            <a:ext cx="36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80000" tIns="40000" rIns="80000" bIns="40000" anchor="t"/>
          <a:lstStyle/>
          <a:p>
            <a:pPr algn="ctr"/>
            <a:r>
              <a:rPr lang="en-US" sz="1230" b="0">
                <a:solidFill>
                  <a:srgbClr val="3A3A3A"/>
                </a:solidFill>
                <a:latin typeface="Calibri"/>
              </a:rPr>
              <a:t>the page renders corrupted data → </a:t>
            </a:r>
            <a:r>
              <a:rPr lang="en-US" sz="1230" b="1">
                <a:solidFill>
                  <a:srgbClr val="E0552E"/>
                </a:solidFill>
                <a:latin typeface="Calibri"/>
              </a:rPr>
              <a:t>XSS</a:t>
            </a:r>
          </a:p>
        </p:txBody>
      </p:sp>
      <p:sp>
        <p:nvSpPr>
          <p:cNvPr id="60" name="Callout"/>
          <p:cNvSpPr/>
          <p:nvPr/>
        </p:nvSpPr>
        <p:spPr>
          <a:xfrm>
            <a:off x="700000" y="5240000"/>
            <a:ext cx="10770000" cy="820000"/>
          </a:xfrm>
          <a:prstGeom prst="roundRect">
            <a:avLst>
              <a:gd name="adj" fmla="val 14000"/>
            </a:avLst>
          </a:prstGeom>
          <a:solidFill>
            <a:srgbClr val="1A1A1A"/>
          </a:solidFill>
          <a:ln w="19050">
            <a:solidFill>
              <a:srgbClr val="E0552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cotx"/>
          <p:cNvSpPr txBox="1"/>
          <p:nvPr/>
        </p:nvSpPr>
        <p:spPr>
          <a:xfrm>
            <a:off x="700000" y="5240000"/>
            <a:ext cx="10770000" cy="820000"/>
          </a:xfrm>
          <a:prstGeom prst="rect">
            <a:avLst/>
          </a:prstGeom>
          <a:noFill/>
          <a:ln>
            <a:noFill/>
          </a:ln>
        </p:spPr>
        <p:txBody>
          <a:bodyPr wrap="square" lIns="200000" tIns="40000" rIns="200000" bIns="40000" anchor="ctr"/>
          <a:lstStyle/>
          <a:p>
            <a:pPr algn="ctr"/>
            <a:r>
              <a:rPr lang="en-US" sz="1900" b="0">
                <a:solidFill>
                  <a:srgbClr val="FFFFFF"/>
                </a:solidFill>
                <a:latin typeface="Calibri"/>
              </a:rPr>
              <a:t>A bug in one region rewrites trusted data in another.</a:t>
            </a:r>
          </a:p>
          <a:p>
            <a:pPr algn="ctr"/>
            <a:r>
              <a:rPr lang="en-US" sz="1900" b="0">
                <a:solidFill>
                  <a:srgbClr val="FFFFFF"/>
                </a:solidFill>
                <a:latin typeface="Calibri"/>
              </a:rPr>
              <a:t>No control-flow hijack, </a:t>
            </a:r>
            <a:r>
              <a:rPr lang="en-US" sz="1900" b="1">
                <a:solidFill>
                  <a:srgbClr val="E0552E"/>
                </a:solidFill>
                <a:latin typeface="Calibri"/>
              </a:rPr>
              <a:t>just a full cross-site scripting attack.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This Threat Is Everywhere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MOTIVATION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5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9" name="ourbadge"/>
          <p:cNvSpPr/>
          <p:nvPr/>
        </p:nvSpPr>
        <p:spPr>
          <a:xfrm>
            <a:off x="8650000" y="1180000"/>
            <a:ext cx="2740000" cy="560000"/>
          </a:xfrm>
          <a:prstGeom prst="roundRect">
            <a:avLst>
              <a:gd name="adj" fmla="val 26000"/>
            </a:avLst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34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650" b="1">
                <a:solidFill>
                  <a:srgbClr val="06201B"/>
                </a:solidFill>
                <a:latin typeface="Calibri"/>
              </a:rPr>
              <a:t>OUR PRIOR WORK</a:t>
            </a:r>
          </a:p>
        </p:txBody>
      </p:sp>
      <p:sp>
        <p:nvSpPr>
          <p:cNvPr id="10" name="cite5"/>
          <p:cNvSpPr txBox="1"/>
          <p:nvPr/>
        </p:nvSpPr>
        <p:spPr>
          <a:xfrm>
            <a:off x="800000" y="1250000"/>
            <a:ext cx="76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850" b="0">
                <a:solidFill>
                  <a:srgbClr val="BFBFBF"/>
                </a:solidFill>
                <a:latin typeface="Calibri"/>
              </a:rPr>
              <a:t>Measured in our </a:t>
            </a:r>
            <a:r>
              <a:rPr lang="en-US" sz="1850" b="1">
                <a:solidFill>
                  <a:srgbClr val="29AF8C"/>
                </a:solidFill>
                <a:latin typeface="Calibri"/>
              </a:rPr>
              <a:t>Wemby</a:t>
            </a:r>
            <a:r>
              <a:rPr lang="en-US" sz="1850" b="0">
                <a:solidFill>
                  <a:srgbClr val="BFBFBF"/>
                </a:solidFill>
                <a:latin typeface="Calibri"/>
              </a:rPr>
              <a:t> paper  ·  Draissi et al., ISSTA 2025</a:t>
            </a:r>
          </a:p>
        </p:txBody>
      </p:sp>
      <p:sp>
        <p:nvSpPr>
          <p:cNvPr id="20" name="tile0"/>
          <p:cNvSpPr/>
          <p:nvPr/>
        </p:nvSpPr>
        <p:spPr>
          <a:xfrm>
            <a:off x="800000" y="1900000"/>
            <a:ext cx="3290666" cy="26800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D22"/>
              </a:gs>
              <a:gs pos="100000">
                <a:srgbClr val="0C0E11"/>
              </a:gs>
            </a:gsLst>
            <a:lin ang="2700000" scaled="0"/>
          </a:gradFill>
          <a:ln w="25400">
            <a:solidFill>
              <a:srgbClr val="3D9CCC"/>
            </a:solidFill>
          </a:ln>
          <a:effectLst>
            <a:glow rad="120000">
              <a:srgbClr val="3D9CCC">
                <a:alpha val="18000"/>
              </a:srgbClr>
            </a:glow>
          </a:effectLst>
        </p:spPr>
        <p:txBody>
          <a:bodyPr wrap="square" lIns="160000" tIns="0" rIns="160000" bIns="0" anchor="ctr"/>
          <a:lstStyle/>
          <a:p>
            <a:pPr algn="ctr"/>
            <a:r>
              <a:rPr lang="en-US" sz="6400" b="1">
                <a:solidFill>
                  <a:srgbClr val="3D9CCC"/>
                </a:solidFill>
                <a:latin typeface="Calibri"/>
              </a:rPr>
              <a:t>37,000</a:t>
            </a:r>
          </a:p>
          <a:p>
            <a:pPr algn="ctr">
              <a:spcBef>
                <a:spcPts val="900"/>
              </a:spcBef>
            </a:pPr>
            <a:r>
              <a:rPr lang="en-US" sz="2100" b="1">
                <a:solidFill>
                  <a:srgbClr val="FFFFFF"/>
                </a:solidFill>
                <a:latin typeface="Calibri"/>
              </a:rPr>
              <a:t>domains analyzed</a:t>
            </a:r>
          </a:p>
        </p:txBody>
      </p:sp>
      <p:sp>
        <p:nvSpPr>
          <p:cNvPr id="21" name="tile1"/>
          <p:cNvSpPr/>
          <p:nvPr/>
        </p:nvSpPr>
        <p:spPr>
          <a:xfrm>
            <a:off x="4450666" y="1900000"/>
            <a:ext cx="3290666" cy="26800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D22"/>
              </a:gs>
              <a:gs pos="100000">
                <a:srgbClr val="0C0E11"/>
              </a:gs>
            </a:gsLst>
            <a:lin ang="2700000" scaled="0"/>
          </a:gradFill>
          <a:ln w="25400">
            <a:solidFill>
              <a:srgbClr val="E0552E"/>
            </a:solidFill>
          </a:ln>
          <a:effectLst>
            <a:glow rad="120000">
              <a:srgbClr val="E0552E">
                <a:alpha val="18000"/>
              </a:srgbClr>
            </a:glow>
          </a:effectLst>
        </p:spPr>
        <p:txBody>
          <a:bodyPr wrap="square" lIns="160000" tIns="0" rIns="160000" bIns="0" anchor="ctr"/>
          <a:lstStyle/>
          <a:p>
            <a:pPr algn="ctr"/>
            <a:r>
              <a:rPr lang="en-US" sz="6400" b="1">
                <a:solidFill>
                  <a:srgbClr val="E0552E"/>
                </a:solidFill>
                <a:latin typeface="Calibri"/>
              </a:rPr>
              <a:t>2,782</a:t>
            </a:r>
          </a:p>
          <a:p>
            <a:pPr algn="ctr">
              <a:spcBef>
                <a:spcPts val="900"/>
              </a:spcBef>
            </a:pPr>
            <a:r>
              <a:rPr lang="en-US" sz="2100" b="1">
                <a:solidFill>
                  <a:srgbClr val="FFFFFF"/>
                </a:solidFill>
                <a:latin typeface="Calibri"/>
              </a:rPr>
              <a:t>domains vulnerable</a:t>
            </a:r>
          </a:p>
        </p:txBody>
      </p:sp>
      <p:sp>
        <p:nvSpPr>
          <p:cNvPr id="22" name="tile2"/>
          <p:cNvSpPr/>
          <p:nvPr/>
        </p:nvSpPr>
        <p:spPr>
          <a:xfrm>
            <a:off x="8101332" y="1900000"/>
            <a:ext cx="3290666" cy="26800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D22"/>
              </a:gs>
              <a:gs pos="100000">
                <a:srgbClr val="0C0E11"/>
              </a:gs>
            </a:gsLst>
            <a:lin ang="2700000" scaled="0"/>
          </a:gradFill>
          <a:ln w="25400">
            <a:solidFill>
              <a:srgbClr val="D58C2E"/>
            </a:solidFill>
          </a:ln>
          <a:effectLst>
            <a:glow rad="120000">
              <a:srgbClr val="D58C2E">
                <a:alpha val="18000"/>
              </a:srgbClr>
            </a:glow>
          </a:effectLst>
        </p:spPr>
        <p:txBody>
          <a:bodyPr wrap="square" lIns="160000" tIns="0" rIns="160000" bIns="0" anchor="ctr"/>
          <a:lstStyle/>
          <a:p>
            <a:pPr algn="ctr"/>
            <a:r>
              <a:rPr lang="en-US" sz="6400" b="1">
                <a:solidFill>
                  <a:srgbClr val="D58C2E"/>
                </a:solidFill>
                <a:latin typeface="Calibri"/>
              </a:rPr>
              <a:t>&lt; 2%</a:t>
            </a:r>
          </a:p>
          <a:p>
            <a:pPr algn="ctr">
              <a:spcBef>
                <a:spcPts val="900"/>
              </a:spcBef>
            </a:pPr>
            <a:r>
              <a:rPr lang="en-US" sz="2100" b="1">
                <a:solidFill>
                  <a:srgbClr val="FFFFFF"/>
                </a:solidFill>
                <a:latin typeface="Calibri"/>
              </a:rPr>
              <a:t>dataflows sanitized</a:t>
            </a:r>
          </a:p>
        </p:txBody>
      </p:sp>
      <p:sp>
        <p:nvSpPr>
          <p:cNvPr id="40" name="Callout"/>
          <p:cNvSpPr/>
          <p:nvPr/>
        </p:nvSpPr>
        <p:spPr>
          <a:xfrm>
            <a:off x="800000" y="4760000"/>
            <a:ext cx="10592000" cy="920000"/>
          </a:xfrm>
          <a:prstGeom prst="roundRect">
            <a:avLst>
              <a:gd name="adj" fmla="val 14000"/>
            </a:avLst>
          </a:prstGeom>
          <a:solidFill>
            <a:srgbClr val="1A1A1A"/>
          </a:solidFill>
          <a:ln w="19050">
            <a:solidFill>
              <a:srgbClr val="E0552E"/>
            </a:solidFill>
          </a:ln>
        </p:spPr>
        <p:txBody>
          <a:bodyPr wrap="square" lIns="200000" tIns="80000" rIns="200000" bIns="80000" anchor="ctr"/>
          <a:lstStyle/>
          <a:p>
            <a:pPr algn="ctr"/>
            <a:r>
              <a:rPr lang="en-US" sz="2200" b="1">
                <a:solidFill>
                  <a:srgbClr val="E0552E"/>
                </a:solidFill>
                <a:latin typeface="Calibri"/>
              </a:rPr>
              <a:t>A prevalent, real-world threat model.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Related Work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RELATED WORK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6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8" name="hl"/>
          <p:cNvSpPr txBox="1"/>
          <p:nvPr/>
        </p:nvSpPr>
        <p:spPr>
          <a:xfrm>
            <a:off x="700000" y="1300000"/>
            <a:ext cx="10792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latin typeface="Calibri"/>
              </a:rPr>
              <a:t>No prior defense protects </a:t>
            </a:r>
            <a:r>
              <a:rPr lang="en-US" sz="3600" b="1">
                <a:solidFill>
                  <a:srgbClr val="29AF8C"/>
                </a:solidFill>
                <a:latin typeface="Calibri"/>
              </a:rPr>
              <a:t>deployed Wasm.</a:t>
            </a:r>
          </a:p>
        </p:txBody>
      </p:sp>
      <p:sp>
        <p:nvSpPr>
          <p:cNvPr id="20" name="cA"/>
          <p:cNvSpPr/>
          <p:nvPr/>
        </p:nvSpPr>
        <p:spPr>
          <a:xfrm>
            <a:off x="700000" y="2150000"/>
            <a:ext cx="5250000" cy="2200000"/>
          </a:xfrm>
          <a:prstGeom prst="roundRect">
            <a:avLst>
              <a:gd name="adj" fmla="val 6000"/>
            </a:avLst>
          </a:prstGeom>
          <a:gradFill rotWithShape="1">
            <a:gsLst>
              <a:gs pos="0">
                <a:srgbClr val="1A1D22"/>
              </a:gs>
              <a:gs pos="100000">
                <a:srgbClr val="111317"/>
              </a:gs>
            </a:gsLst>
            <a:lin ang="2700000" scaled="0"/>
          </a:gradFill>
          <a:ln w="15875">
            <a:solidFill>
              <a:srgbClr val="5E667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Ah"/>
          <p:cNvSpPr txBox="1"/>
          <p:nvPr/>
        </p:nvSpPr>
        <p:spPr>
          <a:xfrm>
            <a:off x="1000000" y="2350000"/>
            <a:ext cx="465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750" b="1">
                <a:solidFill>
                  <a:srgbClr val="B9C2CC"/>
                </a:solidFill>
                <a:latin typeface="Calibri"/>
              </a:rPr>
              <a:t>Need source, runtime, or hardware</a:t>
            </a:r>
          </a:p>
        </p:txBody>
      </p:sp>
      <p:sp>
        <p:nvSpPr>
          <p:cNvPr id="30" name="chA0"/>
          <p:cNvSpPr/>
          <p:nvPr/>
        </p:nvSpPr>
        <p:spPr>
          <a:xfrm>
            <a:off x="1000000" y="2870000"/>
            <a:ext cx="2225000" cy="640000"/>
          </a:xfrm>
          <a:prstGeom prst="roundRect">
            <a:avLst>
              <a:gd name="adj" fmla="val 12000"/>
            </a:avLst>
          </a:prstGeom>
          <a:solidFill>
            <a:srgbClr val="20242A"/>
          </a:solidFill>
          <a:ln w="9525">
            <a:solidFill>
              <a:srgbClr val="3A4049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/>
              </a:rPr>
              <a:t>PKUWA</a:t>
            </a:r>
          </a:p>
          <a:p>
            <a:pPr algn="ctr">
              <a:spcBef>
                <a:spcPts val="200"/>
              </a:spcBef>
            </a:pPr>
            <a:r>
              <a:rPr lang="en-US" sz="1300" b="0">
                <a:solidFill>
                  <a:srgbClr val="9AA3AD"/>
                </a:solidFill>
                <a:latin typeface="Calibri"/>
              </a:rPr>
              <a:t>[Lei et al., CCS'23]</a:t>
            </a:r>
          </a:p>
        </p:txBody>
      </p:sp>
      <p:sp>
        <p:nvSpPr>
          <p:cNvPr id="31" name="chA1"/>
          <p:cNvSpPr/>
          <p:nvPr/>
        </p:nvSpPr>
        <p:spPr>
          <a:xfrm>
            <a:off x="3425000" y="2870000"/>
            <a:ext cx="2225000" cy="640000"/>
          </a:xfrm>
          <a:prstGeom prst="roundRect">
            <a:avLst>
              <a:gd name="adj" fmla="val 12000"/>
            </a:avLst>
          </a:prstGeom>
          <a:solidFill>
            <a:srgbClr val="20242A"/>
          </a:solidFill>
          <a:ln w="9525">
            <a:solidFill>
              <a:srgbClr val="3A4049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/>
              </a:rPr>
              <a:t>RLBox</a:t>
            </a:r>
          </a:p>
          <a:p>
            <a:pPr algn="ctr">
              <a:spcBef>
                <a:spcPts val="200"/>
              </a:spcBef>
            </a:pPr>
            <a:r>
              <a:rPr lang="en-US" sz="1300" b="0">
                <a:solidFill>
                  <a:srgbClr val="9AA3AD"/>
                </a:solidFill>
                <a:latin typeface="Calibri"/>
              </a:rPr>
              <a:t>[Narayan et al., USENIX Sec'20]</a:t>
            </a:r>
          </a:p>
        </p:txBody>
      </p:sp>
      <p:sp>
        <p:nvSpPr>
          <p:cNvPr id="32" name="chA2"/>
          <p:cNvSpPr/>
          <p:nvPr/>
        </p:nvSpPr>
        <p:spPr>
          <a:xfrm>
            <a:off x="1000000" y="3670000"/>
            <a:ext cx="2225000" cy="640000"/>
          </a:xfrm>
          <a:prstGeom prst="roundRect">
            <a:avLst>
              <a:gd name="adj" fmla="val 12000"/>
            </a:avLst>
          </a:prstGeom>
          <a:solidFill>
            <a:srgbClr val="20242A"/>
          </a:solidFill>
          <a:ln w="9525">
            <a:solidFill>
              <a:srgbClr val="3A4049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/>
              </a:rPr>
              <a:t>MS-Wasm</a:t>
            </a:r>
          </a:p>
          <a:p>
            <a:pPr algn="ctr">
              <a:spcBef>
                <a:spcPts val="200"/>
              </a:spcBef>
            </a:pPr>
            <a:r>
              <a:rPr lang="en-US" sz="1300" b="0">
                <a:solidFill>
                  <a:srgbClr val="9AA3AD"/>
                </a:solidFill>
                <a:latin typeface="Calibri"/>
              </a:rPr>
              <a:t>[Michael et al., POPL'23]</a:t>
            </a:r>
          </a:p>
        </p:txBody>
      </p:sp>
      <p:sp>
        <p:nvSpPr>
          <p:cNvPr id="33" name="chA3"/>
          <p:cNvSpPr/>
          <p:nvPr/>
        </p:nvSpPr>
        <p:spPr>
          <a:xfrm>
            <a:off x="3425000" y="3670000"/>
            <a:ext cx="2225000" cy="640000"/>
          </a:xfrm>
          <a:prstGeom prst="roundRect">
            <a:avLst>
              <a:gd name="adj" fmla="val 12000"/>
            </a:avLst>
          </a:prstGeom>
          <a:solidFill>
            <a:srgbClr val="20242A"/>
          </a:solidFill>
          <a:ln w="9525">
            <a:solidFill>
              <a:srgbClr val="3A4049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/>
              </a:rPr>
              <a:t>WaVe</a:t>
            </a:r>
          </a:p>
          <a:p>
            <a:pPr algn="ctr">
              <a:spcBef>
                <a:spcPts val="200"/>
              </a:spcBef>
            </a:pPr>
            <a:r>
              <a:rPr lang="en-US" sz="1300" b="0">
                <a:solidFill>
                  <a:srgbClr val="9AA3AD"/>
                </a:solidFill>
                <a:latin typeface="Calibri"/>
              </a:rPr>
              <a:t>[Johnson et al., S&amp;P'23]</a:t>
            </a:r>
          </a:p>
        </p:txBody>
      </p:sp>
      <p:sp>
        <p:nvSpPr>
          <p:cNvPr id="40" name="cB"/>
          <p:cNvSpPr/>
          <p:nvPr/>
        </p:nvSpPr>
        <p:spPr>
          <a:xfrm>
            <a:off x="6240000" y="2150000"/>
            <a:ext cx="5250000" cy="2200000"/>
          </a:xfrm>
          <a:prstGeom prst="roundRect">
            <a:avLst>
              <a:gd name="adj" fmla="val 6000"/>
            </a:avLst>
          </a:prstGeom>
          <a:gradFill rotWithShape="1">
            <a:gsLst>
              <a:gs pos="0">
                <a:srgbClr val="1A1D22"/>
              </a:gs>
              <a:gs pos="100000">
                <a:srgbClr val="111317"/>
              </a:gs>
            </a:gsLst>
            <a:lin ang="2700000" scaled="0"/>
          </a:gradFill>
          <a:ln w="15875">
            <a:solidFill>
              <a:srgbClr val="5E667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cBh"/>
          <p:cNvSpPr txBox="1"/>
          <p:nvPr/>
        </p:nvSpPr>
        <p:spPr>
          <a:xfrm>
            <a:off x="6540000" y="2350000"/>
            <a:ext cx="465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750" b="1">
                <a:solidFill>
                  <a:srgbClr val="B9C2CC"/>
                </a:solidFill>
                <a:latin typeface="Calibri"/>
              </a:rPr>
              <a:t>Fragile, need debug symbols</a:t>
            </a:r>
          </a:p>
        </p:txBody>
      </p:sp>
      <p:sp>
        <p:nvSpPr>
          <p:cNvPr id="50" name="chB0"/>
          <p:cNvSpPr/>
          <p:nvPr/>
        </p:nvSpPr>
        <p:spPr>
          <a:xfrm>
            <a:off x="6540000" y="2870000"/>
            <a:ext cx="2225000" cy="640000"/>
          </a:xfrm>
          <a:prstGeom prst="roundRect">
            <a:avLst>
              <a:gd name="adj" fmla="val 12000"/>
            </a:avLst>
          </a:prstGeom>
          <a:solidFill>
            <a:srgbClr val="20242A"/>
          </a:solidFill>
          <a:ln w="9525">
            <a:solidFill>
              <a:srgbClr val="3A4049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/>
              </a:rPr>
              <a:t>Fuzzm</a:t>
            </a:r>
          </a:p>
          <a:p>
            <a:pPr algn="ctr">
              <a:spcBef>
                <a:spcPts val="200"/>
              </a:spcBef>
            </a:pPr>
            <a:r>
              <a:rPr lang="en-US" sz="1300" b="0">
                <a:solidFill>
                  <a:srgbClr val="9AA3AD"/>
                </a:solidFill>
                <a:latin typeface="Calibri"/>
              </a:rPr>
              <a:t>[Lehmann et al., '21]</a:t>
            </a:r>
          </a:p>
        </p:txBody>
      </p:sp>
      <p:sp>
        <p:nvSpPr>
          <p:cNvPr id="51" name="chB1"/>
          <p:cNvSpPr/>
          <p:nvPr/>
        </p:nvSpPr>
        <p:spPr>
          <a:xfrm>
            <a:off x="8965000" y="2870000"/>
            <a:ext cx="2225000" cy="640000"/>
          </a:xfrm>
          <a:prstGeom prst="roundRect">
            <a:avLst>
              <a:gd name="adj" fmla="val 12000"/>
            </a:avLst>
          </a:prstGeom>
          <a:solidFill>
            <a:srgbClr val="20242A"/>
          </a:solidFill>
          <a:ln w="9525">
            <a:solidFill>
              <a:srgbClr val="3A4049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/>
              </a:rPr>
              <a:t>WBSan</a:t>
            </a:r>
          </a:p>
          <a:p>
            <a:pPr algn="ctr">
              <a:spcBef>
                <a:spcPts val="200"/>
              </a:spcBef>
            </a:pPr>
            <a:r>
              <a:rPr lang="en-US" sz="1300" b="0">
                <a:solidFill>
                  <a:srgbClr val="9AA3AD"/>
                </a:solidFill>
                <a:latin typeface="Calibri"/>
              </a:rPr>
              <a:t>[Wu et al., WWW'25]</a:t>
            </a:r>
          </a:p>
        </p:txBody>
      </p:sp>
      <p:sp>
        <p:nvSpPr>
          <p:cNvPr id="55" name="cBnote"/>
          <p:cNvSpPr txBox="1"/>
          <p:nvPr/>
        </p:nvSpPr>
        <p:spPr>
          <a:xfrm>
            <a:off x="6540000" y="3670000"/>
            <a:ext cx="465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450" b="0" i="1">
                <a:solidFill>
                  <a:srgbClr val="8A8A8A"/>
                </a:solidFill>
                <a:latin typeface="Calibri"/>
              </a:rPr>
              <a:t>detect bugs after the fact, never prevent them</a:t>
            </a:r>
          </a:p>
        </p:txBody>
      </p:sp>
      <p:sp>
        <p:nvSpPr>
          <p:cNvPr id="70" name="Callout"/>
          <p:cNvSpPr/>
          <p:nvPr/>
        </p:nvSpPr>
        <p:spPr>
          <a:xfrm>
            <a:off x="700000" y="4560000"/>
            <a:ext cx="10792000" cy="820000"/>
          </a:xfrm>
          <a:prstGeom prst="roundRect">
            <a:avLst>
              <a:gd name="adj" fmla="val 14000"/>
            </a:avLst>
          </a:prstGeom>
          <a:solidFill>
            <a:srgbClr val="1A1A1A"/>
          </a:solidFill>
          <a:ln w="19050">
            <a:solidFill>
              <a:srgbClr val="D58C2E"/>
            </a:solidFill>
          </a:ln>
        </p:spPr>
        <p:txBody>
          <a:bodyPr wrap="square" lIns="200000" tIns="80000" rIns="200000" bIns="80000" anchor="ctr"/>
          <a:lstStyle/>
          <a:p>
            <a:pPr algn="ctr"/>
            <a:r>
              <a:rPr lang="en-US" sz="2100" b="0">
                <a:solidFill>
                  <a:srgbClr val="FFFFFF"/>
                </a:solidFill>
                <a:latin typeface="Calibri"/>
              </a:rPr>
              <a:t>The open gap: </a:t>
            </a:r>
            <a:r>
              <a:rPr lang="en-US" sz="2100" b="1">
                <a:solidFill>
                  <a:srgbClr val="D58C2E"/>
                </a:solidFill>
                <a:latin typeface="Calibri"/>
              </a:rPr>
              <a:t>proactive hardening for stripped COTS Wasm, on the standard web.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low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103A33"/>
              </a:gs>
              <a:gs pos="48000">
                <a:srgbClr val="0A1A17"/>
              </a:gs>
              <a:gs pos="100000">
                <a:srgbClr val="000000"/>
              </a:gs>
            </a:gsLst>
            <a:path path="circle">
              <a:fillToRect l="50000" t="40000" r="50000" b="60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kick"/>
          <p:cNvSpPr/>
          <p:nvPr/>
        </p:nvSpPr>
        <p:spPr>
          <a:xfrm>
            <a:off x="4846000" y="800000"/>
            <a:ext cx="2500000" cy="450000"/>
          </a:xfrm>
          <a:prstGeom prst="roundRect">
            <a:avLst>
              <a:gd name="adj" fmla="val 40000"/>
            </a:avLst>
          </a:prstGeom>
          <a:solidFill>
            <a:srgbClr val="11201C"/>
          </a:solidFill>
          <a:ln w="12700">
            <a:solidFill>
              <a:srgbClr val="29AF8C"/>
            </a:solidFill>
          </a:ln>
        </p:spPr>
        <p:txBody>
          <a:bodyPr wrap="square" lIns="0" tIns="0" rIns="0" bIns="0" anchor="ctr"/>
          <a:lstStyle/>
          <a:p>
            <a:pPr algn="ctr"/>
            <a:r>
              <a:rPr lang="en-US" sz="1500" b="1">
                <a:solidFill>
                  <a:srgbClr val="29AF8C"/>
                </a:solidFill>
                <a:latin typeface="Calibri"/>
              </a:rPr>
              <a:t>THE SOLUTION</a:t>
            </a:r>
          </a:p>
        </p:txBody>
      </p:sp>
      <p:sp>
        <p:nvSpPr>
          <p:cNvPr id="20" name="why"/>
          <p:cNvSpPr txBox="1"/>
          <p:nvPr/>
        </p:nvSpPr>
        <p:spPr>
          <a:xfrm>
            <a:off x="1000000" y="1520000"/>
            <a:ext cx="10192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2200" b="0">
                <a:solidFill>
                  <a:srgbClr val="B9C2CC"/>
                </a:solidFill>
                <a:latin typeface="Calibri"/>
              </a:rPr>
              <a:t>Every prior defense needs </a:t>
            </a:r>
            <a:r>
              <a:rPr lang="en-US" sz="2200" b="1">
                <a:solidFill>
                  <a:srgbClr val="FFFFFF"/>
                </a:solidFill>
                <a:latin typeface="Calibri"/>
              </a:rPr>
              <a:t>more</a:t>
            </a:r>
            <a:r>
              <a:rPr lang="en-US" sz="2200" b="0">
                <a:solidFill>
                  <a:srgbClr val="B9C2CC"/>
                </a:solidFill>
                <a:latin typeface="Calibri"/>
              </a:rPr>
              <a:t> than a stripped binary has.</a:t>
            </a:r>
          </a:p>
        </p:txBody>
      </p:sp>
      <p:sp>
        <p:nvSpPr>
          <p:cNvPr id="30" name="down"/>
          <p:cNvSpPr/>
          <p:nvPr/>
        </p:nvSpPr>
        <p:spPr>
          <a:xfrm>
            <a:off x="5916000" y="2280000"/>
            <a:ext cx="360000" cy="360000"/>
          </a:xfrm>
          <a:prstGeom prst="rect">
            <a:avLst/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3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bento"/>
          <p:cNvSpPr txBox="1"/>
          <p:nvPr/>
        </p:nvSpPr>
        <p:spPr>
          <a:xfrm>
            <a:off x="0" y="2700000"/>
            <a:ext cx="12192000" cy="1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8000" b="1">
                <a:solidFill>
                  <a:srgbClr val="FFFFFF"/>
                </a:solidFill>
                <a:latin typeface="+mj-lt"/>
              </a:rPr>
              <a:t>Bento</a:t>
            </a:r>
          </a:p>
        </p:txBody>
      </p:sp>
      <p:sp>
        <p:nvSpPr>
          <p:cNvPr id="32" name="ul"/>
          <p:cNvSpPr/>
          <p:nvPr/>
        </p:nvSpPr>
        <p:spPr>
          <a:xfrm>
            <a:off x="5296000" y="4090000"/>
            <a:ext cx="1600000" cy="34000"/>
          </a:xfrm>
          <a:prstGeom prst="roundRect">
            <a:avLst>
              <a:gd name="adj" fmla="val 50000"/>
            </a:avLst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6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one"/>
          <p:cNvSpPr txBox="1"/>
          <p:nvPr/>
        </p:nvSpPr>
        <p:spPr>
          <a:xfrm>
            <a:off x="0" y="4300000"/>
            <a:ext cx="12192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2500" b="0">
                <a:solidFill>
                  <a:srgbClr val="ECECEC"/>
                </a:solidFill>
                <a:latin typeface="Calibri"/>
              </a:rPr>
              <a:t>Give each region of a Wasm binary </a:t>
            </a:r>
            <a:r>
              <a:rPr lang="en-US" sz="2500" b="1">
                <a:solidFill>
                  <a:srgbClr val="29AF8C"/>
                </a:solidFill>
                <a:latin typeface="Calibri"/>
              </a:rPr>
              <a:t>its own isolated memory.</a:t>
            </a:r>
          </a:p>
        </p:txBody>
      </p:sp>
      <p:sp>
        <p:nvSpPr>
          <p:cNvPr id="40" name="tag"/>
          <p:cNvSpPr/>
          <p:nvPr/>
        </p:nvSpPr>
        <p:spPr>
          <a:xfrm>
            <a:off x="946000" y="5180000"/>
            <a:ext cx="3200000" cy="640000"/>
          </a:xfrm>
          <a:prstGeom prst="roundRect">
            <a:avLst>
              <a:gd name="adj" fmla="val 26000"/>
            </a:avLst>
          </a:prstGeom>
          <a:solidFill>
            <a:srgbClr val="11201C"/>
          </a:solidFill>
          <a:ln w="12700">
            <a:solidFill>
              <a:srgbClr val="29AF8C"/>
            </a:solidFill>
          </a:ln>
          <a:effectLst>
            <a:glow rad="120000">
              <a:srgbClr val="29AF8C">
                <a:alpha val="16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1650" b="1">
                <a:solidFill>
                  <a:srgbClr val="FFFFFF"/>
                </a:solidFill>
                <a:latin typeface="Calibri"/>
              </a:rPr>
              <a:t>binary-only</a:t>
            </a:r>
          </a:p>
          <a:p>
            <a:pPr algn="ctr">
              <a:spcBef>
                <a:spcPts val="140"/>
              </a:spcBef>
            </a:pPr>
            <a:r>
              <a:rPr lang="en-US" sz="1350" b="0">
                <a:solidFill>
                  <a:srgbClr val="29AF8C"/>
                </a:solidFill>
                <a:latin typeface="Calibri"/>
              </a:rPr>
              <a:t>no source, no symbols</a:t>
            </a:r>
          </a:p>
        </p:txBody>
      </p:sp>
      <p:sp>
        <p:nvSpPr>
          <p:cNvPr id="41" name="tag"/>
          <p:cNvSpPr/>
          <p:nvPr/>
        </p:nvSpPr>
        <p:spPr>
          <a:xfrm>
            <a:off x="4496000" y="5180000"/>
            <a:ext cx="3200000" cy="640000"/>
          </a:xfrm>
          <a:prstGeom prst="roundRect">
            <a:avLst>
              <a:gd name="adj" fmla="val 26000"/>
            </a:avLst>
          </a:prstGeom>
          <a:solidFill>
            <a:srgbClr val="11201C"/>
          </a:solidFill>
          <a:ln w="12700">
            <a:solidFill>
              <a:srgbClr val="29AF8C"/>
            </a:solidFill>
          </a:ln>
          <a:effectLst>
            <a:glow rad="120000">
              <a:srgbClr val="29AF8C">
                <a:alpha val="16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1650" b="1">
                <a:solidFill>
                  <a:srgbClr val="FFFFFF"/>
                </a:solidFill>
                <a:latin typeface="Calibri"/>
              </a:rPr>
              <a:t>automatic</a:t>
            </a:r>
          </a:p>
          <a:p>
            <a:pPr algn="ctr">
              <a:spcBef>
                <a:spcPts val="140"/>
              </a:spcBef>
            </a:pPr>
            <a:r>
              <a:rPr lang="en-US" sz="1350" b="0">
                <a:solidFill>
                  <a:srgbClr val="29AF8C"/>
                </a:solidFill>
                <a:latin typeface="Calibri"/>
              </a:rPr>
              <a:t>no developer effort</a:t>
            </a:r>
          </a:p>
        </p:txBody>
      </p:sp>
      <p:sp>
        <p:nvSpPr>
          <p:cNvPr id="42" name="tag"/>
          <p:cNvSpPr/>
          <p:nvPr/>
        </p:nvSpPr>
        <p:spPr>
          <a:xfrm>
            <a:off x="8046000" y="5180000"/>
            <a:ext cx="3200000" cy="640000"/>
          </a:xfrm>
          <a:prstGeom prst="roundRect">
            <a:avLst>
              <a:gd name="adj" fmla="val 26000"/>
            </a:avLst>
          </a:prstGeom>
          <a:solidFill>
            <a:srgbClr val="11201C"/>
          </a:solidFill>
          <a:ln w="12700">
            <a:solidFill>
              <a:srgbClr val="29AF8C"/>
            </a:solidFill>
          </a:ln>
          <a:effectLst>
            <a:glow rad="120000">
              <a:srgbClr val="29AF8C">
                <a:alpha val="16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1650" b="1">
                <a:solidFill>
                  <a:srgbClr val="FFFFFF"/>
                </a:solidFill>
                <a:latin typeface="Calibri"/>
              </a:rPr>
              <a:t>near-zero overhead</a:t>
            </a:r>
          </a:p>
          <a:p>
            <a:pPr algn="ctr">
              <a:spcBef>
                <a:spcPts val="140"/>
              </a:spcBef>
            </a:pPr>
            <a:r>
              <a:rPr lang="en-US" sz="1350" b="0">
                <a:solidFill>
                  <a:srgbClr val="29AF8C"/>
                </a:solidFill>
                <a:latin typeface="Calibri"/>
              </a:rPr>
              <a:t>no deployment penalty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Today: One Shared Memory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KEY IDEA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8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50" name="mphCode"/>
          <p:cNvSpPr/>
          <p:nvPr/>
        </p:nvSpPr>
        <p:spPr>
          <a:xfrm>
            <a:off x="3396000" y="1500000"/>
            <a:ext cx="5400000" cy="640000"/>
          </a:xfrm>
          <a:prstGeom prst="roundRect">
            <a:avLst>
              <a:gd name="adj" fmla="val 12000"/>
            </a:avLst>
          </a:prstGeom>
          <a:solidFill>
            <a:srgbClr val="1E1E1E"/>
          </a:solidFill>
          <a:ln w="12700">
            <a:solidFill>
              <a:srgbClr val="3A3F47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2200" b="0">
                <a:solidFill>
                  <a:srgbClr val="4EC9B0"/>
                </a:solidFill>
                <a:latin typeface="Consolas"/>
              </a:rPr>
              <a:t>i32</a:t>
            </a:r>
            <a:r>
              <a:rPr lang="en-US" sz="2200" b="0">
                <a:solidFill>
                  <a:srgbClr val="D4D4D4"/>
                </a:solidFill>
                <a:latin typeface="Consolas"/>
              </a:rPr>
              <a:t>.load </a:t>
            </a:r>
            <a:r>
              <a:rPr lang="en-US" sz="2200" b="0">
                <a:solidFill>
                  <a:srgbClr val="9CDCFE"/>
                </a:solidFill>
                <a:latin typeface="Consolas"/>
              </a:rPr>
              <a:t>$image</a:t>
            </a:r>
          </a:p>
        </p:txBody>
      </p:sp>
      <p:sp>
        <p:nvSpPr>
          <p:cNvPr id="51" name="codetag"/>
          <p:cNvSpPr txBox="1"/>
          <p:nvPr/>
        </p:nvSpPr>
        <p:spPr>
          <a:xfrm>
            <a:off x="3396000" y="1170000"/>
            <a:ext cx="54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1600" b="0">
                <a:solidFill>
                  <a:srgbClr val="8A8A8A"/>
                </a:solidFill>
                <a:latin typeface="Calibri"/>
              </a:rPr>
              <a:t>a normal load into the one shared memory</a:t>
            </a:r>
          </a:p>
        </p:txBody>
      </p:sp>
      <p:sp>
        <p:nvSpPr>
          <p:cNvPr id="30" name="mphStack"/>
          <p:cNvSpPr/>
          <p:nvPr/>
        </p:nvSpPr>
        <p:spPr>
          <a:xfrm>
            <a:off x="3996000" y="2480000"/>
            <a:ext cx="4200000" cy="600000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234A43"/>
              </a:gs>
              <a:gs pos="100000">
                <a:srgbClr val="15302B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950" b="1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31" name="mphHeap"/>
          <p:cNvSpPr/>
          <p:nvPr/>
        </p:nvSpPr>
        <p:spPr>
          <a:xfrm>
            <a:off x="3996000" y="3080000"/>
            <a:ext cx="4200000" cy="600000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2E2750"/>
              </a:gs>
              <a:gs pos="100000">
                <a:srgbClr val="1C1838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950" b="1">
                <a:solidFill>
                  <a:srgbClr val="FFFFFF"/>
                </a:solidFill>
                <a:latin typeface="Calibri"/>
              </a:rPr>
              <a:t>HEAP</a:t>
            </a:r>
          </a:p>
        </p:txBody>
      </p:sp>
      <p:sp>
        <p:nvSpPr>
          <p:cNvPr id="32" name="mphData"/>
          <p:cNvSpPr/>
          <p:nvPr/>
        </p:nvSpPr>
        <p:spPr>
          <a:xfrm>
            <a:off x="3996000" y="3680000"/>
            <a:ext cx="4200000" cy="600000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20404F"/>
              </a:gs>
              <a:gs pos="100000">
                <a:srgbClr val="142733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950" b="1">
                <a:solidFill>
                  <a:srgbClr val="FFFFFF"/>
                </a:solidFill>
                <a:latin typeface="Calibri"/>
              </a:rPr>
              <a:t>DATA</a:t>
            </a:r>
          </a:p>
        </p:txBody>
      </p:sp>
      <p:sp>
        <p:nvSpPr>
          <p:cNvPr id="35" name="mframe"/>
          <p:cNvSpPr/>
          <p:nvPr/>
        </p:nvSpPr>
        <p:spPr>
          <a:xfrm>
            <a:off x="3976000" y="2460000"/>
            <a:ext cx="4240000" cy="1840000"/>
          </a:xfrm>
          <a:prstGeom prst="rect">
            <a:avLst/>
          </a:prstGeom>
          <a:noFill/>
          <a:ln w="19050">
            <a:solidFill>
              <a:srgbClr val="4A4E5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ofa"/>
          <p:cNvSpPr/>
          <p:nvPr/>
        </p:nvSpPr>
        <p:spPr>
          <a:xfrm>
            <a:off x="7376000" y="2590000"/>
            <a:ext cx="500000" cy="1580000"/>
          </a:xfrm>
          <a:prstGeom prst="rect">
            <a:avLst/>
          </a:prstGeom>
          <a:solidFill>
            <a:srgbClr val="E0552E"/>
          </a:solidFill>
          <a:ln>
            <a:noFill/>
          </a:ln>
          <a:effectLst>
            <a:glow rad="120000">
              <a:srgbClr val="E0552E">
                <a:alpha val="3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cap"/>
          <p:cNvSpPr txBox="1"/>
          <p:nvPr/>
        </p:nvSpPr>
        <p:spPr>
          <a:xfrm>
            <a:off x="900000" y="4520000"/>
            <a:ext cx="10392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2000" b="0">
                <a:solidFill>
                  <a:srgbClr val="D6D6D6"/>
                </a:solidFill>
                <a:latin typeface="Calibri"/>
              </a:rPr>
              <a:t>Stack, heap and data share </a:t>
            </a:r>
            <a:r>
              <a:rPr lang="en-US" sz="2000" b="1">
                <a:solidFill>
                  <a:srgbClr val="E0552E"/>
                </a:solidFill>
                <a:latin typeface="Calibri"/>
              </a:rPr>
              <a:t>one linear memory.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Bento: Isolated Memories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KEY IDEA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9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51" name="codetag"/>
          <p:cNvSpPr txBox="1"/>
          <p:nvPr/>
        </p:nvSpPr>
        <p:spPr>
          <a:xfrm>
            <a:off x="3396000" y="1200000"/>
            <a:ext cx="54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en-US" sz="1500" b="0">
                <a:solidFill>
                  <a:srgbClr val="8A8A8A"/>
                </a:solidFill>
                <a:latin typeface="Calibri"/>
              </a:rPr>
              <a:t>the same load, now bound to a separate memory</a:t>
            </a:r>
          </a:p>
        </p:txBody>
      </p:sp>
      <p:sp>
        <p:nvSpPr>
          <p:cNvPr id="50" name="mphCode"/>
          <p:cNvSpPr/>
          <p:nvPr/>
        </p:nvSpPr>
        <p:spPr>
          <a:xfrm>
            <a:off x="3396000" y="1500000"/>
            <a:ext cx="5400000" cy="640000"/>
          </a:xfrm>
          <a:prstGeom prst="roundRect">
            <a:avLst>
              <a:gd name="adj" fmla="val 12000"/>
            </a:avLst>
          </a:prstGeom>
          <a:solidFill>
            <a:srgbClr val="1E1E1E"/>
          </a:solidFill>
          <a:ln w="12700">
            <a:solidFill>
              <a:srgbClr val="3A3F47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2200" b="0">
                <a:solidFill>
                  <a:srgbClr val="4EC9B0"/>
                </a:solidFill>
                <a:latin typeface="Consolas"/>
              </a:rPr>
              <a:t>i32</a:t>
            </a:r>
            <a:r>
              <a:rPr lang="en-US" sz="2200" b="0">
                <a:solidFill>
                  <a:srgbClr val="D4D4D4"/>
                </a:solidFill>
                <a:latin typeface="Consolas"/>
              </a:rPr>
              <a:t>.load </a:t>
            </a:r>
            <a:r>
              <a:rPr lang="en-US" sz="2200" b="1">
                <a:solidFill>
                  <a:srgbClr val="7C60C6"/>
                </a:solidFill>
                <a:latin typeface="Consolas"/>
              </a:rPr>
              <a:t>@Heap </a:t>
            </a:r>
            <a:r>
              <a:rPr lang="en-US" sz="2200" b="0">
                <a:solidFill>
                  <a:srgbClr val="9CDCFE"/>
                </a:solidFill>
                <a:latin typeface="Consolas"/>
              </a:rPr>
              <a:t>$image</a:t>
            </a:r>
          </a:p>
        </p:txBody>
      </p:sp>
      <p:sp>
        <p:nvSpPr>
          <p:cNvPr id="53" name="mmbadge"/>
          <p:cNvSpPr/>
          <p:nvPr/>
        </p:nvSpPr>
        <p:spPr>
          <a:xfrm>
            <a:off x="3096000" y="2250000"/>
            <a:ext cx="6000000" cy="420000"/>
          </a:xfrm>
          <a:prstGeom prst="roundRect">
            <a:avLst>
              <a:gd name="adj" fmla="val 26000"/>
            </a:avLst>
          </a:prstGeom>
          <a:solidFill>
            <a:srgbClr val="14241F"/>
          </a:solidFill>
          <a:ln w="15875">
            <a:solidFill>
              <a:srgbClr val="29AF8C"/>
            </a:solidFill>
          </a:ln>
          <a:effectLst>
            <a:glow rad="120000">
              <a:srgbClr val="29AF8C">
                <a:alpha val="18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29AF8C"/>
                </a:solidFill>
                <a:latin typeface="Calibri"/>
              </a:rPr>
              <a:t>Wasm multi-memory feature</a:t>
            </a:r>
            <a:r>
              <a:rPr lang="en-US" sz="1600" b="0">
                <a:solidFill>
                  <a:srgbClr val="BFBFBF"/>
                </a:solidFill>
                <a:latin typeface="Calibri"/>
              </a:rPr>
              <a:t>   ·   standard since Wasm 3.0</a:t>
            </a:r>
          </a:p>
        </p:txBody>
      </p:sp>
      <p:sp>
        <p:nvSpPr>
          <p:cNvPr id="52" name="zero"/>
          <p:cNvSpPr txBox="1"/>
          <p:nvPr/>
        </p:nvSpPr>
        <p:spPr>
          <a:xfrm>
            <a:off x="2596000" y="2740000"/>
            <a:ext cx="70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7C60C6"/>
                </a:solidFill>
                <a:latin typeface="Consolas"/>
              </a:rPr>
              <a:t>@Heap</a:t>
            </a:r>
            <a:r>
              <a:rPr lang="en-US" sz="1600" b="0">
                <a:solidFill>
                  <a:srgbClr val="D6D6D6"/>
                </a:solidFill>
                <a:latin typeface="Calibri"/>
              </a:rPr>
              <a:t> is just a memory index.  </a:t>
            </a:r>
            <a:r>
              <a:rPr lang="en-US" sz="1600" b="1">
                <a:solidFill>
                  <a:srgbClr val="29AF8C"/>
                </a:solidFill>
                <a:latin typeface="Calibri"/>
              </a:rPr>
              <a:t>Zero new instructions.</a:t>
            </a:r>
          </a:p>
        </p:txBody>
      </p:sp>
      <p:sp>
        <p:nvSpPr>
          <p:cNvPr id="30" name="mphStack"/>
          <p:cNvSpPr/>
          <p:nvPr/>
        </p:nvSpPr>
        <p:spPr>
          <a:xfrm>
            <a:off x="900000" y="3160000"/>
            <a:ext cx="3200000" cy="1150000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45D6AE"/>
              </a:gs>
              <a:gs pos="100000">
                <a:srgbClr val="1C8A6E"/>
              </a:gs>
            </a:gsLst>
            <a:lin ang="5400000" scaled="0"/>
          </a:gradFill>
          <a:ln>
            <a:noFill/>
          </a:ln>
          <a:effectLst>
            <a:glow rad="120000">
              <a:srgbClr val="29AF8C">
                <a:alpha val="22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2050" b="1">
                <a:solidFill>
                  <a:srgbClr val="06201B"/>
                </a:solidFill>
                <a:latin typeface="Calibri"/>
              </a:rPr>
              <a:t>STACK</a:t>
            </a:r>
          </a:p>
          <a:p>
            <a:pPr algn="ctr">
              <a:spcBef>
                <a:spcPts val="200"/>
              </a:spcBef>
            </a:pPr>
            <a:r>
              <a:rPr lang="en-US" sz="1450" b="1">
                <a:solidFill>
                  <a:srgbClr val="06201B"/>
                </a:solidFill>
                <a:latin typeface="Calibri"/>
              </a:rPr>
              <a:t>memory 1</a:t>
            </a:r>
          </a:p>
        </p:txBody>
      </p:sp>
      <p:sp>
        <p:nvSpPr>
          <p:cNvPr id="31" name="mphHeap"/>
          <p:cNvSpPr/>
          <p:nvPr/>
        </p:nvSpPr>
        <p:spPr>
          <a:xfrm>
            <a:off x="4496000" y="3160000"/>
            <a:ext cx="3200000" cy="1150000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A88CEC"/>
              </a:gs>
              <a:gs pos="100000">
                <a:srgbClr val="6A4FB4"/>
              </a:gs>
            </a:gsLst>
            <a:lin ang="5400000" scaled="0"/>
          </a:gradFill>
          <a:ln>
            <a:noFill/>
          </a:ln>
          <a:effectLst>
            <a:glow rad="120000">
              <a:srgbClr val="7C60C6">
                <a:alpha val="22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2050" b="1">
                <a:solidFill>
                  <a:srgbClr val="160E2A"/>
                </a:solidFill>
                <a:latin typeface="Calibri"/>
              </a:rPr>
              <a:t>HEAP</a:t>
            </a:r>
          </a:p>
          <a:p>
            <a:pPr algn="ctr">
              <a:spcBef>
                <a:spcPts val="200"/>
              </a:spcBef>
            </a:pPr>
            <a:r>
              <a:rPr lang="en-US" sz="1450" b="1">
                <a:solidFill>
                  <a:srgbClr val="160E2A"/>
                </a:solidFill>
                <a:latin typeface="Calibri"/>
              </a:rPr>
              <a:t>memory 2</a:t>
            </a:r>
          </a:p>
        </p:txBody>
      </p:sp>
      <p:sp>
        <p:nvSpPr>
          <p:cNvPr id="32" name="mphData"/>
          <p:cNvSpPr/>
          <p:nvPr/>
        </p:nvSpPr>
        <p:spPr>
          <a:xfrm>
            <a:off x="8092000" y="3160000"/>
            <a:ext cx="3200000" cy="1150000"/>
          </a:xfrm>
          <a:prstGeom prst="roundRect">
            <a:avLst>
              <a:gd name="adj" fmla="val 10000"/>
            </a:avLst>
          </a:prstGeom>
          <a:gradFill rotWithShape="1">
            <a:gsLst>
              <a:gs pos="0">
                <a:srgbClr val="66C4EC"/>
              </a:gs>
              <a:gs pos="100000">
                <a:srgbClr val="2E80B4"/>
              </a:gs>
            </a:gsLst>
            <a:lin ang="5400000" scaled="0"/>
          </a:gradFill>
          <a:ln>
            <a:noFill/>
          </a:ln>
          <a:effectLst>
            <a:glow rad="120000">
              <a:srgbClr val="3D9CCC">
                <a:alpha val="22000"/>
              </a:srgbClr>
            </a:glow>
          </a:effectLst>
        </p:spPr>
        <p:txBody>
          <a:bodyPr wrap="square" lIns="0" tIns="0" rIns="0" bIns="0" anchor="ctr"/>
          <a:lstStyle/>
          <a:p>
            <a:pPr algn="ctr"/>
            <a:r>
              <a:rPr lang="en-US" sz="2050" b="1">
                <a:solidFill>
                  <a:srgbClr val="0A2230"/>
                </a:solidFill>
                <a:latin typeface="Calibri"/>
              </a:rPr>
              <a:t>DATA</a:t>
            </a:r>
          </a:p>
          <a:p>
            <a:pPr algn="ctr">
              <a:spcBef>
                <a:spcPts val="200"/>
              </a:spcBef>
            </a:pPr>
            <a:r>
              <a:rPr lang="en-US" sz="1450" b="1">
                <a:solidFill>
                  <a:srgbClr val="0A2230"/>
                </a:solidFill>
                <a:latin typeface="Calibri"/>
              </a:rPr>
              <a:t>memory 0</a:t>
            </a:r>
          </a:p>
        </p:txBody>
      </p:sp>
      <p:sp>
        <p:nvSpPr>
          <p:cNvPr id="40" name="cap"/>
          <p:cNvSpPr txBox="1"/>
          <p:nvPr/>
        </p:nvSpPr>
        <p:spPr>
          <a:xfrm>
            <a:off x="700000" y="4480000"/>
            <a:ext cx="10792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850" b="0">
                <a:solidFill>
                  <a:srgbClr val="D6D6D6"/>
                </a:solidFill>
                <a:latin typeface="Calibri"/>
              </a:rPr>
              <a:t>Each region is its own memory instance, </a:t>
            </a:r>
            <a:r>
              <a:rPr lang="en-US" sz="1850" b="1">
                <a:solidFill>
                  <a:srgbClr val="29AF8C"/>
                </a:solidFill>
                <a:latin typeface="Calibri"/>
              </a:rPr>
              <a:t>isolated by the runtime.</a:t>
            </a:r>
          </a:p>
        </p:txBody>
      </p:sp>
      <p:sp>
        <p:nvSpPr>
          <p:cNvPr id="41" name="cap2"/>
          <p:cNvSpPr txBox="1"/>
          <p:nvPr/>
        </p:nvSpPr>
        <p:spPr>
          <a:xfrm>
            <a:off x="700000" y="4840000"/>
            <a:ext cx="10792000" cy="3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550" b="0" i="1">
                <a:solidFill>
                  <a:srgbClr val="8A8A8A"/>
                </a:solidFill>
                <a:latin typeface="Calibri"/>
              </a:rPr>
              <a:t>The index is baked into immutable code, so a bug cannot redirect it.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How Bento Works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DESIGN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10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20" name="stg0"/>
          <p:cNvSpPr/>
          <p:nvPr/>
        </p:nvSpPr>
        <p:spPr>
          <a:xfrm>
            <a:off x="800000" y="1600000"/>
            <a:ext cx="3237333" cy="2900000"/>
          </a:xfrm>
          <a:prstGeom prst="roundRect">
            <a:avLst>
              <a:gd name="adj" fmla="val 7000"/>
            </a:avLst>
          </a:prstGeom>
          <a:solidFill>
            <a:srgbClr val="222222"/>
          </a:solidFill>
          <a:ln w="19050">
            <a:solidFill>
              <a:srgbClr val="29AF8C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cxnSp>
        <p:nvCxnSpPr>
          <p:cNvPr id="100" name="e100"/>
          <p:cNvCxnSpPr/>
          <p:nvPr/>
        </p:nvCxnSpPr>
        <p:spPr>
          <a:xfrm flipV="1">
            <a:off x="1473227" y="2010000"/>
            <a:ext cx="1890879" cy="5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01" name="e101"/>
          <p:cNvCxnSpPr/>
          <p:nvPr/>
        </p:nvCxnSpPr>
        <p:spPr>
          <a:xfrm>
            <a:off x="1473227" y="2060000"/>
            <a:ext cx="110000" cy="52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02" name="e102"/>
          <p:cNvCxnSpPr/>
          <p:nvPr/>
        </p:nvCxnSpPr>
        <p:spPr>
          <a:xfrm flipH="1">
            <a:off x="3284106" y="2010000"/>
            <a:ext cx="80000" cy="54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03" name="e103"/>
          <p:cNvCxnSpPr/>
          <p:nvPr/>
        </p:nvCxnSpPr>
        <p:spPr>
          <a:xfrm flipV="1">
            <a:off x="1583227" y="2550000"/>
            <a:ext cx="1700879" cy="3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04" name="e104"/>
          <p:cNvCxnSpPr/>
          <p:nvPr/>
        </p:nvCxnSpPr>
        <p:spPr>
          <a:xfrm>
            <a:off x="1473227" y="2060000"/>
            <a:ext cx="1810879" cy="49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sp>
        <p:nvSpPr>
          <p:cNvPr id="105" name="n105"/>
          <p:cNvSpPr/>
          <p:nvPr/>
        </p:nvSpPr>
        <p:spPr>
          <a:xfrm>
            <a:off x="1323227" y="1910000"/>
            <a:ext cx="300000" cy="300000"/>
          </a:xfrm>
          <a:prstGeom prst="ellipse">
            <a:avLst/>
          </a:prstGeom>
          <a:solidFill>
            <a:srgbClr val="6A6A6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n106"/>
          <p:cNvSpPr/>
          <p:nvPr/>
        </p:nvSpPr>
        <p:spPr>
          <a:xfrm>
            <a:off x="3214106" y="1860000"/>
            <a:ext cx="300000" cy="300000"/>
          </a:xfrm>
          <a:prstGeom prst="ellipse">
            <a:avLst/>
          </a:prstGeom>
          <a:solidFill>
            <a:srgbClr val="6A6A6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n107"/>
          <p:cNvSpPr/>
          <p:nvPr/>
        </p:nvSpPr>
        <p:spPr>
          <a:xfrm>
            <a:off x="1433227" y="2430000"/>
            <a:ext cx="300000" cy="300000"/>
          </a:xfrm>
          <a:prstGeom prst="ellipse">
            <a:avLst/>
          </a:prstGeom>
          <a:solidFill>
            <a:srgbClr val="6A6A6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n108"/>
          <p:cNvSpPr/>
          <p:nvPr/>
        </p:nvSpPr>
        <p:spPr>
          <a:xfrm>
            <a:off x="3134106" y="2400000"/>
            <a:ext cx="300000" cy="300000"/>
          </a:xfrm>
          <a:prstGeom prst="ellipse">
            <a:avLst/>
          </a:prstGeom>
          <a:solidFill>
            <a:srgbClr val="6A6A6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0" name="st0"/>
          <p:cNvSpPr txBox="1"/>
          <p:nvPr/>
        </p:nvSpPr>
        <p:spPr>
          <a:xfrm>
            <a:off x="1020000" y="2920000"/>
            <a:ext cx="2797333" cy="1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2600" b="1">
                <a:solidFill>
                  <a:srgbClr val="29AF8C"/>
                </a:solidFill>
                <a:latin typeface="Calibri"/>
              </a:rPr>
              <a:t>1   </a:t>
            </a:r>
            <a:r>
              <a:rPr lang="en-US" sz="1950" b="1">
                <a:solidFill>
                  <a:srgbClr val="FFFFFF"/>
                </a:solidFill>
                <a:latin typeface="Calibri"/>
              </a:rPr>
              <a:t>Lift to BentoIR</a:t>
            </a:r>
          </a:p>
          <a:p>
            <a:pPr algn="l">
              <a:spcBef>
                <a:spcPts val="500"/>
              </a:spcBef>
            </a:pPr>
            <a:r>
              <a:rPr lang="en-US" sz="1600" b="0">
                <a:solidFill>
                  <a:srgbClr val="B8B8B8"/>
                </a:solidFill>
                <a:latin typeface="Calibri"/>
              </a:rPr>
              <a:t>Recover a value-flow graph from the stripped binary.</a:t>
            </a:r>
          </a:p>
        </p:txBody>
      </p:sp>
      <p:sp>
        <p:nvSpPr>
          <p:cNvPr id="90" name="pa0"/>
          <p:cNvSpPr/>
          <p:nvPr/>
        </p:nvSpPr>
        <p:spPr>
          <a:xfrm>
            <a:off x="4067333" y="2880000"/>
            <a:ext cx="380000" cy="34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8A8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tg1"/>
          <p:cNvSpPr/>
          <p:nvPr/>
        </p:nvSpPr>
        <p:spPr>
          <a:xfrm>
            <a:off x="4477333" y="1600000"/>
            <a:ext cx="3237333" cy="2900000"/>
          </a:xfrm>
          <a:prstGeom prst="roundRect">
            <a:avLst>
              <a:gd name="adj" fmla="val 7000"/>
            </a:avLst>
          </a:prstGeom>
          <a:solidFill>
            <a:srgbClr val="222222"/>
          </a:solidFill>
          <a:ln w="19050">
            <a:solidFill>
              <a:srgbClr val="29AF8C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cxnSp>
        <p:nvCxnSpPr>
          <p:cNvPr id="109" name="e109"/>
          <p:cNvCxnSpPr/>
          <p:nvPr/>
        </p:nvCxnSpPr>
        <p:spPr>
          <a:xfrm flipV="1">
            <a:off x="5150560" y="2010000"/>
            <a:ext cx="1890879" cy="5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10" name="e110"/>
          <p:cNvCxnSpPr/>
          <p:nvPr/>
        </p:nvCxnSpPr>
        <p:spPr>
          <a:xfrm>
            <a:off x="5150560" y="2060000"/>
            <a:ext cx="110000" cy="52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11" name="e111"/>
          <p:cNvCxnSpPr/>
          <p:nvPr/>
        </p:nvCxnSpPr>
        <p:spPr>
          <a:xfrm flipH="1">
            <a:off x="6961439" y="2010000"/>
            <a:ext cx="80000" cy="54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12" name="e112"/>
          <p:cNvCxnSpPr/>
          <p:nvPr/>
        </p:nvCxnSpPr>
        <p:spPr>
          <a:xfrm flipV="1">
            <a:off x="5260560" y="2550000"/>
            <a:ext cx="1700879" cy="3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cxnSp>
        <p:nvCxnSpPr>
          <p:cNvPr id="113" name="e113"/>
          <p:cNvCxnSpPr/>
          <p:nvPr/>
        </p:nvCxnSpPr>
        <p:spPr>
          <a:xfrm>
            <a:off x="5150560" y="2060000"/>
            <a:ext cx="1810879" cy="490000"/>
          </a:xfrm>
          <a:prstGeom prst="line">
            <a:avLst/>
          </a:prstGeom>
          <a:ln w="12700">
            <a:solidFill>
              <a:srgbClr val="5A5A5A"/>
            </a:solidFill>
          </a:ln>
        </p:spPr>
      </p:cxnSp>
      <p:sp>
        <p:nvSpPr>
          <p:cNvPr id="114" name="n114"/>
          <p:cNvSpPr/>
          <p:nvPr/>
        </p:nvSpPr>
        <p:spPr>
          <a:xfrm>
            <a:off x="5000560" y="1910000"/>
            <a:ext cx="300000" cy="300000"/>
          </a:xfrm>
          <a:prstGeom prst="ellipse">
            <a:avLst/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n115"/>
          <p:cNvSpPr/>
          <p:nvPr/>
        </p:nvSpPr>
        <p:spPr>
          <a:xfrm>
            <a:off x="6891439" y="1860000"/>
            <a:ext cx="300000" cy="300000"/>
          </a:xfrm>
          <a:prstGeom prst="ellipse">
            <a:avLst/>
          </a:prstGeom>
          <a:solidFill>
            <a:srgbClr val="7C60C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n116"/>
          <p:cNvSpPr/>
          <p:nvPr/>
        </p:nvSpPr>
        <p:spPr>
          <a:xfrm>
            <a:off x="5110560" y="2430000"/>
            <a:ext cx="300000" cy="300000"/>
          </a:xfrm>
          <a:prstGeom prst="ellipse">
            <a:avLst/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7" name="n117"/>
          <p:cNvSpPr/>
          <p:nvPr/>
        </p:nvSpPr>
        <p:spPr>
          <a:xfrm>
            <a:off x="6811439" y="2400000"/>
            <a:ext cx="300000" cy="300000"/>
          </a:xfrm>
          <a:prstGeom prst="ellipse">
            <a:avLst/>
          </a:prstGeom>
          <a:solidFill>
            <a:srgbClr val="3D9CC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1" name="st1"/>
          <p:cNvSpPr txBox="1"/>
          <p:nvPr/>
        </p:nvSpPr>
        <p:spPr>
          <a:xfrm>
            <a:off x="4697333" y="2920000"/>
            <a:ext cx="2797333" cy="1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2600" b="1">
                <a:solidFill>
                  <a:srgbClr val="29AF8C"/>
                </a:solidFill>
                <a:latin typeface="Calibri"/>
              </a:rPr>
              <a:t>2   </a:t>
            </a:r>
            <a:r>
              <a:rPr lang="en-US" sz="1950" b="1">
                <a:solidFill>
                  <a:srgbClr val="FFFFFF"/>
                </a:solidFill>
                <a:latin typeface="Calibri"/>
              </a:rPr>
              <a:t>Classify pointers</a:t>
            </a:r>
          </a:p>
          <a:p>
            <a:pPr algn="l">
              <a:spcBef>
                <a:spcPts val="500"/>
              </a:spcBef>
            </a:pPr>
            <a:r>
              <a:rPr lang="en-US" sz="1600" b="0">
                <a:solidFill>
                  <a:srgbClr val="B8B8B8"/>
                </a:solidFill>
                <a:latin typeface="Calibri"/>
              </a:rPr>
              <a:t>Tag every access as stack, heap, or data.</a:t>
            </a:r>
          </a:p>
        </p:txBody>
      </p:sp>
      <p:sp>
        <p:nvSpPr>
          <p:cNvPr id="91" name="pa1"/>
          <p:cNvSpPr/>
          <p:nvPr/>
        </p:nvSpPr>
        <p:spPr>
          <a:xfrm>
            <a:off x="7744666" y="2880000"/>
            <a:ext cx="380000" cy="34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8A8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stg2"/>
          <p:cNvSpPr/>
          <p:nvPr/>
        </p:nvSpPr>
        <p:spPr>
          <a:xfrm>
            <a:off x="8154666" y="1600000"/>
            <a:ext cx="3237333" cy="2900000"/>
          </a:xfrm>
          <a:prstGeom prst="roundRect">
            <a:avLst>
              <a:gd name="adj" fmla="val 7000"/>
            </a:avLst>
          </a:prstGeom>
          <a:solidFill>
            <a:srgbClr val="222222"/>
          </a:solidFill>
          <a:ln w="19050">
            <a:solidFill>
              <a:srgbClr val="29AF8C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8" name="mem0"/>
          <p:cNvSpPr/>
          <p:nvPr/>
        </p:nvSpPr>
        <p:spPr>
          <a:xfrm>
            <a:off x="8724437" y="1920000"/>
            <a:ext cx="2097791" cy="210000"/>
          </a:xfrm>
          <a:prstGeom prst="roundRect">
            <a:avLst>
              <a:gd name="adj" fmla="val 30000"/>
            </a:avLst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mem1"/>
          <p:cNvSpPr/>
          <p:nvPr/>
        </p:nvSpPr>
        <p:spPr>
          <a:xfrm>
            <a:off x="8724437" y="2200000"/>
            <a:ext cx="2097791" cy="210000"/>
          </a:xfrm>
          <a:prstGeom prst="roundRect">
            <a:avLst>
              <a:gd name="adj" fmla="val 30000"/>
            </a:avLst>
          </a:prstGeom>
          <a:solidFill>
            <a:srgbClr val="7C60C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0" name="mem2"/>
          <p:cNvSpPr/>
          <p:nvPr/>
        </p:nvSpPr>
        <p:spPr>
          <a:xfrm>
            <a:off x="8724437" y="2480000"/>
            <a:ext cx="2097791" cy="210000"/>
          </a:xfrm>
          <a:prstGeom prst="roundRect">
            <a:avLst>
              <a:gd name="adj" fmla="val 30000"/>
            </a:avLst>
          </a:prstGeom>
          <a:solidFill>
            <a:srgbClr val="3D9CC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2" name="st2"/>
          <p:cNvSpPr txBox="1"/>
          <p:nvPr/>
        </p:nvSpPr>
        <p:spPr>
          <a:xfrm>
            <a:off x="8374666" y="2920000"/>
            <a:ext cx="2797333" cy="1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2600" b="1">
                <a:solidFill>
                  <a:srgbClr val="29AF8C"/>
                </a:solidFill>
                <a:latin typeface="Calibri"/>
              </a:rPr>
              <a:t>3   </a:t>
            </a:r>
            <a:r>
              <a:rPr lang="en-US" sz="1950" b="1">
                <a:solidFill>
                  <a:srgbClr val="FFFFFF"/>
                </a:solidFill>
                <a:latin typeface="Calibri"/>
              </a:rPr>
              <a:t>Rewrite memory</a:t>
            </a:r>
          </a:p>
          <a:p>
            <a:pPr algn="l">
              <a:spcBef>
                <a:spcPts val="500"/>
              </a:spcBef>
            </a:pPr>
            <a:r>
              <a:rPr lang="en-US" sz="1600" b="0">
                <a:solidFill>
                  <a:srgbClr val="B8B8B8"/>
                </a:solidFill>
                <a:latin typeface="Calibri"/>
              </a:rPr>
              <a:t>Send each access to its own memory instance.</a:t>
            </a:r>
          </a:p>
        </p:txBody>
      </p:sp>
      <p:sp>
        <p:nvSpPr>
          <p:cNvPr id="60" name="polc"/>
          <p:cNvSpPr/>
          <p:nvPr/>
        </p:nvSpPr>
        <p:spPr>
          <a:xfrm>
            <a:off x="800000" y="4720000"/>
            <a:ext cx="5150000" cy="640000"/>
          </a:xfrm>
          <a:prstGeom prst="roundRect">
            <a:avLst>
              <a:gd name="adj" fmla="val 18000"/>
            </a:avLst>
          </a:prstGeom>
          <a:solidFill>
            <a:srgbClr val="20302C"/>
          </a:solidFill>
          <a:ln w="15875">
            <a:solidFill>
              <a:srgbClr val="29AF8C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50" b="1">
                <a:solidFill>
                  <a:srgbClr val="29AF8C"/>
                </a:solidFill>
                <a:latin typeface="Calibri"/>
              </a:rPr>
              <a:t>Bento-Coarse</a:t>
            </a:r>
            <a:r>
              <a:rPr lang="en-US" sz="1600" b="0">
                <a:solidFill>
                  <a:srgbClr val="FFFFFF"/>
                </a:solidFill>
                <a:latin typeface="Calibri"/>
              </a:rPr>
              <a:t>   stack · heap · data</a:t>
            </a:r>
          </a:p>
        </p:txBody>
      </p:sp>
      <p:sp>
        <p:nvSpPr>
          <p:cNvPr id="61" name="polf"/>
          <p:cNvSpPr/>
          <p:nvPr/>
        </p:nvSpPr>
        <p:spPr>
          <a:xfrm>
            <a:off x="6240000" y="4720000"/>
            <a:ext cx="5150000" cy="640000"/>
          </a:xfrm>
          <a:prstGeom prst="roundRect">
            <a:avLst>
              <a:gd name="adj" fmla="val 18000"/>
            </a:avLst>
          </a:prstGeom>
          <a:solidFill>
            <a:srgbClr val="2A2438"/>
          </a:solidFill>
          <a:ln w="15875">
            <a:solidFill>
              <a:srgbClr val="7C60C6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50" b="1">
                <a:solidFill>
                  <a:srgbClr val="7C60C6"/>
                </a:solidFill>
                <a:latin typeface="Calibri"/>
              </a:rPr>
              <a:t>Bento-Fine</a:t>
            </a:r>
            <a:r>
              <a:rPr lang="en-US" sz="1600" b="0">
                <a:solidFill>
                  <a:srgbClr val="FFFFFF"/>
                </a:solidFill>
                <a:latin typeface="Calibri"/>
              </a:rPr>
              <a:t>   per-function frame</a:t>
            </a:r>
          </a:p>
        </p:txBody>
      </p:sp>
      <p:sp>
        <p:nvSpPr>
          <p:cNvPr id="62" name="autonote"/>
          <p:cNvSpPr txBox="1"/>
          <p:nvPr/>
        </p:nvSpPr>
        <p:spPr>
          <a:xfrm>
            <a:off x="800000" y="5480000"/>
            <a:ext cx="10592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50" b="0">
                <a:solidFill>
                  <a:srgbClr val="B8B8B8"/>
                </a:solidFill>
                <a:latin typeface="Calibri"/>
              </a:rPr>
              <a:t>Fully automatic, binary to binary. </a:t>
            </a:r>
            <a:r>
              <a:rPr lang="en-US" sz="1650" b="1">
                <a:solidFill>
                  <a:srgbClr val="29AF8C"/>
                </a:solidFill>
                <a:latin typeface="Calibri"/>
              </a:rPr>
              <a:t>The output is a standard Wasm module.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Bento Stops the Exploit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SECURITY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11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8" name="sub"/>
          <p:cNvSpPr txBox="1"/>
          <p:nvPr/>
        </p:nvSpPr>
        <p:spPr>
          <a:xfrm>
            <a:off x="1180000" y="1230000"/>
            <a:ext cx="10000000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600" b="0">
                <a:solidFill>
                  <a:srgbClr val="B8B8B8"/>
                </a:solidFill>
                <a:latin typeface="Calibri"/>
              </a:rPr>
              <a:t>The same malicious image hits CuteCats.com.  Libpng CVE-2018-14550.</a:t>
            </a:r>
          </a:p>
        </p:txBody>
      </p:sp>
      <p:sp>
        <p:nvSpPr>
          <p:cNvPr id="20" name="lp"/>
          <p:cNvSpPr/>
          <p:nvPr/>
        </p:nvSpPr>
        <p:spPr>
          <a:xfrm>
            <a:off x="800000" y="1760000"/>
            <a:ext cx="5250000" cy="2950000"/>
          </a:xfrm>
          <a:prstGeom prst="roundRect">
            <a:avLst>
              <a:gd name="adj" fmla="val 6000"/>
            </a:avLst>
          </a:prstGeom>
          <a:gradFill rotWithShape="1">
            <a:gsLst>
              <a:gs pos="0">
                <a:srgbClr val="2A1414"/>
              </a:gs>
              <a:gs pos="100000">
                <a:srgbClr val="140A0A"/>
              </a:gs>
            </a:gsLst>
            <a:lin ang="2700000" scaled="0"/>
          </a:gradFill>
          <a:ln w="19050">
            <a:solidFill>
              <a:srgbClr val="E0552E"/>
            </a:solidFill>
          </a:ln>
          <a:effectLst>
            <a:glow rad="120000">
              <a:srgbClr val="E0552E">
                <a:alpha val="14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lh"/>
          <p:cNvSpPr/>
          <p:nvPr/>
        </p:nvSpPr>
        <p:spPr>
          <a:xfrm>
            <a:off x="1080000" y="1980000"/>
            <a:ext cx="4690000" cy="500000"/>
          </a:xfrm>
          <a:prstGeom prst="roundRect">
            <a:avLst>
              <a:gd name="adj" fmla="val 22000"/>
            </a:avLst>
          </a:prstGeom>
          <a:solidFill>
            <a:srgbClr val="E0552E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2A0A0A"/>
                </a:solidFill>
                <a:latin typeface="Calibri"/>
              </a:rPr>
              <a:t>WITHOUT BENTO</a:t>
            </a:r>
          </a:p>
        </p:txBody>
      </p:sp>
      <p:sp>
        <p:nvSpPr>
          <p:cNvPr id="22" name="lb1"/>
          <p:cNvSpPr/>
          <p:nvPr/>
        </p:nvSpPr>
        <p:spPr>
          <a:xfrm>
            <a:off x="1100000" y="2840000"/>
            <a:ext cx="1950000" cy="540000"/>
          </a:xfrm>
          <a:prstGeom prst="roundRect">
            <a:avLst>
              <a:gd name="adj" fmla="val 14000"/>
            </a:avLst>
          </a:prstGeom>
          <a:solidFill>
            <a:srgbClr val="3A2A2A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550" b="1">
                <a:solidFill>
                  <a:srgbClr val="FFFFFF"/>
                </a:solidFill>
                <a:latin typeface="Calibri"/>
              </a:rPr>
              <a:t>image buffer</a:t>
            </a:r>
          </a:p>
        </p:txBody>
      </p:sp>
      <p:sp>
        <p:nvSpPr>
          <p:cNvPr id="23" name="lar"/>
          <p:cNvSpPr/>
          <p:nvPr/>
        </p:nvSpPr>
        <p:spPr>
          <a:xfrm>
            <a:off x="3100000" y="2980000"/>
            <a:ext cx="520000" cy="26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E055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lb2"/>
          <p:cNvSpPr/>
          <p:nvPr/>
        </p:nvSpPr>
        <p:spPr>
          <a:xfrm>
            <a:off x="3700000" y="2840000"/>
            <a:ext cx="2050000" cy="540000"/>
          </a:xfrm>
          <a:prstGeom prst="roundRect">
            <a:avLst>
              <a:gd name="adj" fmla="val 14000"/>
            </a:avLst>
          </a:prstGeom>
          <a:solidFill>
            <a:srgbClr val="3A2A2A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550" b="1">
                <a:solidFill>
                  <a:srgbClr val="FFFFFF"/>
                </a:solidFill>
                <a:latin typeface="Calibri"/>
              </a:rPr>
              <a:t>HTML tag</a:t>
            </a:r>
          </a:p>
        </p:txBody>
      </p:sp>
      <p:sp>
        <p:nvSpPr>
          <p:cNvPr id="25" name="lr"/>
          <p:cNvSpPr/>
          <p:nvPr/>
        </p:nvSpPr>
        <p:spPr>
          <a:xfrm>
            <a:off x="1100000" y="3620000"/>
            <a:ext cx="4650000" cy="640000"/>
          </a:xfrm>
          <a:prstGeom prst="roundRect">
            <a:avLst>
              <a:gd name="adj" fmla="val 12000"/>
            </a:avLst>
          </a:prstGeom>
          <a:solidFill>
            <a:srgbClr val="40140C"/>
          </a:solidFill>
          <a:ln w="15875">
            <a:solidFill>
              <a:srgbClr val="E0552E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850" b="1">
                <a:solidFill>
                  <a:srgbClr val="E0552E"/>
                </a:solidFill>
                <a:latin typeface="Consolas"/>
              </a:rPr>
              <a:t>alert("XSS!")</a:t>
            </a:r>
            <a:r>
              <a:rPr lang="en-US" sz="1600" b="0">
                <a:solidFill>
                  <a:srgbClr val="C98A8A"/>
                </a:solidFill>
                <a:latin typeface="Calibri"/>
              </a:rPr>
              <a:t>  runs in CuteCats</a:t>
            </a:r>
          </a:p>
        </p:txBody>
      </p:sp>
      <p:sp>
        <p:nvSpPr>
          <p:cNvPr id="40" name="rp"/>
          <p:cNvSpPr/>
          <p:nvPr/>
        </p:nvSpPr>
        <p:spPr>
          <a:xfrm>
            <a:off x="6240000" y="1760000"/>
            <a:ext cx="5250000" cy="2950000"/>
          </a:xfrm>
          <a:prstGeom prst="roundRect">
            <a:avLst>
              <a:gd name="adj" fmla="val 6000"/>
            </a:avLst>
          </a:prstGeom>
          <a:gradFill rotWithShape="1">
            <a:gsLst>
              <a:gs pos="0">
                <a:srgbClr val="122A26"/>
              </a:gs>
              <a:gs pos="100000">
                <a:srgbClr val="0A1512"/>
              </a:gs>
            </a:gsLst>
            <a:lin ang="2700000" scaled="0"/>
          </a:gradFill>
          <a:ln w="19050">
            <a:solidFill>
              <a:srgbClr val="29AF8C"/>
            </a:solidFill>
          </a:ln>
          <a:effectLst>
            <a:glow rad="120000">
              <a:srgbClr val="29AF8C">
                <a:alpha val="14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rh"/>
          <p:cNvSpPr/>
          <p:nvPr/>
        </p:nvSpPr>
        <p:spPr>
          <a:xfrm>
            <a:off x="6520000" y="1980000"/>
            <a:ext cx="4690000" cy="500000"/>
          </a:xfrm>
          <a:prstGeom prst="roundRect">
            <a:avLst>
              <a:gd name="adj" fmla="val 22000"/>
            </a:avLst>
          </a:prstGeom>
          <a:solidFill>
            <a:srgbClr val="29AF8C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700" b="1">
                <a:solidFill>
                  <a:srgbClr val="06201B"/>
                </a:solidFill>
                <a:latin typeface="Calibri"/>
              </a:rPr>
              <a:t>WITH BENTO</a:t>
            </a:r>
          </a:p>
        </p:txBody>
      </p:sp>
      <p:sp>
        <p:nvSpPr>
          <p:cNvPr id="42" name="rb1"/>
          <p:cNvSpPr/>
          <p:nvPr/>
        </p:nvSpPr>
        <p:spPr>
          <a:xfrm>
            <a:off x="6540000" y="2840000"/>
            <a:ext cx="1700000" cy="540000"/>
          </a:xfrm>
          <a:prstGeom prst="roundRect">
            <a:avLst>
              <a:gd name="adj" fmla="val 14000"/>
            </a:avLst>
          </a:prstGeom>
          <a:solidFill>
            <a:srgbClr val="1C8A6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550" b="1">
                <a:solidFill>
                  <a:srgbClr val="06201B"/>
                </a:solidFill>
                <a:latin typeface="Calibri"/>
              </a:rPr>
              <a:t>image buffer</a:t>
            </a:r>
          </a:p>
        </p:txBody>
      </p:sp>
      <p:sp>
        <p:nvSpPr>
          <p:cNvPr id="43" name="rar"/>
          <p:cNvSpPr/>
          <p:nvPr/>
        </p:nvSpPr>
        <p:spPr>
          <a:xfrm>
            <a:off x="8320000" y="2980000"/>
            <a:ext cx="330000" cy="260000"/>
          </a:xfrm>
          <a:prstGeom prst="rightArrow">
            <a:avLst>
              <a:gd name="adj1" fmla="val 55000"/>
              <a:gd name="adj2" fmla="val 50000"/>
            </a:avLst>
          </a:prstGeom>
          <a:solidFill>
            <a:srgbClr val="E055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rwall"/>
          <p:cNvSpPr/>
          <p:nvPr/>
        </p:nvSpPr>
        <p:spPr>
          <a:xfrm>
            <a:off x="8690000" y="2770000"/>
            <a:ext cx="130000" cy="680000"/>
          </a:xfrm>
          <a:prstGeom prst="roundRect">
            <a:avLst>
              <a:gd name="adj" fmla="val 30000"/>
            </a:avLst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45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rb2"/>
          <p:cNvSpPr/>
          <p:nvPr/>
        </p:nvSpPr>
        <p:spPr>
          <a:xfrm>
            <a:off x="8920000" y="2840000"/>
            <a:ext cx="2270000" cy="540000"/>
          </a:xfrm>
          <a:prstGeom prst="roundRect">
            <a:avLst>
              <a:gd name="adj" fmla="val 14000"/>
            </a:avLst>
          </a:prstGeom>
          <a:solidFill>
            <a:srgbClr val="16302B"/>
          </a:solidFill>
          <a:ln w="12700">
            <a:solidFill>
              <a:srgbClr val="2C5650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550" b="1">
                <a:solidFill>
                  <a:srgbClr val="FFFFFF"/>
                </a:solidFill>
                <a:latin typeface="Calibri"/>
              </a:rPr>
              <a:t>HTML tag</a:t>
            </a:r>
            <a:r>
              <a:rPr lang="en-US" sz="1500" b="1">
                <a:solidFill>
                  <a:srgbClr val="29AF8C"/>
                </a:solidFill>
                <a:latin typeface="Calibri"/>
              </a:rPr>
              <a:t>  safe</a:t>
            </a:r>
          </a:p>
        </p:txBody>
      </p:sp>
      <p:pic>
        <p:nvPicPr>
          <p:cNvPr id="46" name="goodc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000" y="3600000"/>
            <a:ext cx="820000" cy="650000"/>
          </a:xfrm>
          <a:prstGeom prst="rect">
            <a:avLst/>
          </a:prstGeom>
          <a:ln w="28575">
            <a:solidFill>
              <a:srgbClr val="29AF8C"/>
            </a:solidFill>
          </a:ln>
        </p:spPr>
      </p:pic>
      <p:cxnSp>
        <p:nvCxnSpPr>
          <p:cNvPr id="480" name="ck"/>
          <p:cNvCxnSpPr/>
          <p:nvPr/>
        </p:nvCxnSpPr>
        <p:spPr>
          <a:xfrm>
            <a:off x="7574000" y="3896000"/>
            <a:ext cx="72000" cy="66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cxnSp>
        <p:nvCxnSpPr>
          <p:cNvPr id="481" name="ck"/>
          <p:cNvCxnSpPr/>
          <p:nvPr/>
        </p:nvCxnSpPr>
        <p:spPr>
          <a:xfrm flipV="1">
            <a:off x="7646000" y="3824000"/>
            <a:ext cx="120000" cy="138000"/>
          </a:xfrm>
          <a:prstGeom prst="line">
            <a:avLst/>
          </a:prstGeom>
          <a:ln w="34000" cap="rnd">
            <a:solidFill>
              <a:srgbClr val="29AF8C"/>
            </a:solidFill>
          </a:ln>
        </p:spPr>
      </p:cxnSp>
      <p:sp>
        <p:nvSpPr>
          <p:cNvPr id="49" name="rrl"/>
          <p:cNvSpPr txBox="1"/>
          <p:nvPr/>
        </p:nvSpPr>
        <p:spPr>
          <a:xfrm>
            <a:off x="7940000" y="3600000"/>
            <a:ext cx="32500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Calibri"/>
              </a:rPr>
              <a:t>CuteCats loads.</a:t>
            </a:r>
          </a:p>
          <a:p>
            <a:pPr algn="l">
              <a:spcBef>
                <a:spcPts val="150"/>
              </a:spcBef>
            </a:pPr>
            <a:r>
              <a:rPr lang="en-US" sz="1700" b="1">
                <a:solidFill>
                  <a:srgbClr val="29AF8C"/>
                </a:solidFill>
                <a:latin typeface="Calibri"/>
              </a:rPr>
              <a:t>No XSS.</a:t>
            </a:r>
          </a:p>
        </p:txBody>
      </p:sp>
      <p:sp>
        <p:nvSpPr>
          <p:cNvPr id="60" name="Callout"/>
          <p:cNvSpPr/>
          <p:nvPr/>
        </p:nvSpPr>
        <p:spPr>
          <a:xfrm>
            <a:off x="800000" y="5320000"/>
            <a:ext cx="10690000" cy="800000"/>
          </a:xfrm>
          <a:prstGeom prst="roundRect">
            <a:avLst>
              <a:gd name="adj" fmla="val 14000"/>
            </a:avLst>
          </a:prstGeom>
          <a:solidFill>
            <a:srgbClr val="1A1A1A"/>
          </a:solidFill>
          <a:ln w="19050">
            <a:solidFill>
              <a:srgbClr val="29AF8C"/>
            </a:solidFill>
          </a:ln>
        </p:spPr>
        <p:txBody>
          <a:bodyPr wrap="square" lIns="200000" tIns="80000" rIns="200000" bIns="80000" anchor="ctr"/>
          <a:lstStyle/>
          <a:p>
            <a:pPr algn="ctr"/>
            <a:r>
              <a:rPr lang="en-US" sz="1950" b="0">
                <a:solidFill>
                  <a:srgbClr val="FFFFFF"/>
                </a:solidFill>
                <a:latin typeface="Calibri"/>
              </a:rPr>
              <a:t>The overflow stays in the buffer's own memory. </a:t>
            </a:r>
            <a:r>
              <a:rPr lang="en-US" sz="1950" b="1">
                <a:solidFill>
                  <a:srgbClr val="29AF8C"/>
                </a:solidFill>
                <a:latin typeface="Calibri"/>
              </a:rPr>
              <a:t>The HTML tag is untouched.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Evaluation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RESULTS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12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8" name="sub"/>
          <p:cNvSpPr txBox="1"/>
          <p:nvPr/>
        </p:nvSpPr>
        <p:spPr>
          <a:xfrm>
            <a:off x="1180000" y="1130000"/>
            <a:ext cx="103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80000" tIns="40000" rIns="80000" bIns="40000" anchor="ctr"/>
          <a:lstStyle/>
          <a:p>
            <a:pPr algn="l"/>
            <a:r>
              <a:rPr lang="en-US" sz="1550" b="0">
                <a:solidFill>
                  <a:srgbClr val="B9C2CC"/>
                </a:solidFill>
                <a:latin typeface="Calibri"/>
              </a:rPr>
              <a:t>We harden and differentially test </a:t>
            </a:r>
            <a:r>
              <a:rPr lang="en-US" sz="1550" b="1">
                <a:solidFill>
                  <a:srgbClr val="29AF8C"/>
                </a:solidFill>
                <a:latin typeface="Calibri"/>
              </a:rPr>
              <a:t>every binary</a:t>
            </a:r>
            <a:r>
              <a:rPr lang="en-US" sz="1550" b="0">
                <a:solidFill>
                  <a:srgbClr val="B9C2CC"/>
                </a:solidFill>
                <a:latin typeface="Calibri"/>
              </a:rPr>
              <a:t>, across three optimization levels.</a:t>
            </a:r>
          </a:p>
        </p:txBody>
      </p:sp>
      <p:sp>
        <p:nvSpPr>
          <p:cNvPr id="200" name="chL"/>
          <p:cNvSpPr txBox="1"/>
          <p:nvPr/>
        </p:nvSpPr>
        <p:spPr>
          <a:xfrm>
            <a:off x="700000" y="1600000"/>
            <a:ext cx="580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1300" b="1" spc="140">
                <a:solidFill>
                  <a:srgbClr val="29AF8C"/>
                </a:solidFill>
                <a:latin typeface="Calibri"/>
              </a:rPr>
              <a:t>THE CORPUS</a:t>
            </a:r>
          </a:p>
        </p:txBody>
      </p:sp>
      <p:sp>
        <p:nvSpPr>
          <p:cNvPr id="210" name="it210"/>
          <p:cNvSpPr/>
          <p:nvPr/>
        </p:nvSpPr>
        <p:spPr>
          <a:xfrm>
            <a:off x="700000" y="1880000"/>
            <a:ext cx="1820000" cy="1080000"/>
          </a:xfrm>
          <a:prstGeom prst="roundRect">
            <a:avLst>
              <a:gd name="adj" fmla="val 12000"/>
            </a:avLst>
          </a:prstGeom>
          <a:solidFill>
            <a:srgbClr val="1A1D22"/>
          </a:solidFill>
          <a:ln w="9525">
            <a:solidFill>
              <a:srgbClr val="5E6670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1" name="itx211"/>
          <p:cNvSpPr txBox="1"/>
          <p:nvPr/>
        </p:nvSpPr>
        <p:spPr>
          <a:xfrm>
            <a:off x="700000" y="1900000"/>
            <a:ext cx="1820000" cy="1040000"/>
          </a:xfrm>
          <a:prstGeom prst="rect">
            <a:avLst/>
          </a:prstGeom>
          <a:noFill/>
          <a:ln>
            <a:noFill/>
          </a:ln>
        </p:spPr>
        <p:txBody>
          <a:bodyPr wrap="square" lIns="30000" tIns="40000" rIns="30000" bIns="40000" anchor="ctr"/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Calibri"/>
              </a:rPr>
              <a:t>52</a:t>
            </a:r>
          </a:p>
          <a:p>
            <a:pPr algn="ctr">
              <a:spcBef>
                <a:spcPts val="200"/>
              </a:spcBef>
            </a:pPr>
            <a:r>
              <a:rPr lang="en-US" sz="1200" b="0">
                <a:solidFill>
                  <a:srgbClr val="B9C2CC"/>
                </a:solidFill>
                <a:latin typeface="Calibri"/>
              </a:rPr>
              <a:t>WABench + real-world apps</a:t>
            </a:r>
          </a:p>
        </p:txBody>
      </p:sp>
      <p:sp>
        <p:nvSpPr>
          <p:cNvPr id="212" name="it212"/>
          <p:cNvSpPr/>
          <p:nvPr/>
        </p:nvSpPr>
        <p:spPr>
          <a:xfrm>
            <a:off x="2660000" y="1880000"/>
            <a:ext cx="1820000" cy="1080000"/>
          </a:xfrm>
          <a:prstGeom prst="roundRect">
            <a:avLst>
              <a:gd name="adj" fmla="val 12000"/>
            </a:avLst>
          </a:prstGeom>
          <a:solidFill>
            <a:srgbClr val="1A1D22"/>
          </a:solidFill>
          <a:ln w="9525">
            <a:solidFill>
              <a:srgbClr val="5E6670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3" name="itx213"/>
          <p:cNvSpPr txBox="1"/>
          <p:nvPr/>
        </p:nvSpPr>
        <p:spPr>
          <a:xfrm>
            <a:off x="2660000" y="1900000"/>
            <a:ext cx="1820000" cy="1040000"/>
          </a:xfrm>
          <a:prstGeom prst="rect">
            <a:avLst/>
          </a:prstGeom>
          <a:noFill/>
          <a:ln>
            <a:noFill/>
          </a:ln>
        </p:spPr>
        <p:txBody>
          <a:bodyPr wrap="square" lIns="30000" tIns="40000" rIns="30000" bIns="40000" anchor="ctr"/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Calibri"/>
              </a:rPr>
              <a:t>300</a:t>
            </a:r>
          </a:p>
          <a:p>
            <a:pPr algn="ctr">
              <a:spcBef>
                <a:spcPts val="200"/>
              </a:spcBef>
            </a:pPr>
            <a:r>
              <a:rPr lang="en-US" sz="1200" b="0">
                <a:solidFill>
                  <a:srgbClr val="B9C2CC"/>
                </a:solidFill>
                <a:latin typeface="Calibri"/>
              </a:rPr>
              <a:t>csmith programs</a:t>
            </a:r>
          </a:p>
        </p:txBody>
      </p:sp>
      <p:sp>
        <p:nvSpPr>
          <p:cNvPr id="214" name="it214"/>
          <p:cNvSpPr/>
          <p:nvPr/>
        </p:nvSpPr>
        <p:spPr>
          <a:xfrm>
            <a:off x="4620000" y="1880000"/>
            <a:ext cx="1820000" cy="1080000"/>
          </a:xfrm>
          <a:prstGeom prst="roundRect">
            <a:avLst>
              <a:gd name="adj" fmla="val 12000"/>
            </a:avLst>
          </a:prstGeom>
          <a:solidFill>
            <a:srgbClr val="1A1D22"/>
          </a:solidFill>
          <a:ln w="9525">
            <a:solidFill>
              <a:srgbClr val="5E6670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5" name="itx215"/>
          <p:cNvSpPr txBox="1"/>
          <p:nvPr/>
        </p:nvSpPr>
        <p:spPr>
          <a:xfrm>
            <a:off x="4620000" y="1900000"/>
            <a:ext cx="1820000" cy="1040000"/>
          </a:xfrm>
          <a:prstGeom prst="rect">
            <a:avLst/>
          </a:prstGeom>
          <a:noFill/>
          <a:ln>
            <a:noFill/>
          </a:ln>
        </p:spPr>
        <p:txBody>
          <a:bodyPr wrap="square" lIns="30000" tIns="40000" rIns="30000" bIns="40000" anchor="ctr"/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Calibri"/>
              </a:rPr>
              <a:t>3</a:t>
            </a:r>
          </a:p>
          <a:p>
            <a:pPr algn="ctr">
              <a:spcBef>
                <a:spcPts val="200"/>
              </a:spcBef>
            </a:pPr>
            <a:r>
              <a:rPr lang="en-US" sz="1200" b="0">
                <a:solidFill>
                  <a:srgbClr val="B9C2CC"/>
                </a:solidFill>
                <a:latin typeface="Calibri"/>
              </a:rPr>
              <a:t>real-world CVEs</a:t>
            </a:r>
          </a:p>
        </p:txBody>
      </p:sp>
      <p:sp>
        <p:nvSpPr>
          <p:cNvPr id="220" name="dom"/>
          <p:cNvSpPr txBox="1"/>
          <p:nvPr/>
        </p:nvSpPr>
        <p:spPr>
          <a:xfrm>
            <a:off x="700000" y="3040000"/>
            <a:ext cx="574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1150" b="1" spc="80">
                <a:solidFill>
                  <a:srgbClr val="29AF8C"/>
                </a:solidFill>
                <a:latin typeface="Calibri"/>
              </a:rPr>
              <a:t>DOMAINS  </a:t>
            </a:r>
            <a:r>
              <a:rPr lang="en-US" sz="1230" b="0">
                <a:solidFill>
                  <a:srgbClr val="B9C2CC"/>
                </a:solidFill>
                <a:latin typeface="Calibri"/>
              </a:rPr>
              <a:t>scientific computing · cryptography · image processing · NLP · databases · networking</a:t>
            </a:r>
          </a:p>
        </p:txBody>
      </p:sp>
      <p:sp>
        <p:nvSpPr>
          <p:cNvPr id="221" name="mult"/>
          <p:cNvSpPr txBox="1"/>
          <p:nvPr/>
        </p:nvSpPr>
        <p:spPr>
          <a:xfrm>
            <a:off x="700000" y="3440000"/>
            <a:ext cx="574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80000" tIns="40000" rIns="80000" bIns="4000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Calibri"/>
              </a:rPr>
              <a:t>× 3 optimization levels   </a:t>
            </a:r>
            <a:r>
              <a:rPr lang="en-US" sz="1300" b="1">
                <a:solidFill>
                  <a:srgbClr val="D58C2E"/>
                </a:solidFill>
                <a:latin typeface="Consolas"/>
              </a:rPr>
              <a:t>-O0 · -O2 · -O3</a:t>
            </a:r>
          </a:p>
        </p:txBody>
      </p:sp>
      <p:sp>
        <p:nvSpPr>
          <p:cNvPr id="222" name="chev"/>
          <p:cNvSpPr/>
          <p:nvPr/>
        </p:nvSpPr>
        <p:spPr>
          <a:xfrm>
            <a:off x="3470000" y="3760000"/>
            <a:ext cx="200000" cy="150000"/>
          </a:xfrm>
          <a:prstGeom prst="downArrow">
            <a:avLst/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0" name="big"/>
          <p:cNvSpPr/>
          <p:nvPr/>
        </p:nvSpPr>
        <p:spPr>
          <a:xfrm>
            <a:off x="700000" y="3980000"/>
            <a:ext cx="5740000" cy="980000"/>
          </a:xfrm>
          <a:prstGeom prst="roundRect">
            <a:avLst>
              <a:gd name="adj" fmla="val 10000"/>
            </a:avLst>
          </a:prstGeom>
          <a:solidFill>
            <a:srgbClr val="1A1D22"/>
          </a:solidFill>
          <a:ln w="22225">
            <a:solidFill>
              <a:srgbClr val="29AF8C"/>
            </a:solidFill>
          </a:ln>
          <a:effectLst>
            <a:glow rad="120000">
              <a:srgbClr val="29AF8C">
                <a:alpha val="34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231" name="bigtx"/>
          <p:cNvSpPr txBox="1"/>
          <p:nvPr/>
        </p:nvSpPr>
        <p:spPr>
          <a:xfrm>
            <a:off x="700000" y="3980000"/>
            <a:ext cx="5740000" cy="980000"/>
          </a:xfrm>
          <a:prstGeom prst="rect">
            <a:avLst/>
          </a:prstGeom>
          <a:noFill/>
          <a:ln>
            <a:noFill/>
          </a:ln>
        </p:spPr>
        <p:txBody>
          <a:bodyPr wrap="square" lIns="80000" tIns="40000" rIns="80000" bIns="40000" anchor="ctr"/>
          <a:lstStyle/>
          <a:p>
            <a:pPr algn="ctr"/>
            <a:r>
              <a:rPr lang="en-US" sz="4000" b="1">
                <a:solidFill>
                  <a:srgbClr val="29AF8C"/>
                </a:solidFill>
                <a:latin typeface="Calibri"/>
              </a:rPr>
              <a:t>1,065</a:t>
            </a:r>
          </a:p>
          <a:p>
            <a:pPr algn="ctr">
              <a:spcBef>
                <a:spcPts val="200"/>
              </a:spcBef>
            </a:pPr>
            <a:r>
              <a:rPr lang="en-US" sz="1450" b="1">
                <a:solidFill>
                  <a:srgbClr val="FFFFFF"/>
                </a:solidFill>
                <a:latin typeface="Calibri"/>
              </a:rPr>
              <a:t>unique stripped binaries</a:t>
            </a:r>
          </a:p>
        </p:txBody>
      </p:sp>
      <p:sp>
        <p:nvSpPr>
          <p:cNvPr id="240" name="chR"/>
          <p:cNvSpPr txBox="1"/>
          <p:nvPr/>
        </p:nvSpPr>
        <p:spPr>
          <a:xfrm>
            <a:off x="6760000" y="1600000"/>
            <a:ext cx="470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1300" b="1" spc="140">
                <a:solidFill>
                  <a:srgbClr val="29AF8C"/>
                </a:solidFill>
                <a:latin typeface="Calibri"/>
              </a:rPr>
              <a:t>WHAT WE FOUND</a:t>
            </a:r>
          </a:p>
        </p:txBody>
      </p:sp>
      <p:sp>
        <p:nvSpPr>
          <p:cNvPr id="250" name="rc250"/>
          <p:cNvSpPr/>
          <p:nvPr/>
        </p:nvSpPr>
        <p:spPr>
          <a:xfrm>
            <a:off x="6760000" y="1880000"/>
            <a:ext cx="4710000" cy="1430000"/>
          </a:xfrm>
          <a:prstGeom prst="roundRect">
            <a:avLst>
              <a:gd name="adj" fmla="val 9000"/>
            </a:avLst>
          </a:prstGeom>
          <a:solidFill>
            <a:srgbClr val="1A1D22"/>
          </a:solidFill>
          <a:ln w="12700">
            <a:solidFill>
              <a:srgbClr val="29AF8C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1" name="rcx251"/>
          <p:cNvSpPr txBox="1"/>
          <p:nvPr/>
        </p:nvSpPr>
        <p:spPr>
          <a:xfrm>
            <a:off x="6960000" y="1940000"/>
            <a:ext cx="4310000" cy="131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3400" b="1">
                <a:solidFill>
                  <a:srgbClr val="29AF8C"/>
                </a:solidFill>
                <a:latin typeface="Calibri"/>
              </a:rPr>
              <a:t>100%</a:t>
            </a:r>
          </a:p>
          <a:p>
            <a:pPr algn="l">
              <a:spcBef>
                <a:spcPts val="300"/>
              </a:spcBef>
            </a:pPr>
            <a:r>
              <a:rPr lang="en-US" sz="1550" b="1">
                <a:solidFill>
                  <a:srgbClr val="FFFFFF"/>
                </a:solidFill>
                <a:latin typeface="Calibri"/>
              </a:rPr>
              <a:t>identical memory traces</a:t>
            </a:r>
          </a:p>
          <a:p>
            <a:pPr algn="l">
              <a:spcBef>
                <a:spcPts val="200"/>
              </a:spcBef>
            </a:pPr>
            <a:r>
              <a:rPr lang="en-US" sz="1250" b="0">
                <a:solidFill>
                  <a:srgbClr val="B9C2CC"/>
                </a:solidFill>
                <a:latin typeface="Calibri"/>
              </a:rPr>
              <a:t>every access matches the unmodified baseline</a:t>
            </a:r>
          </a:p>
        </p:txBody>
      </p:sp>
      <p:sp>
        <p:nvSpPr>
          <p:cNvPr id="252" name="rc252"/>
          <p:cNvSpPr/>
          <p:nvPr/>
        </p:nvSpPr>
        <p:spPr>
          <a:xfrm>
            <a:off x="6760000" y="3530000"/>
            <a:ext cx="4710000" cy="1430000"/>
          </a:xfrm>
          <a:prstGeom prst="roundRect">
            <a:avLst>
              <a:gd name="adj" fmla="val 9000"/>
            </a:avLst>
          </a:prstGeom>
          <a:solidFill>
            <a:srgbClr val="1A1D22"/>
          </a:solidFill>
          <a:ln w="12700">
            <a:solidFill>
              <a:srgbClr val="29AF8C"/>
            </a:solidFill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3" name="rcx253"/>
          <p:cNvSpPr txBox="1"/>
          <p:nvPr/>
        </p:nvSpPr>
        <p:spPr>
          <a:xfrm>
            <a:off x="6960000" y="3590000"/>
            <a:ext cx="4310000" cy="1310000"/>
          </a:xfrm>
          <a:prstGeom prst="rect">
            <a:avLst/>
          </a:prstGeom>
          <a:noFill/>
          <a:ln>
            <a:noFill/>
          </a:ln>
        </p:spPr>
        <p:txBody>
          <a:bodyPr wrap="square" lIns="20000" tIns="40000" rIns="20000" bIns="40000" anchor="ctr"/>
          <a:lstStyle/>
          <a:p>
            <a:pPr algn="l"/>
            <a:r>
              <a:rPr lang="en-US" sz="3400" b="1">
                <a:solidFill>
                  <a:srgbClr val="29AF8C"/>
                </a:solidFill>
                <a:latin typeface="Calibri"/>
              </a:rPr>
              <a:t>100%</a:t>
            </a:r>
          </a:p>
          <a:p>
            <a:pPr algn="l">
              <a:spcBef>
                <a:spcPts val="300"/>
              </a:spcBef>
            </a:pPr>
            <a:r>
              <a:rPr lang="en-US" sz="1550" b="1">
                <a:solidFill>
                  <a:srgbClr val="FFFFFF"/>
                </a:solidFill>
                <a:latin typeface="Calibri"/>
              </a:rPr>
              <a:t>hardened automatically</a:t>
            </a:r>
          </a:p>
          <a:p>
            <a:pPr algn="l">
              <a:spcBef>
                <a:spcPts val="200"/>
              </a:spcBef>
            </a:pPr>
            <a:r>
              <a:rPr lang="en-US" sz="1250" b="0">
                <a:solidFill>
                  <a:srgbClr val="B9C2CC"/>
                </a:solidFill>
                <a:latin typeface="Calibri"/>
              </a:rPr>
              <a:t>no debug symbols, no manual steps — even custom allocators (libpng) detected</a:t>
            </a:r>
          </a:p>
        </p:txBody>
      </p:sp>
      <p:sp>
        <p:nvSpPr>
          <p:cNvPr id="60" name="BottomCallout"/>
          <p:cNvSpPr/>
          <p:nvPr/>
        </p:nvSpPr>
        <p:spPr>
          <a:xfrm>
            <a:off x="700000" y="5240000"/>
            <a:ext cx="10770000" cy="820000"/>
          </a:xfrm>
          <a:prstGeom prst="roundRect">
            <a:avLst>
              <a:gd name="adj" fmla="val 14000"/>
            </a:avLst>
          </a:prstGeom>
          <a:solidFill>
            <a:srgbClr val="1A1A1A"/>
          </a:solidFill>
          <a:ln w="19050">
            <a:solidFill>
              <a:srgbClr val="29AF8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1" name="cotx"/>
          <p:cNvSpPr txBox="1"/>
          <p:nvPr/>
        </p:nvSpPr>
        <p:spPr>
          <a:xfrm>
            <a:off x="700000" y="5240000"/>
            <a:ext cx="10770000" cy="820000"/>
          </a:xfrm>
          <a:prstGeom prst="rect">
            <a:avLst/>
          </a:prstGeom>
          <a:noFill/>
          <a:ln>
            <a:noFill/>
          </a:ln>
        </p:spPr>
        <p:txBody>
          <a:bodyPr wrap="square" lIns="200000" tIns="40000" rIns="200000" bIns="40000" anchor="ctr"/>
          <a:lstStyle/>
          <a:p>
            <a:pPr algn="ctr"/>
            <a:r>
              <a:rPr lang="en-US" sz="1900" b="0">
                <a:solidFill>
                  <a:srgbClr val="FFFFFF"/>
                </a:solidFill>
                <a:latin typeface="Calibri"/>
              </a:rPr>
              <a:t>Differential testing across 1,065 stripped binaries confirms Bento is </a:t>
            </a:r>
            <a:r>
              <a:rPr lang="en-US" sz="1900" b="1">
                <a:solidFill>
                  <a:srgbClr val="29AF8C"/>
                </a:solidFill>
                <a:latin typeface="Calibri"/>
              </a:rPr>
              <a:t>semantically sound.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bgdepth"/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Near-Zero Overhead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RESULTS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13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pic>
        <p:nvPicPr>
          <p:cNvPr id="40" name="OverheadChart" descr="OverheadChart figu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00" y="1520000"/>
            <a:ext cx="5400000" cy="4149058"/>
          </a:xfrm>
          <a:prstGeom prst="rect">
            <a:avLst/>
          </a:prstGeom>
        </p:spPr>
      </p:pic>
      <p:sp>
        <p:nvSpPr>
          <p:cNvPr id="50" name="Stat1"/>
          <p:cNvSpPr/>
          <p:nvPr/>
        </p:nvSpPr>
        <p:spPr>
          <a:xfrm>
            <a:off x="6450000" y="1520000"/>
            <a:ext cx="4760000" cy="1770248"/>
          </a:xfrm>
          <a:prstGeom prst="roundRect">
            <a:avLst>
              <a:gd name="adj" fmla="val 9000"/>
            </a:avLst>
          </a:prstGeom>
          <a:solidFill>
            <a:srgbClr val="262626"/>
          </a:solidFill>
          <a:ln w="19050">
            <a:solidFill>
              <a:srgbClr val="3D9CCC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250000" tIns="120000" rIns="200000" bIns="120000" anchor="ctr"/>
          <a:lstStyle/>
          <a:p>
            <a:r>
              <a:rPr lang="en-US" sz="3200" b="1">
                <a:solidFill>
                  <a:srgbClr val="3D9CCC"/>
                </a:solidFill>
                <a:latin typeface="Calibri"/>
              </a:rPr>
              <a:t>Zero instructions added</a:t>
            </a:r>
          </a:p>
          <a:p>
            <a:r>
              <a:rPr lang="en-US" sz="2000" b="0">
                <a:solidFill>
                  <a:srgbClr val="FFFFFF"/>
                </a:solidFill>
                <a:latin typeface="Calibri"/>
              </a:rPr>
              <a:t>1.00× fuel, no computational cost</a:t>
            </a:r>
          </a:p>
        </p:txBody>
      </p:sp>
      <p:sp>
        <p:nvSpPr>
          <p:cNvPr id="52" name="Stat3"/>
          <p:cNvSpPr/>
          <p:nvPr/>
        </p:nvSpPr>
        <p:spPr>
          <a:xfrm>
            <a:off x="6450000" y="3896751"/>
            <a:ext cx="4760000" cy="1770249"/>
          </a:xfrm>
          <a:prstGeom prst="roundRect">
            <a:avLst>
              <a:gd name="adj" fmla="val 9000"/>
            </a:avLst>
          </a:prstGeom>
          <a:solidFill>
            <a:srgbClr val="262626"/>
          </a:solidFill>
          <a:ln w="19050">
            <a:solidFill>
              <a:srgbClr val="3D9CCC"/>
            </a:solidFill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250000" tIns="120000" rIns="200000" bIns="120000" anchor="ctr"/>
          <a:lstStyle/>
          <a:p>
            <a:r>
              <a:rPr lang="en-US" sz="3200" b="1">
                <a:solidFill>
                  <a:srgbClr val="3D9CCC"/>
                </a:solidFill>
                <a:latin typeface="Calibri"/>
              </a:rPr>
              <a:t>Runs on stripped COTS</a:t>
            </a:r>
          </a:p>
          <a:p>
            <a:r>
              <a:rPr lang="en-US" sz="2000" b="0">
                <a:solidFill>
                  <a:srgbClr val="FFFFFF"/>
                </a:solidFill>
                <a:latin typeface="Calibri"/>
              </a:rPr>
              <a:t>where </a:t>
            </a:r>
            <a:r>
              <a:rPr lang="en-US" sz="2000" b="0" err="1">
                <a:solidFill>
                  <a:srgbClr val="FFFFFF"/>
                </a:solidFill>
                <a:latin typeface="Calibri"/>
              </a:rPr>
              <a:t>WBSan</a:t>
            </a:r>
            <a:r>
              <a:rPr lang="en-US" sz="2000" b="0">
                <a:solidFill>
                  <a:srgbClr val="FFFFFF"/>
                </a:solidFill>
                <a:latin typeface="Calibri"/>
              </a:rPr>
              <a:t> and </a:t>
            </a:r>
            <a:r>
              <a:rPr lang="en-US" sz="2000" b="0" err="1">
                <a:solidFill>
                  <a:srgbClr val="FFFFFF"/>
                </a:solidFill>
                <a:latin typeface="Calibri"/>
              </a:rPr>
              <a:t>ASan</a:t>
            </a:r>
            <a:r>
              <a:rPr lang="en-US" sz="2000" b="0">
                <a:solidFill>
                  <a:srgbClr val="FFFFFF"/>
                </a:solidFill>
                <a:latin typeface="Calibri"/>
              </a:rPr>
              <a:t> fail</a:t>
            </a:r>
          </a:p>
        </p:txBody>
      </p:sp>
      <p:sp>
        <p:nvSpPr>
          <p:cNvPr id="60" name="BottomCallout"/>
          <p:cNvSpPr/>
          <p:nvPr/>
        </p:nvSpPr>
        <p:spPr>
          <a:xfrm>
            <a:off x="700000" y="5840000"/>
            <a:ext cx="10510000" cy="720000"/>
          </a:xfrm>
          <a:prstGeom prst="roundRect">
            <a:avLst>
              <a:gd name="adj" fmla="val 14000"/>
            </a:avLst>
          </a:prstGeom>
          <a:solidFill>
            <a:srgbClr val="1C1C1C"/>
          </a:solidFill>
          <a:ln w="19050">
            <a:solidFill>
              <a:srgbClr val="29AF8C"/>
            </a:solidFill>
          </a:ln>
        </p:spPr>
        <p:txBody>
          <a:bodyPr wrap="square" lIns="200000" tIns="80000" rIns="200000" bIns="80000" anchor="ctr"/>
          <a:lstStyle/>
          <a:p>
            <a:pPr algn="ctr"/>
            <a:r>
              <a:rPr lang="en-US" sz="1750" b="0">
                <a:solidFill>
                  <a:srgbClr val="FFFFFF"/>
                </a:solidFill>
                <a:latin typeface="Calibri"/>
              </a:rPr>
              <a:t>Architectural hardening: </a:t>
            </a:r>
            <a:r>
              <a:rPr lang="en-US" sz="1750" b="1">
                <a:solidFill>
                  <a:srgbClr val="29AF8C"/>
                </a:solidFill>
                <a:latin typeface="Calibri"/>
              </a:rPr>
              <a:t>3 to 4% runtime</a:t>
            </a:r>
            <a:r>
              <a:rPr lang="en-US" sz="1750" b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750" b="1">
                <a:solidFill>
                  <a:srgbClr val="29AF8C"/>
                </a:solidFill>
                <a:latin typeface="Calibri"/>
              </a:rPr>
              <a:t>~1% startup and memory</a:t>
            </a:r>
            <a:r>
              <a:rPr lang="en-US" sz="1750" b="0">
                <a:solidFill>
                  <a:srgbClr val="FFFFFF"/>
                </a:solidFill>
                <a:latin typeface="Calibri"/>
              </a:rPr>
              <a:t>, automatic on stripped COTS.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depth">
            <a:extLst>
              <a:ext uri="{FF2B5EF4-FFF2-40B4-BE49-F238E27FC236}">
                <a16:creationId xmlns:a16="http://schemas.microsoft.com/office/drawing/2014/main" id="{0D51CFA5-76E3-2C86-88C6-F67F054C82AA}"/>
              </a:ext>
            </a:extLst>
          </p:cNvPr>
          <p:cNvSpPr/>
          <p:nvPr/>
        </p:nvSpPr>
        <p:spPr>
          <a:xfrm>
            <a:off x="-300000" y="-300000"/>
            <a:ext cx="12792000" cy="7458000"/>
          </a:xfrm>
          <a:prstGeom prst="rect">
            <a:avLst/>
          </a:prstGeom>
          <a:gradFill>
            <a:gsLst>
              <a:gs pos="0">
                <a:srgbClr val="0C1714"/>
              </a:gs>
              <a:gs pos="52000">
                <a:srgbClr val="070E0C"/>
              </a:gs>
              <a:gs pos="100000">
                <a:srgbClr val="000000"/>
              </a:gs>
            </a:gsLst>
            <a:path path="circle">
              <a:fillToRect l="50000" t="33000" r="50000" b="67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0" algn="l"/>
            <a:r>
              <a:rPr lang="en-US"/>
              <a:t>Bento at a Glance</a:t>
            </a:r>
          </a:p>
        </p:txBody>
      </p:sp>
      <p:sp>
        <p:nvSpPr>
          <p:cNvPr id="4" name="DatePH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spc="200">
                <a:solidFill>
                  <a:srgbClr val="29AF8C"/>
                </a:solidFill>
              </a:rPr>
              <a:t>SUMMARY</a:t>
            </a:r>
            <a:endParaRPr lang="en-US"/>
          </a:p>
        </p:txBody>
      </p:sp>
      <p:sp>
        <p:nvSpPr>
          <p:cNvPr id="5" name="NumPH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8F4C-E8C4-4CE3-AB98-635666EFA01A}" type="slidenum">
              <a:rPr lang="de-DE" smtClean="0"/>
              <a:t>14</a:t>
            </a:fld>
            <a:endParaRPr lang="de-DE"/>
          </a:p>
        </p:txBody>
      </p:sp>
      <p:sp>
        <p:nvSpPr>
          <p:cNvPr id="2" name="FooterPH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>
                <a:solidFill>
                  <a:srgbClr val="29AF8C"/>
                </a:solidFill>
              </a:rPr>
              <a:t>■ </a:t>
            </a:r>
            <a:r>
              <a:rPr lang="en-US" b="1">
                <a:solidFill>
                  <a:srgbClr val="7C60C6"/>
                </a:solidFill>
              </a:rPr>
              <a:t>■ </a:t>
            </a:r>
            <a:r>
              <a:rPr lang="en-US" b="1">
                <a:solidFill>
                  <a:srgbClr val="3D9CCC"/>
                </a:solidFill>
              </a:rPr>
              <a:t>■</a:t>
            </a:r>
            <a:r>
              <a:rPr lang="en-US" b="1">
                <a:solidFill>
                  <a:srgbClr val="9A9A9A"/>
                </a:solidFill>
              </a:rPr>
              <a:t>   Bento</a:t>
            </a:r>
          </a:p>
        </p:txBody>
      </p:sp>
      <p:sp>
        <p:nvSpPr>
          <p:cNvPr id="20" name="fr20"/>
          <p:cNvSpPr/>
          <p:nvPr/>
        </p:nvSpPr>
        <p:spPr>
          <a:xfrm>
            <a:off x="1510000" y="1158912"/>
            <a:ext cx="4402000" cy="2497000"/>
          </a:xfrm>
          <a:prstGeom prst="roundRect">
            <a:avLst>
              <a:gd name="adj" fmla="val 5000"/>
            </a:avLst>
          </a:prstGeom>
          <a:solidFill>
            <a:srgbClr val="E0552E"/>
          </a:solidFill>
          <a:ln>
            <a:noFill/>
          </a:ln>
          <a:effectLst>
            <a:glow rad="120000">
              <a:srgbClr val="E0552E">
                <a:alpha val="26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g21" descr="recap thumbnai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000" y="1184912"/>
            <a:ext cx="4350000" cy="2445000"/>
          </a:xfrm>
          <a:prstGeom prst="rect">
            <a:avLst/>
          </a:prstGeom>
          <a:ln>
            <a:noFill/>
          </a:ln>
        </p:spPr>
      </p:pic>
      <p:sp>
        <p:nvSpPr>
          <p:cNvPr id="22" name="cap22"/>
          <p:cNvSpPr/>
          <p:nvPr/>
        </p:nvSpPr>
        <p:spPr>
          <a:xfrm>
            <a:off x="2461000" y="3420912"/>
            <a:ext cx="2500000" cy="470000"/>
          </a:xfrm>
          <a:prstGeom prst="roundRect">
            <a:avLst>
              <a:gd name="adj" fmla="val 50000"/>
            </a:avLst>
          </a:prstGeom>
          <a:solidFill>
            <a:srgbClr val="E0552E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400" b="1">
                <a:solidFill>
                  <a:srgbClr val="0A0A0A"/>
                </a:solidFill>
                <a:latin typeface="Calibri"/>
              </a:rPr>
              <a:t>The threat</a:t>
            </a:r>
          </a:p>
        </p:txBody>
      </p:sp>
      <p:sp>
        <p:nvSpPr>
          <p:cNvPr id="23" name="fr23"/>
          <p:cNvSpPr/>
          <p:nvPr/>
        </p:nvSpPr>
        <p:spPr>
          <a:xfrm>
            <a:off x="6280000" y="1158912"/>
            <a:ext cx="4402000" cy="2497000"/>
          </a:xfrm>
          <a:prstGeom prst="roundRect">
            <a:avLst>
              <a:gd name="adj" fmla="val 5000"/>
            </a:avLst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26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4" name="img24" descr="recap thumbnai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000" y="1184912"/>
            <a:ext cx="4350000" cy="2445000"/>
          </a:xfrm>
          <a:prstGeom prst="rect">
            <a:avLst/>
          </a:prstGeom>
          <a:ln>
            <a:noFill/>
          </a:ln>
        </p:spPr>
      </p:pic>
      <p:sp>
        <p:nvSpPr>
          <p:cNvPr id="25" name="cap25"/>
          <p:cNvSpPr/>
          <p:nvPr/>
        </p:nvSpPr>
        <p:spPr>
          <a:xfrm>
            <a:off x="7231000" y="3420912"/>
            <a:ext cx="2500000" cy="470000"/>
          </a:xfrm>
          <a:prstGeom prst="roundRect">
            <a:avLst>
              <a:gd name="adj" fmla="val 50000"/>
            </a:avLst>
          </a:prstGeom>
          <a:solidFill>
            <a:srgbClr val="29AF8C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400" b="1">
                <a:solidFill>
                  <a:srgbClr val="0A0A0A"/>
                </a:solidFill>
                <a:latin typeface="Calibri"/>
              </a:rPr>
              <a:t>The idea</a:t>
            </a:r>
          </a:p>
        </p:txBody>
      </p:sp>
      <p:sp>
        <p:nvSpPr>
          <p:cNvPr id="26" name="fr26"/>
          <p:cNvSpPr/>
          <p:nvPr/>
        </p:nvSpPr>
        <p:spPr>
          <a:xfrm>
            <a:off x="1510000" y="4009000"/>
            <a:ext cx="4402000" cy="2497000"/>
          </a:xfrm>
          <a:prstGeom prst="roundRect">
            <a:avLst>
              <a:gd name="adj" fmla="val 5000"/>
            </a:avLst>
          </a:prstGeom>
          <a:solidFill>
            <a:srgbClr val="7C60C6"/>
          </a:solidFill>
          <a:ln>
            <a:noFill/>
          </a:ln>
          <a:effectLst>
            <a:glow rad="120000">
              <a:srgbClr val="7C60C6">
                <a:alpha val="26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7" name="img27" descr="recap thumbnai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000" y="4035000"/>
            <a:ext cx="4350000" cy="2445000"/>
          </a:xfrm>
          <a:prstGeom prst="rect">
            <a:avLst/>
          </a:prstGeom>
          <a:ln>
            <a:noFill/>
          </a:ln>
        </p:spPr>
      </p:pic>
      <p:sp>
        <p:nvSpPr>
          <p:cNvPr id="28" name="cap28"/>
          <p:cNvSpPr/>
          <p:nvPr/>
        </p:nvSpPr>
        <p:spPr>
          <a:xfrm>
            <a:off x="2461000" y="6271000"/>
            <a:ext cx="2500000" cy="470000"/>
          </a:xfrm>
          <a:prstGeom prst="roundRect">
            <a:avLst>
              <a:gd name="adj" fmla="val 50000"/>
            </a:avLst>
          </a:prstGeom>
          <a:solidFill>
            <a:srgbClr val="7C60C6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400" b="1">
                <a:solidFill>
                  <a:srgbClr val="0A0A0A"/>
                </a:solidFill>
                <a:latin typeface="Calibri"/>
              </a:rPr>
              <a:t>How it works</a:t>
            </a:r>
          </a:p>
        </p:txBody>
      </p:sp>
      <p:sp>
        <p:nvSpPr>
          <p:cNvPr id="29" name="fr29"/>
          <p:cNvSpPr/>
          <p:nvPr/>
        </p:nvSpPr>
        <p:spPr>
          <a:xfrm>
            <a:off x="6280000" y="4009000"/>
            <a:ext cx="4402000" cy="2497000"/>
          </a:xfrm>
          <a:prstGeom prst="roundRect">
            <a:avLst>
              <a:gd name="adj" fmla="val 5000"/>
            </a:avLst>
          </a:prstGeom>
          <a:solidFill>
            <a:srgbClr val="3D9CCC"/>
          </a:solidFill>
          <a:ln>
            <a:noFill/>
          </a:ln>
          <a:effectLst>
            <a:glow rad="120000">
              <a:srgbClr val="3D9CCC">
                <a:alpha val="26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0" name="img30" descr="recap thumbnai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6000" y="4035000"/>
            <a:ext cx="4350000" cy="2445000"/>
          </a:xfrm>
          <a:prstGeom prst="rect">
            <a:avLst/>
          </a:prstGeom>
          <a:ln>
            <a:noFill/>
          </a:ln>
        </p:spPr>
      </p:pic>
      <p:sp>
        <p:nvSpPr>
          <p:cNvPr id="31" name="cap31"/>
          <p:cNvSpPr/>
          <p:nvPr/>
        </p:nvSpPr>
        <p:spPr>
          <a:xfrm>
            <a:off x="7231000" y="6271000"/>
            <a:ext cx="2500000" cy="470000"/>
          </a:xfrm>
          <a:prstGeom prst="roundRect">
            <a:avLst>
              <a:gd name="adj" fmla="val 50000"/>
            </a:avLst>
          </a:prstGeom>
          <a:solidFill>
            <a:srgbClr val="3D9CCC"/>
          </a:solidFill>
          <a:ln>
            <a:noFill/>
          </a:ln>
          <a:effectLst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ctr"/>
          <a:lstStyle/>
          <a:p>
            <a:pPr algn="ctr"/>
            <a:r>
              <a:rPr lang="en-US" sz="1400" b="1">
                <a:solidFill>
                  <a:srgbClr val="0A0A0A"/>
                </a:solidFill>
                <a:latin typeface="Calibri"/>
              </a:rPr>
              <a:t>The results</a:t>
            </a:r>
          </a:p>
        </p:txBody>
      </p:sp>
      <p:sp>
        <p:nvSpPr>
          <p:cNvPr id="999" name="titlebar"/>
          <p:cNvSpPr/>
          <p:nvPr/>
        </p:nvSpPr>
        <p:spPr>
          <a:xfrm>
            <a:off x="900000" y="320000"/>
            <a:ext cx="115000" cy="560000"/>
          </a:xfrm>
          <a:prstGeom prst="roundRect">
            <a:avLst>
              <a:gd name="adj" fmla="val 40000"/>
            </a:avLst>
          </a:prstGeom>
          <a:solidFill>
            <a:srgbClr val="29AF8C"/>
          </a:solidFill>
          <a:ln>
            <a:noFill/>
          </a:ln>
          <a:effectLst>
            <a:glow rad="90000">
              <a:srgbClr val="29AF8C">
                <a:alpha val="40000"/>
              </a:srgbClr>
            </a:glow>
          </a:effec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low"/>
          <p:cNvSpPr/>
          <p:nvPr/>
        </p:nvSpPr>
        <p:spPr>
          <a:xfrm>
            <a:off x="-400000" y="-400000"/>
            <a:ext cx="13000000" cy="7600000"/>
          </a:xfrm>
          <a:prstGeom prst="rect">
            <a:avLst/>
          </a:prstGeom>
          <a:gradFill>
            <a:gsLst>
              <a:gs pos="0">
                <a:srgbClr val="123833"/>
              </a:gs>
              <a:gs pos="45000">
                <a:srgbClr val="0A1A18"/>
              </a:gs>
              <a:gs pos="100000">
                <a:srgbClr val="000000"/>
              </a:gs>
            </a:gsLst>
            <a:path path="circle">
              <a:fillToRect l="50000" t="42000" r="50000" b="58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thx"/>
          <p:cNvSpPr txBox="1"/>
          <p:nvPr/>
        </p:nvSpPr>
        <p:spPr>
          <a:xfrm>
            <a:off x="0" y="900000"/>
            <a:ext cx="12192000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6400" b="1">
                <a:solidFill>
                  <a:srgbClr val="FFFFFF"/>
                </a:solidFill>
                <a:latin typeface="+mj-lt"/>
              </a:rPr>
              <a:t>Thank You</a:t>
            </a:r>
          </a:p>
        </p:txBody>
      </p:sp>
      <p:sp>
        <p:nvSpPr>
          <p:cNvPr id="11" name="ul"/>
          <p:cNvSpPr/>
          <p:nvPr/>
        </p:nvSpPr>
        <p:spPr>
          <a:xfrm>
            <a:off x="5546000" y="2080000"/>
            <a:ext cx="1100000" cy="28000"/>
          </a:xfrm>
          <a:prstGeom prst="roundRect">
            <a:avLst>
              <a:gd name="adj" fmla="val 50000"/>
            </a:avLst>
          </a:prstGeom>
          <a:solidFill>
            <a:srgbClr val="29AF8C"/>
          </a:solidFill>
          <a:ln>
            <a:noFill/>
          </a:ln>
          <a:effectLst>
            <a:glow rad="120000">
              <a:srgbClr val="29AF8C">
                <a:alpha val="50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q"/>
          <p:cNvSpPr txBox="1"/>
          <p:nvPr/>
        </p:nvSpPr>
        <p:spPr>
          <a:xfrm>
            <a:off x="0" y="2200000"/>
            <a:ext cx="12192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750" b="0">
                <a:solidFill>
                  <a:srgbClr val="BFBFBF"/>
                </a:solidFill>
                <a:latin typeface="Calibri"/>
              </a:rPr>
              <a:t>Questions and collaboration are very welcome</a:t>
            </a:r>
          </a:p>
        </p:txBody>
      </p:sp>
      <p:sp>
        <p:nvSpPr>
          <p:cNvPr id="20" name="qrcard"/>
          <p:cNvSpPr/>
          <p:nvPr/>
        </p:nvSpPr>
        <p:spPr>
          <a:xfrm>
            <a:off x="1150000" y="2900000"/>
            <a:ext cx="3050000" cy="30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glow rad="120000">
              <a:srgbClr val="29AF8C">
                <a:alpha val="20000"/>
              </a:srgbClr>
            </a:glow>
            <a:outerShdw blurRad="63500" dist="38100" dir="5400000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qr" descr="qr figu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000" y="3200000"/>
            <a:ext cx="2390000" cy="2390000"/>
          </a:xfrm>
          <a:prstGeom prst="rect">
            <a:avLst/>
          </a:prstGeom>
          <a:ln>
            <a:noFill/>
          </a:ln>
        </p:spPr>
      </p:pic>
      <p:sp>
        <p:nvSpPr>
          <p:cNvPr id="22" name="qrcap"/>
          <p:cNvSpPr txBox="1"/>
          <p:nvPr/>
        </p:nvSpPr>
        <p:spPr>
          <a:xfrm>
            <a:off x="1150000" y="5390000"/>
            <a:ext cx="305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00" b="1">
                <a:solidFill>
                  <a:srgbClr val="222222"/>
                </a:solidFill>
                <a:latin typeface="Calibri"/>
              </a:rPr>
              <a:t>scan to visit  0drai.xyz</a:t>
            </a:r>
          </a:p>
        </p:txBody>
      </p:sp>
      <p:sp>
        <p:nvSpPr>
          <p:cNvPr id="30" name="cc0"/>
          <p:cNvSpPr/>
          <p:nvPr/>
        </p:nvSpPr>
        <p:spPr>
          <a:xfrm>
            <a:off x="4650000" y="2900000"/>
            <a:ext cx="6400000" cy="900000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191C20"/>
              </a:gs>
              <a:gs pos="100000">
                <a:srgbClr val="101316"/>
              </a:gs>
            </a:gsLst>
            <a:lin ang="2700000" scaled="0"/>
          </a:gradFill>
          <a:ln w="15875">
            <a:solidFill>
              <a:srgbClr val="29AF8C"/>
            </a:solidFill>
          </a:ln>
          <a:effectLst>
            <a:glow rad="120000">
              <a:srgbClr val="29AF8C">
                <a:alpha val="18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ile0"/>
          <p:cNvSpPr/>
          <p:nvPr/>
        </p:nvSpPr>
        <p:spPr>
          <a:xfrm>
            <a:off x="4820000" y="3050000"/>
            <a:ext cx="600000" cy="600000"/>
          </a:xfrm>
          <a:prstGeom prst="roundRect">
            <a:avLst>
              <a:gd name="adj" fmla="val 22000"/>
            </a:avLst>
          </a:prstGeom>
          <a:solidFill>
            <a:srgbClr val="29AF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gl0"/>
          <p:cNvSpPr txBox="1"/>
          <p:nvPr/>
        </p:nvSpPr>
        <p:spPr>
          <a:xfrm>
            <a:off x="4820000" y="3050000"/>
            <a:ext cx="60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2200" b="1">
                <a:solidFill>
                  <a:srgbClr val="0A0A0A"/>
                </a:solidFill>
                <a:latin typeface="Calibri"/>
              </a:rPr>
              <a:t>@</a:t>
            </a:r>
          </a:p>
        </p:txBody>
      </p:sp>
      <p:sp>
        <p:nvSpPr>
          <p:cNvPr id="33" name="lab0"/>
          <p:cNvSpPr txBox="1"/>
          <p:nvPr/>
        </p:nvSpPr>
        <p:spPr>
          <a:xfrm>
            <a:off x="5600000" y="3050000"/>
            <a:ext cx="530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350" b="1">
                <a:solidFill>
                  <a:srgbClr val="29AF8C"/>
                </a:solidFill>
                <a:latin typeface="Calibri"/>
              </a:rPr>
              <a:t>EMAIL</a:t>
            </a:r>
          </a:p>
        </p:txBody>
      </p:sp>
      <p:sp>
        <p:nvSpPr>
          <p:cNvPr id="34" name="val0"/>
          <p:cNvSpPr txBox="1"/>
          <p:nvPr/>
        </p:nvSpPr>
        <p:spPr>
          <a:xfrm>
            <a:off x="5600000" y="3320000"/>
            <a:ext cx="53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850" b="1">
                <a:solidFill>
                  <a:srgbClr val="FFFFFF"/>
                </a:solidFill>
                <a:latin typeface="Calibri"/>
              </a:rPr>
              <a:t>oussama.draissi@uni-due.de</a:t>
            </a:r>
          </a:p>
        </p:txBody>
      </p:sp>
      <p:sp>
        <p:nvSpPr>
          <p:cNvPr id="35" name="cc1"/>
          <p:cNvSpPr/>
          <p:nvPr/>
        </p:nvSpPr>
        <p:spPr>
          <a:xfrm>
            <a:off x="4650000" y="4040000"/>
            <a:ext cx="6400000" cy="900000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191C20"/>
              </a:gs>
              <a:gs pos="100000">
                <a:srgbClr val="101316"/>
              </a:gs>
            </a:gsLst>
            <a:lin ang="2700000" scaled="0"/>
          </a:gradFill>
          <a:ln w="15875">
            <a:solidFill>
              <a:srgbClr val="3D9CCC"/>
            </a:solidFill>
          </a:ln>
          <a:effectLst>
            <a:glow rad="120000">
              <a:srgbClr val="3D9CCC">
                <a:alpha val="18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tile1"/>
          <p:cNvSpPr/>
          <p:nvPr/>
        </p:nvSpPr>
        <p:spPr>
          <a:xfrm>
            <a:off x="4820000" y="4190000"/>
            <a:ext cx="600000" cy="600000"/>
          </a:xfrm>
          <a:prstGeom prst="roundRect">
            <a:avLst>
              <a:gd name="adj" fmla="val 22000"/>
            </a:avLst>
          </a:prstGeom>
          <a:solidFill>
            <a:srgbClr val="3D9CC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gl1"/>
          <p:cNvSpPr txBox="1"/>
          <p:nvPr/>
        </p:nvSpPr>
        <p:spPr>
          <a:xfrm>
            <a:off x="4820000" y="4190000"/>
            <a:ext cx="60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2000" b="1">
                <a:solidFill>
                  <a:srgbClr val="0A0A0A"/>
                </a:solidFill>
                <a:latin typeface="Calibri"/>
              </a:rPr>
              <a:t>in</a:t>
            </a:r>
          </a:p>
        </p:txBody>
      </p:sp>
      <p:sp>
        <p:nvSpPr>
          <p:cNvPr id="38" name="lab1"/>
          <p:cNvSpPr txBox="1"/>
          <p:nvPr/>
        </p:nvSpPr>
        <p:spPr>
          <a:xfrm>
            <a:off x="5600000" y="4190000"/>
            <a:ext cx="530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350" b="1">
                <a:solidFill>
                  <a:srgbClr val="3D9CCC"/>
                </a:solidFill>
                <a:latin typeface="Calibri"/>
              </a:rPr>
              <a:t>LINKEDIN</a:t>
            </a:r>
          </a:p>
        </p:txBody>
      </p:sp>
      <p:sp>
        <p:nvSpPr>
          <p:cNvPr id="39" name="val1"/>
          <p:cNvSpPr txBox="1"/>
          <p:nvPr/>
        </p:nvSpPr>
        <p:spPr>
          <a:xfrm>
            <a:off x="5600000" y="4460000"/>
            <a:ext cx="53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850" b="1">
                <a:solidFill>
                  <a:srgbClr val="FFFFFF"/>
                </a:solidFill>
                <a:latin typeface="Calibri"/>
              </a:rPr>
              <a:t>linkedin.com/in/</a:t>
            </a:r>
            <a:r>
              <a:rPr lang="en-US" sz="1850" b="1" err="1">
                <a:solidFill>
                  <a:srgbClr val="FFFFFF"/>
                </a:solidFill>
                <a:latin typeface="Calibri"/>
              </a:rPr>
              <a:t>oussama-draissi</a:t>
            </a:r>
            <a:endParaRPr lang="en-US" sz="1850" b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cc2"/>
          <p:cNvSpPr/>
          <p:nvPr/>
        </p:nvSpPr>
        <p:spPr>
          <a:xfrm>
            <a:off x="4650000" y="5180000"/>
            <a:ext cx="6400000" cy="900000"/>
          </a:xfrm>
          <a:prstGeom prst="roundRect">
            <a:avLst>
              <a:gd name="adj" fmla="val 12000"/>
            </a:avLst>
          </a:prstGeom>
          <a:gradFill rotWithShape="1">
            <a:gsLst>
              <a:gs pos="0">
                <a:srgbClr val="191C20"/>
              </a:gs>
              <a:gs pos="100000">
                <a:srgbClr val="101316"/>
              </a:gs>
            </a:gsLst>
            <a:lin ang="2700000" scaled="0"/>
          </a:gradFill>
          <a:ln w="15875">
            <a:solidFill>
              <a:srgbClr val="7C60C6"/>
            </a:solidFill>
          </a:ln>
          <a:effectLst>
            <a:glow rad="120000">
              <a:srgbClr val="7C60C6">
                <a:alpha val="18000"/>
              </a:srgb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tile2"/>
          <p:cNvSpPr/>
          <p:nvPr/>
        </p:nvSpPr>
        <p:spPr>
          <a:xfrm>
            <a:off x="4820000" y="5330000"/>
            <a:ext cx="600000" cy="600000"/>
          </a:xfrm>
          <a:prstGeom prst="roundRect">
            <a:avLst>
              <a:gd name="adj" fmla="val 22000"/>
            </a:avLst>
          </a:prstGeom>
          <a:solidFill>
            <a:srgbClr val="7C60C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2" name="g0"/>
          <p:cNvSpPr/>
          <p:nvPr/>
        </p:nvSpPr>
        <p:spPr>
          <a:xfrm>
            <a:off x="4910000" y="5420000"/>
            <a:ext cx="420000" cy="420000"/>
          </a:xfrm>
          <a:prstGeom prst="ellipse">
            <a:avLst/>
          </a:prstGeom>
          <a:noFill/>
          <a:ln w="19050">
            <a:solidFill>
              <a:srgbClr val="FFFFF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g1"/>
          <p:cNvSpPr/>
          <p:nvPr/>
        </p:nvSpPr>
        <p:spPr>
          <a:xfrm>
            <a:off x="5025500" y="5420000"/>
            <a:ext cx="189000" cy="420000"/>
          </a:xfrm>
          <a:prstGeom prst="ellipse">
            <a:avLst/>
          </a:prstGeom>
          <a:noFill/>
          <a:ln w="15240">
            <a:solidFill>
              <a:srgbClr val="FFFFFF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44" name="e44"/>
          <p:cNvCxnSpPr/>
          <p:nvPr/>
        </p:nvCxnSpPr>
        <p:spPr>
          <a:xfrm>
            <a:off x="4910000" y="5630000"/>
            <a:ext cx="420000" cy="1"/>
          </a:xfrm>
          <a:prstGeom prst="line">
            <a:avLst/>
          </a:prstGeom>
          <a:ln w="15240">
            <a:solidFill>
              <a:srgbClr val="FFFFFF"/>
            </a:solidFill>
          </a:ln>
        </p:spPr>
      </p:cxnSp>
      <p:sp>
        <p:nvSpPr>
          <p:cNvPr id="46" name="lab2"/>
          <p:cNvSpPr txBox="1"/>
          <p:nvPr/>
        </p:nvSpPr>
        <p:spPr>
          <a:xfrm>
            <a:off x="5600000" y="5330000"/>
            <a:ext cx="5300000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350" b="1">
                <a:solidFill>
                  <a:srgbClr val="7C60C6"/>
                </a:solidFill>
                <a:latin typeface="Calibri"/>
              </a:rPr>
              <a:t>WEBSITE</a:t>
            </a:r>
          </a:p>
        </p:txBody>
      </p:sp>
      <p:sp>
        <p:nvSpPr>
          <p:cNvPr id="47" name="val2"/>
          <p:cNvSpPr txBox="1"/>
          <p:nvPr/>
        </p:nvSpPr>
        <p:spPr>
          <a:xfrm>
            <a:off x="5600000" y="5600000"/>
            <a:ext cx="53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850" b="1">
                <a:solidFill>
                  <a:srgbClr val="FFFFFF"/>
                </a:solidFill>
                <a:latin typeface="Calibri"/>
              </a:rPr>
              <a:t>0drai.xyz</a:t>
            </a:r>
          </a:p>
        </p:txBody>
      </p:sp>
      <p:sp>
        <p:nvSpPr>
          <p:cNvPr id="90" name="mark"/>
          <p:cNvSpPr txBox="1"/>
          <p:nvPr/>
        </p:nvSpPr>
        <p:spPr>
          <a:xfrm>
            <a:off x="0" y="6280000"/>
            <a:ext cx="12192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1650" b="1">
                <a:solidFill>
                  <a:srgbClr val="29AF8C"/>
                </a:solidFill>
                <a:latin typeface="Calibri"/>
              </a:rPr>
              <a:t>Bento</a:t>
            </a:r>
            <a:r>
              <a:rPr lang="en-US" sz="1600" b="0">
                <a:solidFill>
                  <a:srgbClr val="6A6A6A"/>
                </a:solidFill>
                <a:latin typeface="Calibri"/>
              </a:rPr>
              <a:t>   ·   Fine-Grained Memory Isolation for COTS WebAssembly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9b9d596-0bdf-4347-940a-83d106dfbed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D128D36A15F314DA09620B44CF78996" ma:contentTypeVersion="15" ma:contentTypeDescription="Ein neues Dokument erstellen." ma:contentTypeScope="" ma:versionID="76d39992990ac6cd3169a7dc9dceb991">
  <xsd:schema xmlns:xsd="http://www.w3.org/2001/XMLSchema" xmlns:xs="http://www.w3.org/2001/XMLSchema" xmlns:p="http://schemas.microsoft.com/office/2006/metadata/properties" xmlns:ns3="59b9d596-0bdf-4347-940a-83d106dfbed5" xmlns:ns4="7ab71e76-6362-4e6e-bc59-c8ae12ec2174" targetNamespace="http://schemas.microsoft.com/office/2006/metadata/properties" ma:root="true" ma:fieldsID="9ad2873c1915951de1eaa78ed0a77232" ns3:_="" ns4:_="">
    <xsd:import namespace="59b9d596-0bdf-4347-940a-83d106dfbed5"/>
    <xsd:import namespace="7ab71e76-6362-4e6e-bc59-c8ae12ec21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ystemTags" minOccurs="0"/>
                <xsd:element ref="ns3:_activity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9d596-0bdf-4347-940a-83d106dfb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b71e76-6362-4e6e-bc59-c8ae12ec217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C5915C-8B9B-4E11-8466-0B4E069200EE}">
  <ds:schemaRefs>
    <ds:schemaRef ds:uri="http://schemas.microsoft.com/office/2006/metadata/properties"/>
    <ds:schemaRef ds:uri="http://www.w3.org/2000/xmlns/"/>
    <ds:schemaRef ds:uri="59b9d596-0bdf-4347-940a-83d106dfbed5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6B85D2E6-B519-4C53-AFF6-346779B97F33}">
  <ds:schemaRefs>
    <ds:schemaRef ds:uri="http://schemas.microsoft.com/office/2006/metadata/contentType"/>
    <ds:schemaRef ds:uri="http://www.w3.org/2000/xmlns/"/>
    <ds:schemaRef ds:uri="http://schemas.microsoft.com/office/2006/metadata/properties/metaAttributes"/>
    <ds:schemaRef ds:uri="http://www.w3.org/2001/XMLSchema"/>
    <ds:schemaRef ds:uri="59b9d596-0bdf-4347-940a-83d106dfbed5"/>
    <ds:schemaRef ds:uri="7ab71e76-6362-4e6e-bc59-c8ae12ec2174"/>
  </ds:schemaRefs>
</ds:datastoreItem>
</file>

<file path=customXml/itemProps3.xml><?xml version="1.0" encoding="utf-8"?>
<ds:datastoreItem xmlns:ds="http://schemas.openxmlformats.org/officeDocument/2006/customXml" ds:itemID="{2DC57955-E65B-4FA0-937A-C6E0551E67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Breitbild</PresentationFormat>
  <Slides>15</Slides>
  <Notes>15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Office</vt:lpstr>
      <vt:lpstr>PowerPoint-Präsentation</vt:lpstr>
      <vt:lpstr>WebAssembly Powers the Web</vt:lpstr>
      <vt:lpstr>Security by Design</vt:lpstr>
      <vt:lpstr>From a Memory Error to XSS</vt:lpstr>
      <vt:lpstr>This Threat Is Everywhere</vt:lpstr>
      <vt:lpstr>Related Work</vt:lpstr>
      <vt:lpstr>PowerPoint-Präsentation</vt:lpstr>
      <vt:lpstr>Today: One Shared Memory</vt:lpstr>
      <vt:lpstr>Bento: Isolated Memories</vt:lpstr>
      <vt:lpstr>How Bento Works</vt:lpstr>
      <vt:lpstr>Bento Stops the Exploit</vt:lpstr>
      <vt:lpstr>Evaluation</vt:lpstr>
      <vt:lpstr>Near-Zero Overhead</vt:lpstr>
      <vt:lpstr>Bento at a Glance</vt:lpstr>
      <vt:lpstr>PowerPoint-Präsentation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Software Systems</dc:title>
  <dc:creator>Oussama Draissi</dc:creator>
  <cp:lastModifiedBy>qqqq qqqq</cp:lastModifiedBy>
  <cp:revision>1</cp:revision>
  <dcterms:created xsi:type="dcterms:W3CDTF">2017-03-22T14:58:26Z</dcterms:created>
  <dcterms:modified xsi:type="dcterms:W3CDTF">2026-10-08T13:39:32Z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0x010100AD128D36A15F314DA09620B44CF78996</vt:lpwstr>
  </property>
</Properties>
</file>