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bookmarkIdSeed="3">
  <p:sldMasterIdLst>
    <p:sldMasterId id="2147483672" r:id="rId1"/>
  </p:sldMasterIdLst>
  <p:notesMasterIdLst>
    <p:notesMasterId r:id="rId37"/>
  </p:notesMasterIdLst>
  <p:sldIdLst>
    <p:sldId id="256" r:id="rId2"/>
    <p:sldId id="532" r:id="rId3"/>
    <p:sldId id="540" r:id="rId4"/>
    <p:sldId id="748" r:id="rId5"/>
    <p:sldId id="489" r:id="rId6"/>
    <p:sldId id="258" r:id="rId7"/>
    <p:sldId id="524" r:id="rId8"/>
    <p:sldId id="513" r:id="rId9"/>
    <p:sldId id="500" r:id="rId10"/>
    <p:sldId id="518" r:id="rId11"/>
    <p:sldId id="519" r:id="rId12"/>
    <p:sldId id="749" r:id="rId13"/>
    <p:sldId id="501" r:id="rId14"/>
    <p:sldId id="503" r:id="rId15"/>
    <p:sldId id="504" r:id="rId16"/>
    <p:sldId id="509" r:id="rId17"/>
    <p:sldId id="512" r:id="rId18"/>
    <p:sldId id="515" r:id="rId19"/>
    <p:sldId id="523" r:id="rId20"/>
    <p:sldId id="517" r:id="rId21"/>
    <p:sldId id="525" r:id="rId22"/>
    <p:sldId id="526" r:id="rId23"/>
    <p:sldId id="472" r:id="rId24"/>
    <p:sldId id="527" r:id="rId25"/>
    <p:sldId id="528" r:id="rId26"/>
    <p:sldId id="529" r:id="rId27"/>
    <p:sldId id="530" r:id="rId28"/>
    <p:sldId id="536" r:id="rId29"/>
    <p:sldId id="735" r:id="rId30"/>
    <p:sldId id="745" r:id="rId31"/>
    <p:sldId id="746" r:id="rId32"/>
    <p:sldId id="750" r:id="rId33"/>
    <p:sldId id="744" r:id="rId34"/>
    <p:sldId id="537" r:id="rId35"/>
    <p:sldId id="539" r:id="rId36"/>
  </p:sldIdLst>
  <p:sldSz cx="12192000" cy="6858000"/>
  <p:notesSz cx="6858000" cy="9144000"/>
  <p:embeddedFontLst>
    <p:embeddedFont>
      <p:font typeface="Helvetica" panose="020B0604020202020204" pitchFamily="34" charset="0"/>
      <p:regular r:id="rId38"/>
      <p:bold r:id="rId39"/>
      <p:italic r:id="rId40"/>
      <p:boldItalic r:id="rId41"/>
    </p:embeddedFont>
    <p:embeddedFont>
      <p:font typeface="Wingdings 2" panose="05020102010507070707" pitchFamily="18" charset="2"/>
      <p:regular r:id="rId4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mad-Reza" initials="A" lastIdx="2" clrIdx="0">
    <p:extLst>
      <p:ext uri="{19B8F6BF-5375-455C-9EA6-DF929625EA0E}">
        <p15:presenceInfo xmlns:p15="http://schemas.microsoft.com/office/powerpoint/2012/main" userId="Ahmad-Rez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9F29"/>
    <a:srgbClr val="95CB1B"/>
    <a:srgbClr val="6699FF"/>
    <a:srgbClr val="FF0000"/>
    <a:srgbClr val="3C1A56"/>
    <a:srgbClr val="CC6600"/>
    <a:srgbClr val="FFCC00"/>
    <a:srgbClr val="006010"/>
    <a:srgbClr val="F7903B"/>
    <a:srgbClr val="8B55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B5A17-024E-D808-A47E-C88E9BABD81E}" v="1" dt="2023-04-29T18:45:44.146"/>
    <p1510:client id="{6B274C3E-E2B4-4F4C-8461-6FF89DFEBB25}" v="350" dt="2022-11-29T13:11:38.0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2" autoAdjust="0"/>
    <p:restoredTop sz="52618" autoAdjust="0"/>
  </p:normalViewPr>
  <p:slideViewPr>
    <p:cSldViewPr>
      <p:cViewPr varScale="1">
        <p:scale>
          <a:sx n="36" d="100"/>
          <a:sy n="36" d="100"/>
        </p:scale>
        <p:origin x="1156" y="40"/>
      </p:cViewPr>
      <p:guideLst>
        <p:guide orient="horz" pos="2160"/>
        <p:guide pos="3840"/>
      </p:guideLst>
    </p:cSldViewPr>
  </p:slideViewPr>
  <p:outlineViewPr>
    <p:cViewPr>
      <p:scale>
        <a:sx n="33" d="100"/>
        <a:sy n="33" d="100"/>
      </p:scale>
      <p:origin x="0" y="-6186"/>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9" d="100"/>
          <a:sy n="59" d="100"/>
        </p:scale>
        <p:origin x="-25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 Id="rId4"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 Id="rId4"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976A2-EC4C-47A2-BE6E-5DC354B6D672}" type="doc">
      <dgm:prSet loTypeId="urn:microsoft.com/office/officeart/2005/8/layout/pList2" loCatId="list" qsTypeId="urn:microsoft.com/office/officeart/2005/8/quickstyle/simple3" qsCatId="simple" csTypeId="urn:microsoft.com/office/officeart/2005/8/colors/accent1_2" csCatId="accent1" phldr="1"/>
      <dgm:spPr/>
    </dgm:pt>
    <dgm:pt modelId="{8F379F72-0BAE-4F14-BDEE-F539892A0DC5}">
      <dgm:prSet phldrT="[Text]"/>
      <dgm:spPr/>
      <dgm:t>
        <a:bodyPr/>
        <a:lstStyle/>
        <a:p>
          <a:r>
            <a:rPr lang="de-DE" dirty="0"/>
            <a:t>Software Sicherheit</a:t>
          </a:r>
        </a:p>
      </dgm:t>
    </dgm:pt>
    <dgm:pt modelId="{84ED1CEB-35E1-4672-9D94-733914DF7BBC}" type="parTrans" cxnId="{54D45888-97C9-42CC-8891-2BF00EC228BA}">
      <dgm:prSet/>
      <dgm:spPr/>
      <dgm:t>
        <a:bodyPr/>
        <a:lstStyle/>
        <a:p>
          <a:endParaRPr lang="de-DE"/>
        </a:p>
      </dgm:t>
    </dgm:pt>
    <dgm:pt modelId="{D42D1C5D-F339-4EDD-88CF-D2AB168D3618}" type="sibTrans" cxnId="{54D45888-97C9-42CC-8891-2BF00EC228BA}">
      <dgm:prSet/>
      <dgm:spPr/>
      <dgm:t>
        <a:bodyPr/>
        <a:lstStyle/>
        <a:p>
          <a:endParaRPr lang="de-DE"/>
        </a:p>
      </dgm:t>
    </dgm:pt>
    <dgm:pt modelId="{C3FFB660-445C-41CE-9D50-15D0A6A0FC88}">
      <dgm:prSet phldrT="[Text]"/>
      <dgm:spPr/>
      <dgm:t>
        <a:bodyPr/>
        <a:lstStyle/>
        <a:p>
          <a:r>
            <a:rPr lang="de-DE" dirty="0" err="1"/>
            <a:t>Trusted</a:t>
          </a:r>
          <a:r>
            <a:rPr lang="de-DE" dirty="0"/>
            <a:t> Computing</a:t>
          </a:r>
        </a:p>
      </dgm:t>
    </dgm:pt>
    <dgm:pt modelId="{2CEEEDC0-81EB-4D84-A33D-EB89085123F1}" type="parTrans" cxnId="{33CC604B-1C9C-4A06-A147-9B24734A484D}">
      <dgm:prSet/>
      <dgm:spPr/>
      <dgm:t>
        <a:bodyPr/>
        <a:lstStyle/>
        <a:p>
          <a:endParaRPr lang="de-DE"/>
        </a:p>
      </dgm:t>
    </dgm:pt>
    <dgm:pt modelId="{42876E3B-62D3-43F6-9005-90877B87C3CD}" type="sibTrans" cxnId="{33CC604B-1C9C-4A06-A147-9B24734A484D}">
      <dgm:prSet/>
      <dgm:spPr/>
      <dgm:t>
        <a:bodyPr/>
        <a:lstStyle/>
        <a:p>
          <a:endParaRPr lang="de-DE"/>
        </a:p>
      </dgm:t>
    </dgm:pt>
    <dgm:pt modelId="{DAB2AA39-70ED-4773-A655-DF2D00076C11}">
      <dgm:prSet phldrT="[Text]"/>
      <dgm:spPr/>
      <dgm:t>
        <a:bodyPr/>
        <a:lstStyle/>
        <a:p>
          <a:r>
            <a:rPr lang="de-DE" dirty="0"/>
            <a:t>Hardwarebasierte Sicherheit</a:t>
          </a:r>
        </a:p>
      </dgm:t>
    </dgm:pt>
    <dgm:pt modelId="{BDD330FD-0A02-41F9-B3B4-A6DB2E3088A2}" type="parTrans" cxnId="{FB72E26A-5474-4CB7-B980-30ABECE55D74}">
      <dgm:prSet/>
      <dgm:spPr/>
      <dgm:t>
        <a:bodyPr/>
        <a:lstStyle/>
        <a:p>
          <a:endParaRPr lang="de-DE"/>
        </a:p>
      </dgm:t>
    </dgm:pt>
    <dgm:pt modelId="{2364CFF7-42E7-4297-9E60-F970CBA53A69}" type="sibTrans" cxnId="{FB72E26A-5474-4CB7-B980-30ABECE55D74}">
      <dgm:prSet/>
      <dgm:spPr/>
      <dgm:t>
        <a:bodyPr/>
        <a:lstStyle/>
        <a:p>
          <a:endParaRPr lang="de-DE"/>
        </a:p>
      </dgm:t>
    </dgm:pt>
    <dgm:pt modelId="{DB5C5DE2-C79F-48CE-B61A-3192712AF6C0}">
      <dgm:prSet phldrT="[Text]"/>
      <dgm:spPr/>
      <dgm:t>
        <a:bodyPr/>
        <a:lstStyle/>
        <a:p>
          <a:r>
            <a:rPr lang="de-DE" dirty="0"/>
            <a:t>Zero-Days</a:t>
          </a:r>
        </a:p>
      </dgm:t>
    </dgm:pt>
    <dgm:pt modelId="{D583910F-C57B-4128-8F44-45EDA5BA67C7}" type="parTrans" cxnId="{CE625329-0B60-4E07-B25F-9715D9C74D2C}">
      <dgm:prSet/>
      <dgm:spPr/>
      <dgm:t>
        <a:bodyPr/>
        <a:lstStyle/>
        <a:p>
          <a:endParaRPr lang="de-DE"/>
        </a:p>
      </dgm:t>
    </dgm:pt>
    <dgm:pt modelId="{5D8D41CE-6C8D-4412-A5C3-1429C92AA2D7}" type="sibTrans" cxnId="{CE625329-0B60-4E07-B25F-9715D9C74D2C}">
      <dgm:prSet/>
      <dgm:spPr/>
      <dgm:t>
        <a:bodyPr/>
        <a:lstStyle/>
        <a:p>
          <a:endParaRPr lang="de-DE"/>
        </a:p>
      </dgm:t>
    </dgm:pt>
    <dgm:pt modelId="{1494916C-524A-4D19-B7CB-B61C026AA3E6}">
      <dgm:prSet phldrT="[Text]"/>
      <dgm:spPr/>
      <dgm:t>
        <a:bodyPr/>
        <a:lstStyle/>
        <a:p>
          <a:r>
            <a:rPr lang="de-DE" dirty="0"/>
            <a:t>Programmfluss-integrität</a:t>
          </a:r>
        </a:p>
      </dgm:t>
    </dgm:pt>
    <dgm:pt modelId="{E608C930-AB00-45D3-8A68-C3E9961E73C7}" type="parTrans" cxnId="{E03BE957-A94C-4DF4-983A-9333B84D29EF}">
      <dgm:prSet/>
      <dgm:spPr/>
      <dgm:t>
        <a:bodyPr/>
        <a:lstStyle/>
        <a:p>
          <a:endParaRPr lang="de-DE"/>
        </a:p>
      </dgm:t>
    </dgm:pt>
    <dgm:pt modelId="{70DB4215-F792-4BF9-84BC-EF4239FA419C}" type="sibTrans" cxnId="{E03BE957-A94C-4DF4-983A-9333B84D29EF}">
      <dgm:prSet/>
      <dgm:spPr/>
      <dgm:t>
        <a:bodyPr/>
        <a:lstStyle/>
        <a:p>
          <a:endParaRPr lang="de-DE"/>
        </a:p>
      </dgm:t>
    </dgm:pt>
    <dgm:pt modelId="{BBF49A7D-3E82-4896-9B85-B866290B815A}">
      <dgm:prSet phldrT="[Text]"/>
      <dgm:spPr/>
      <dgm:t>
        <a:bodyPr/>
        <a:lstStyle/>
        <a:p>
          <a:r>
            <a:rPr lang="de-DE" dirty="0"/>
            <a:t>Speicher-</a:t>
          </a:r>
          <a:r>
            <a:rPr lang="de-DE" dirty="0" err="1"/>
            <a:t>randomisierung</a:t>
          </a:r>
          <a:endParaRPr lang="de-DE" dirty="0"/>
        </a:p>
      </dgm:t>
    </dgm:pt>
    <dgm:pt modelId="{DCC3C1DC-7EF1-4DF8-A750-FE7E03562D7F}" type="parTrans" cxnId="{321597A2-3EC6-404E-88F5-62AB7B6C80BB}">
      <dgm:prSet/>
      <dgm:spPr/>
      <dgm:t>
        <a:bodyPr/>
        <a:lstStyle/>
        <a:p>
          <a:endParaRPr lang="de-DE"/>
        </a:p>
      </dgm:t>
    </dgm:pt>
    <dgm:pt modelId="{C318D2AE-1324-4CCE-A354-BF6849DAD865}" type="sibTrans" cxnId="{321597A2-3EC6-404E-88F5-62AB7B6C80BB}">
      <dgm:prSet/>
      <dgm:spPr/>
      <dgm:t>
        <a:bodyPr/>
        <a:lstStyle/>
        <a:p>
          <a:endParaRPr lang="de-DE"/>
        </a:p>
      </dgm:t>
    </dgm:pt>
    <dgm:pt modelId="{85EAA084-753F-47A8-B4FD-69E55BC5E7C5}">
      <dgm:prSet phldrT="[Text]"/>
      <dgm:spPr/>
      <dgm:t>
        <a:bodyPr/>
        <a:lstStyle/>
        <a:p>
          <a:r>
            <a:rPr lang="de-DE" dirty="0"/>
            <a:t>Remote Attestation</a:t>
          </a:r>
        </a:p>
      </dgm:t>
    </dgm:pt>
    <dgm:pt modelId="{F5D3C647-73E4-4EB6-869D-780362A32C0B}" type="parTrans" cxnId="{CB3DFBED-BD35-4B7A-8266-BAF6FDA5458A}">
      <dgm:prSet/>
      <dgm:spPr/>
      <dgm:t>
        <a:bodyPr/>
        <a:lstStyle/>
        <a:p>
          <a:endParaRPr lang="de-DE"/>
        </a:p>
      </dgm:t>
    </dgm:pt>
    <dgm:pt modelId="{B64F717C-370D-4A8A-96EB-719AB26A76ED}" type="sibTrans" cxnId="{CB3DFBED-BD35-4B7A-8266-BAF6FDA5458A}">
      <dgm:prSet/>
      <dgm:spPr/>
      <dgm:t>
        <a:bodyPr/>
        <a:lstStyle/>
        <a:p>
          <a:endParaRPr lang="de-DE"/>
        </a:p>
      </dgm:t>
    </dgm:pt>
    <dgm:pt modelId="{BE17BA7F-0D80-420B-9D9A-D74791D7CD06}">
      <dgm:prSet phldrT="[Text]"/>
      <dgm:spPr/>
      <dgm:t>
        <a:bodyPr/>
        <a:lstStyle/>
        <a:p>
          <a:r>
            <a:rPr lang="de-DE" dirty="0"/>
            <a:t>Intel Software </a:t>
          </a:r>
          <a:r>
            <a:rPr lang="de-DE" dirty="0" err="1"/>
            <a:t>Guard</a:t>
          </a:r>
          <a:r>
            <a:rPr lang="de-DE" dirty="0"/>
            <a:t> </a:t>
          </a:r>
          <a:r>
            <a:rPr lang="de-DE" dirty="0" err="1"/>
            <a:t>Extensions</a:t>
          </a:r>
          <a:r>
            <a:rPr lang="de-DE" dirty="0"/>
            <a:t> (SGX)</a:t>
          </a:r>
        </a:p>
      </dgm:t>
    </dgm:pt>
    <dgm:pt modelId="{51A27386-2099-4A23-9F30-7F3F2A85F28E}" type="parTrans" cxnId="{85A5890B-4F4C-4908-9821-75AF1DD8A738}">
      <dgm:prSet/>
      <dgm:spPr/>
      <dgm:t>
        <a:bodyPr/>
        <a:lstStyle/>
        <a:p>
          <a:endParaRPr lang="de-DE"/>
        </a:p>
      </dgm:t>
    </dgm:pt>
    <dgm:pt modelId="{3773F42B-241E-482F-A04B-86D01F31805E}" type="sibTrans" cxnId="{85A5890B-4F4C-4908-9821-75AF1DD8A738}">
      <dgm:prSet/>
      <dgm:spPr/>
      <dgm:t>
        <a:bodyPr/>
        <a:lstStyle/>
        <a:p>
          <a:endParaRPr lang="de-DE"/>
        </a:p>
      </dgm:t>
    </dgm:pt>
    <dgm:pt modelId="{3F64A3E9-17C8-4D86-B95F-16E7DCA01446}">
      <dgm:prSet phldrT="[Text]"/>
      <dgm:spPr/>
      <dgm:t>
        <a:bodyPr/>
        <a:lstStyle/>
        <a:p>
          <a:r>
            <a:rPr lang="de-DE" dirty="0"/>
            <a:t>ARM </a:t>
          </a:r>
          <a:r>
            <a:rPr lang="de-DE" dirty="0" err="1"/>
            <a:t>TrustZone</a:t>
          </a:r>
          <a:endParaRPr lang="de-DE" dirty="0"/>
        </a:p>
      </dgm:t>
    </dgm:pt>
    <dgm:pt modelId="{7130202A-A465-4DC4-8CE2-70D19488ABBD}" type="parTrans" cxnId="{0D03C8C2-A6F1-4C26-AB05-6808FAF8EE5D}">
      <dgm:prSet/>
      <dgm:spPr/>
      <dgm:t>
        <a:bodyPr/>
        <a:lstStyle/>
        <a:p>
          <a:endParaRPr lang="de-DE"/>
        </a:p>
      </dgm:t>
    </dgm:pt>
    <dgm:pt modelId="{F399EEF9-8BF6-4C50-B2E6-4425AE0A7C8A}" type="sibTrans" cxnId="{0D03C8C2-A6F1-4C26-AB05-6808FAF8EE5D}">
      <dgm:prSet/>
      <dgm:spPr/>
      <dgm:t>
        <a:bodyPr/>
        <a:lstStyle/>
        <a:p>
          <a:endParaRPr lang="de-DE"/>
        </a:p>
      </dgm:t>
    </dgm:pt>
    <dgm:pt modelId="{34B39570-23DC-4477-A585-75D8FCA3BE20}">
      <dgm:prSet phldrT="[Text]"/>
      <dgm:spPr/>
      <dgm:t>
        <a:bodyPr/>
        <a:lstStyle/>
        <a:p>
          <a:r>
            <a:rPr lang="de-DE" dirty="0"/>
            <a:t>Rowhammer Angriffe</a:t>
          </a:r>
        </a:p>
      </dgm:t>
    </dgm:pt>
    <dgm:pt modelId="{851A91C7-E914-4BF6-80FF-AC7BF9633D47}" type="parTrans" cxnId="{7B51DEED-278D-4B2F-8633-7D367A763735}">
      <dgm:prSet/>
      <dgm:spPr/>
      <dgm:t>
        <a:bodyPr/>
        <a:lstStyle/>
        <a:p>
          <a:endParaRPr lang="de-DE"/>
        </a:p>
      </dgm:t>
    </dgm:pt>
    <dgm:pt modelId="{1E9811DC-7DCD-49AB-9A58-6484C7671313}" type="sibTrans" cxnId="{7B51DEED-278D-4B2F-8633-7D367A763735}">
      <dgm:prSet/>
      <dgm:spPr/>
      <dgm:t>
        <a:bodyPr/>
        <a:lstStyle/>
        <a:p>
          <a:endParaRPr lang="de-DE"/>
        </a:p>
      </dgm:t>
    </dgm:pt>
    <dgm:pt modelId="{3BD258D4-437D-4793-821C-83FF6BF11197}">
      <dgm:prSet phldrT="[Text]"/>
      <dgm:spPr/>
      <dgm:t>
        <a:bodyPr/>
        <a:lstStyle/>
        <a:p>
          <a:r>
            <a:rPr lang="de-DE" dirty="0" err="1"/>
            <a:t>Trusted</a:t>
          </a:r>
          <a:r>
            <a:rPr lang="de-DE" dirty="0"/>
            <a:t> </a:t>
          </a:r>
          <a:r>
            <a:rPr lang="de-DE" dirty="0" err="1"/>
            <a:t>Platform</a:t>
          </a:r>
          <a:r>
            <a:rPr lang="de-DE" dirty="0"/>
            <a:t> Module (TPM)</a:t>
          </a:r>
        </a:p>
      </dgm:t>
    </dgm:pt>
    <dgm:pt modelId="{5BD91ABE-DFC4-4A9A-B150-1B1856864BED}" type="parTrans" cxnId="{ECE31F16-71C8-4A6D-AC8F-240984D52D4E}">
      <dgm:prSet/>
      <dgm:spPr/>
      <dgm:t>
        <a:bodyPr/>
        <a:lstStyle/>
        <a:p>
          <a:endParaRPr lang="de-DE"/>
        </a:p>
      </dgm:t>
    </dgm:pt>
    <dgm:pt modelId="{377CFC0D-B24C-4F26-A462-CFF59D042E45}" type="sibTrans" cxnId="{ECE31F16-71C8-4A6D-AC8F-240984D52D4E}">
      <dgm:prSet/>
      <dgm:spPr/>
      <dgm:t>
        <a:bodyPr/>
        <a:lstStyle/>
        <a:p>
          <a:endParaRPr lang="de-DE"/>
        </a:p>
      </dgm:t>
    </dgm:pt>
    <dgm:pt modelId="{71796FEE-E5A9-4FA5-B0F4-3A61F00F5109}">
      <dgm:prSet phldrT="[Text]"/>
      <dgm:spPr/>
      <dgm:t>
        <a:bodyPr/>
        <a:lstStyle/>
        <a:p>
          <a:r>
            <a:rPr lang="de-DE" dirty="0"/>
            <a:t>Smart </a:t>
          </a:r>
          <a:r>
            <a:rPr lang="de-DE" dirty="0" err="1"/>
            <a:t>Contract</a:t>
          </a:r>
          <a:r>
            <a:rPr lang="de-DE" dirty="0"/>
            <a:t> Sicherheit</a:t>
          </a:r>
        </a:p>
      </dgm:t>
    </dgm:pt>
    <dgm:pt modelId="{2BC60545-0719-4644-8882-B9F6B1DDB1E1}" type="parTrans" cxnId="{14EE7DDF-6955-431A-829A-A94615F35C58}">
      <dgm:prSet/>
      <dgm:spPr/>
      <dgm:t>
        <a:bodyPr/>
        <a:lstStyle/>
        <a:p>
          <a:endParaRPr lang="de-DE"/>
        </a:p>
      </dgm:t>
    </dgm:pt>
    <dgm:pt modelId="{41456208-677D-42AD-A3EF-8F5A737761D8}" type="sibTrans" cxnId="{14EE7DDF-6955-431A-829A-A94615F35C58}">
      <dgm:prSet/>
      <dgm:spPr/>
      <dgm:t>
        <a:bodyPr/>
        <a:lstStyle/>
        <a:p>
          <a:endParaRPr lang="de-DE"/>
        </a:p>
      </dgm:t>
    </dgm:pt>
    <dgm:pt modelId="{B29D922D-8B73-4C68-9406-BE0F5A250E44}">
      <dgm:prSet phldrT="[Text]"/>
      <dgm:spPr/>
      <dgm:t>
        <a:bodyPr/>
        <a:lstStyle/>
        <a:p>
          <a:r>
            <a:rPr lang="de-DE" dirty="0"/>
            <a:t>Re-</a:t>
          </a:r>
          <a:r>
            <a:rPr lang="de-DE" dirty="0" err="1"/>
            <a:t>Entrancy</a:t>
          </a:r>
          <a:r>
            <a:rPr lang="de-DE" dirty="0"/>
            <a:t> Angriffe</a:t>
          </a:r>
        </a:p>
      </dgm:t>
    </dgm:pt>
    <dgm:pt modelId="{5D5C73E5-BB48-4269-9CA5-6C648E39DACF}" type="parTrans" cxnId="{7219A9C5-BB33-4EF0-B302-EC2560DC5E2E}">
      <dgm:prSet/>
      <dgm:spPr/>
      <dgm:t>
        <a:bodyPr/>
        <a:lstStyle/>
        <a:p>
          <a:endParaRPr lang="de-DE"/>
        </a:p>
      </dgm:t>
    </dgm:pt>
    <dgm:pt modelId="{230CAE24-7AA4-4BB1-B934-46FF2B4863C3}" type="sibTrans" cxnId="{7219A9C5-BB33-4EF0-B302-EC2560DC5E2E}">
      <dgm:prSet/>
      <dgm:spPr/>
      <dgm:t>
        <a:bodyPr/>
        <a:lstStyle/>
        <a:p>
          <a:endParaRPr lang="de-DE"/>
        </a:p>
      </dgm:t>
    </dgm:pt>
    <dgm:pt modelId="{96A2AC46-537B-493D-9C14-D5655A7C00F0}">
      <dgm:prSet phldrT="[Text]"/>
      <dgm:spPr/>
      <dgm:t>
        <a:bodyPr/>
        <a:lstStyle/>
        <a:p>
          <a:endParaRPr lang="de-DE" dirty="0"/>
        </a:p>
      </dgm:t>
    </dgm:pt>
    <dgm:pt modelId="{B977B098-BE81-4D2D-81CA-595B293959FC}" type="parTrans" cxnId="{92063F63-A849-4B5B-ADE4-8FE03733FD89}">
      <dgm:prSet/>
      <dgm:spPr/>
      <dgm:t>
        <a:bodyPr/>
        <a:lstStyle/>
        <a:p>
          <a:endParaRPr lang="de-DE"/>
        </a:p>
      </dgm:t>
    </dgm:pt>
    <dgm:pt modelId="{439BC797-F933-4587-BB97-876841FCE788}" type="sibTrans" cxnId="{92063F63-A849-4B5B-ADE4-8FE03733FD89}">
      <dgm:prSet/>
      <dgm:spPr/>
      <dgm:t>
        <a:bodyPr/>
        <a:lstStyle/>
        <a:p>
          <a:endParaRPr lang="de-DE"/>
        </a:p>
      </dgm:t>
    </dgm:pt>
    <dgm:pt modelId="{9A05431E-018B-4A88-8F39-7E20275752E7}">
      <dgm:prSet phldrT="[Text]"/>
      <dgm:spPr/>
      <dgm:t>
        <a:bodyPr/>
        <a:lstStyle/>
        <a:p>
          <a:endParaRPr lang="de-DE" dirty="0"/>
        </a:p>
      </dgm:t>
    </dgm:pt>
    <dgm:pt modelId="{1F777166-A30B-4C3B-B41C-CC450F84EDA4}" type="parTrans" cxnId="{80BA9B15-0840-4F1A-B235-2AE1A5341056}">
      <dgm:prSet/>
      <dgm:spPr/>
      <dgm:t>
        <a:bodyPr/>
        <a:lstStyle/>
        <a:p>
          <a:endParaRPr lang="de-DE"/>
        </a:p>
      </dgm:t>
    </dgm:pt>
    <dgm:pt modelId="{6004070C-EC6D-40B9-9131-2F6D6FB25325}" type="sibTrans" cxnId="{80BA9B15-0840-4F1A-B235-2AE1A5341056}">
      <dgm:prSet/>
      <dgm:spPr/>
      <dgm:t>
        <a:bodyPr/>
        <a:lstStyle/>
        <a:p>
          <a:endParaRPr lang="de-DE"/>
        </a:p>
      </dgm:t>
    </dgm:pt>
    <dgm:pt modelId="{DC9659F9-25CB-41AC-A6E3-A118CB38219F}">
      <dgm:prSet phldrT="[Text]"/>
      <dgm:spPr/>
      <dgm:t>
        <a:bodyPr/>
        <a:lstStyle/>
        <a:p>
          <a:r>
            <a:rPr lang="de-DE" dirty="0"/>
            <a:t>Laufzeitvalidierung</a:t>
          </a:r>
        </a:p>
      </dgm:t>
    </dgm:pt>
    <dgm:pt modelId="{6531E9A0-7F54-462A-BD95-9A631B19601A}" type="parTrans" cxnId="{4B687500-5B90-4114-9BD5-084430096AFF}">
      <dgm:prSet/>
      <dgm:spPr/>
      <dgm:t>
        <a:bodyPr/>
        <a:lstStyle/>
        <a:p>
          <a:endParaRPr lang="de-DE"/>
        </a:p>
      </dgm:t>
    </dgm:pt>
    <dgm:pt modelId="{AD0C338C-997F-4E00-8914-C999B1CE9EBF}" type="sibTrans" cxnId="{4B687500-5B90-4114-9BD5-084430096AFF}">
      <dgm:prSet/>
      <dgm:spPr/>
      <dgm:t>
        <a:bodyPr/>
        <a:lstStyle/>
        <a:p>
          <a:endParaRPr lang="de-DE"/>
        </a:p>
      </dgm:t>
    </dgm:pt>
    <dgm:pt modelId="{BF4E1F12-B804-41D8-8681-00C915DB5385}">
      <dgm:prSet phldrT="[Text]"/>
      <dgm:spPr/>
      <dgm:t>
        <a:bodyPr/>
        <a:lstStyle/>
        <a:p>
          <a:r>
            <a:rPr lang="de-DE" dirty="0"/>
            <a:t>Reverse-Engineering</a:t>
          </a:r>
        </a:p>
      </dgm:t>
    </dgm:pt>
    <dgm:pt modelId="{19302020-985C-4628-8EF7-AE0859CB6D54}" type="parTrans" cxnId="{60FA44F9-AB9E-407A-A5F4-4F98CAECBAF1}">
      <dgm:prSet/>
      <dgm:spPr/>
      <dgm:t>
        <a:bodyPr/>
        <a:lstStyle/>
        <a:p>
          <a:endParaRPr lang="de-DE"/>
        </a:p>
      </dgm:t>
    </dgm:pt>
    <dgm:pt modelId="{5D029E17-E826-47D8-B3D0-6ADBB6DB9FCB}" type="sibTrans" cxnId="{60FA44F9-AB9E-407A-A5F4-4F98CAECBAF1}">
      <dgm:prSet/>
      <dgm:spPr/>
      <dgm:t>
        <a:bodyPr/>
        <a:lstStyle/>
        <a:p>
          <a:endParaRPr lang="de-DE"/>
        </a:p>
      </dgm:t>
    </dgm:pt>
    <dgm:pt modelId="{9765F798-6CA0-400F-BAB0-FEB0777BC9A5}" type="pres">
      <dgm:prSet presAssocID="{562976A2-EC4C-47A2-BE6E-5DC354B6D672}" presName="Name0" presStyleCnt="0">
        <dgm:presLayoutVars>
          <dgm:dir/>
          <dgm:resizeHandles val="exact"/>
        </dgm:presLayoutVars>
      </dgm:prSet>
      <dgm:spPr/>
    </dgm:pt>
    <dgm:pt modelId="{BB8CDE86-DFAD-4C6A-B608-B178E3894888}" type="pres">
      <dgm:prSet presAssocID="{562976A2-EC4C-47A2-BE6E-5DC354B6D672}" presName="bkgdShp" presStyleLbl="alignAccFollowNode1" presStyleIdx="0" presStyleCnt="1"/>
      <dgm:spPr/>
    </dgm:pt>
    <dgm:pt modelId="{99DF0D9E-399B-4205-AA19-AF4540B173A6}" type="pres">
      <dgm:prSet presAssocID="{562976A2-EC4C-47A2-BE6E-5DC354B6D672}" presName="linComp" presStyleCnt="0"/>
      <dgm:spPr/>
    </dgm:pt>
    <dgm:pt modelId="{96F2E786-EB8A-4C64-B06B-0C996F2A1AA8}" type="pres">
      <dgm:prSet presAssocID="{8F379F72-0BAE-4F14-BDEE-F539892A0DC5}" presName="compNode" presStyleCnt="0"/>
      <dgm:spPr/>
    </dgm:pt>
    <dgm:pt modelId="{9B460399-6AF3-45DA-A1EC-FBD6DAC9E7ED}" type="pres">
      <dgm:prSet presAssocID="{8F379F72-0BAE-4F14-BDEE-F539892A0DC5}" presName="node" presStyleLbl="node1" presStyleIdx="0" presStyleCnt="4">
        <dgm:presLayoutVars>
          <dgm:bulletEnabled val="1"/>
        </dgm:presLayoutVars>
      </dgm:prSet>
      <dgm:spPr/>
    </dgm:pt>
    <dgm:pt modelId="{5D4DD498-F9FE-4D15-8BB5-DA61DDC12C1B}" type="pres">
      <dgm:prSet presAssocID="{8F379F72-0BAE-4F14-BDEE-F539892A0DC5}" presName="invisiNode" presStyleLbl="node1" presStyleIdx="0" presStyleCnt="4"/>
      <dgm:spPr/>
    </dgm:pt>
    <dgm:pt modelId="{632E8815-C1FD-4753-A711-1DBF1731DA7D}" type="pres">
      <dgm:prSet presAssocID="{8F379F72-0BAE-4F14-BDEE-F539892A0DC5}"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C564A6F9-B97C-4546-82E4-6CB4C0887809}" type="pres">
      <dgm:prSet presAssocID="{D42D1C5D-F339-4EDD-88CF-D2AB168D3618}" presName="sibTrans" presStyleLbl="sibTrans2D1" presStyleIdx="0" presStyleCnt="0"/>
      <dgm:spPr/>
    </dgm:pt>
    <dgm:pt modelId="{C8CE9BDE-D715-4E04-9E7D-10D48931E6CA}" type="pres">
      <dgm:prSet presAssocID="{C3FFB660-445C-41CE-9D50-15D0A6A0FC88}" presName="compNode" presStyleCnt="0"/>
      <dgm:spPr/>
    </dgm:pt>
    <dgm:pt modelId="{87787E15-267B-4AB0-811F-FA7569DA0084}" type="pres">
      <dgm:prSet presAssocID="{C3FFB660-445C-41CE-9D50-15D0A6A0FC88}" presName="node" presStyleLbl="node1" presStyleIdx="1" presStyleCnt="4">
        <dgm:presLayoutVars>
          <dgm:bulletEnabled val="1"/>
        </dgm:presLayoutVars>
      </dgm:prSet>
      <dgm:spPr/>
    </dgm:pt>
    <dgm:pt modelId="{72544D1C-F91D-4FBB-AA97-3BD78C25FC59}" type="pres">
      <dgm:prSet presAssocID="{C3FFB660-445C-41CE-9D50-15D0A6A0FC88}" presName="invisiNode" presStyleLbl="node1" presStyleIdx="1" presStyleCnt="4"/>
      <dgm:spPr/>
    </dgm:pt>
    <dgm:pt modelId="{8CAB68ED-37B7-4794-9A4D-F736E5B5E66A}" type="pres">
      <dgm:prSet presAssocID="{C3FFB660-445C-41CE-9D50-15D0A6A0FC88}"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dgm:spPr>
    </dgm:pt>
    <dgm:pt modelId="{C135D907-8CA3-4F5D-A877-2560EE3C8946}" type="pres">
      <dgm:prSet presAssocID="{42876E3B-62D3-43F6-9005-90877B87C3CD}" presName="sibTrans" presStyleLbl="sibTrans2D1" presStyleIdx="0" presStyleCnt="0"/>
      <dgm:spPr/>
    </dgm:pt>
    <dgm:pt modelId="{EB1D8E87-A1AC-492B-8DC9-1991E04AA12F}" type="pres">
      <dgm:prSet presAssocID="{DAB2AA39-70ED-4773-A655-DF2D00076C11}" presName="compNode" presStyleCnt="0"/>
      <dgm:spPr/>
    </dgm:pt>
    <dgm:pt modelId="{C750E925-0019-4AEA-881D-5B1F4261BCEF}" type="pres">
      <dgm:prSet presAssocID="{DAB2AA39-70ED-4773-A655-DF2D00076C11}" presName="node" presStyleLbl="node1" presStyleIdx="2" presStyleCnt="4">
        <dgm:presLayoutVars>
          <dgm:bulletEnabled val="1"/>
        </dgm:presLayoutVars>
      </dgm:prSet>
      <dgm:spPr/>
    </dgm:pt>
    <dgm:pt modelId="{E8E5CFC7-1B48-4E2F-ABAA-0624CE497FC8}" type="pres">
      <dgm:prSet presAssocID="{DAB2AA39-70ED-4773-A655-DF2D00076C11}" presName="invisiNode" presStyleLbl="node1" presStyleIdx="2" presStyleCnt="4"/>
      <dgm:spPr/>
    </dgm:pt>
    <dgm:pt modelId="{7A7BA9A9-A4C6-4EDA-88DA-FF8C9FBF6D60}" type="pres">
      <dgm:prSet presAssocID="{DAB2AA39-70ED-4773-A655-DF2D00076C11}"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7073B5F6-BD2A-4EEB-887D-FD52C65E8E39}" type="pres">
      <dgm:prSet presAssocID="{2364CFF7-42E7-4297-9E60-F970CBA53A69}" presName="sibTrans" presStyleLbl="sibTrans2D1" presStyleIdx="0" presStyleCnt="0"/>
      <dgm:spPr/>
    </dgm:pt>
    <dgm:pt modelId="{CA2AC0C2-D11B-4FA8-B1A2-2231B8A2D0EB}" type="pres">
      <dgm:prSet presAssocID="{71796FEE-E5A9-4FA5-B0F4-3A61F00F5109}" presName="compNode" presStyleCnt="0"/>
      <dgm:spPr/>
    </dgm:pt>
    <dgm:pt modelId="{5BC44B49-24E6-44DF-A929-5B4573EB3641}" type="pres">
      <dgm:prSet presAssocID="{71796FEE-E5A9-4FA5-B0F4-3A61F00F5109}" presName="node" presStyleLbl="node1" presStyleIdx="3" presStyleCnt="4">
        <dgm:presLayoutVars>
          <dgm:bulletEnabled val="1"/>
        </dgm:presLayoutVars>
      </dgm:prSet>
      <dgm:spPr/>
    </dgm:pt>
    <dgm:pt modelId="{2DD76124-DBAA-450A-8F49-00F057A18567}" type="pres">
      <dgm:prSet presAssocID="{71796FEE-E5A9-4FA5-B0F4-3A61F00F5109}" presName="invisiNode" presStyleLbl="node1" presStyleIdx="3" presStyleCnt="4"/>
      <dgm:spPr/>
    </dgm:pt>
    <dgm:pt modelId="{7EDE4D1E-69BE-4EB8-A400-5AA70928EF92}" type="pres">
      <dgm:prSet presAssocID="{71796FEE-E5A9-4FA5-B0F4-3A61F00F5109}"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6000" r="-16000"/>
          </a:stretch>
        </a:blipFill>
      </dgm:spPr>
    </dgm:pt>
  </dgm:ptLst>
  <dgm:cxnLst>
    <dgm:cxn modelId="{4B687500-5B90-4114-9BD5-084430096AFF}" srcId="{71796FEE-E5A9-4FA5-B0F4-3A61F00F5109}" destId="{DC9659F9-25CB-41AC-A6E3-A118CB38219F}" srcOrd="0" destOrd="0" parTransId="{6531E9A0-7F54-462A-BD95-9A631B19601A}" sibTransId="{AD0C338C-997F-4E00-8914-C999B1CE9EBF}"/>
    <dgm:cxn modelId="{E1869F01-F77C-4A64-BC39-6B5A1342CB07}" type="presOf" srcId="{3BD258D4-437D-4793-821C-83FF6BF11197}" destId="{87787E15-267B-4AB0-811F-FA7569DA0084}" srcOrd="0" destOrd="2" presId="urn:microsoft.com/office/officeart/2005/8/layout/pList2"/>
    <dgm:cxn modelId="{CC3EC203-68BC-4E10-AC3D-6D053B5505C0}" type="presOf" srcId="{DB5C5DE2-C79F-48CE-B61A-3192712AF6C0}" destId="{9B460399-6AF3-45DA-A1EC-FBD6DAC9E7ED}" srcOrd="0" destOrd="1" presId="urn:microsoft.com/office/officeart/2005/8/layout/pList2"/>
    <dgm:cxn modelId="{85A5890B-4F4C-4908-9821-75AF1DD8A738}" srcId="{DAB2AA39-70ED-4773-A655-DF2D00076C11}" destId="{BE17BA7F-0D80-420B-9D9A-D74791D7CD06}" srcOrd="0" destOrd="0" parTransId="{51A27386-2099-4A23-9F30-7F3F2A85F28E}" sibTransId="{3773F42B-241E-482F-A04B-86D01F31805E}"/>
    <dgm:cxn modelId="{07702011-E201-4386-90F8-2662F2958337}" type="presOf" srcId="{B29D922D-8B73-4C68-9406-BE0F5A250E44}" destId="{5BC44B49-24E6-44DF-A929-5B4573EB3641}" srcOrd="0" destOrd="3" presId="urn:microsoft.com/office/officeart/2005/8/layout/pList2"/>
    <dgm:cxn modelId="{80BA9B15-0840-4F1A-B235-2AE1A5341056}" srcId="{71796FEE-E5A9-4FA5-B0F4-3A61F00F5109}" destId="{9A05431E-018B-4A88-8F39-7E20275752E7}" srcOrd="3" destOrd="0" parTransId="{1F777166-A30B-4C3B-B41C-CC450F84EDA4}" sibTransId="{6004070C-EC6D-40B9-9131-2F6D6FB25325}"/>
    <dgm:cxn modelId="{ECE31F16-71C8-4A6D-AC8F-240984D52D4E}" srcId="{C3FFB660-445C-41CE-9D50-15D0A6A0FC88}" destId="{3BD258D4-437D-4793-821C-83FF6BF11197}" srcOrd="1" destOrd="0" parTransId="{5BD91ABE-DFC4-4A9A-B150-1B1856864BED}" sibTransId="{377CFC0D-B24C-4F26-A462-CFF59D042E45}"/>
    <dgm:cxn modelId="{293B7C1F-6120-426B-88F9-B853552F4951}" type="presOf" srcId="{2364CFF7-42E7-4297-9E60-F970CBA53A69}" destId="{7073B5F6-BD2A-4EEB-887D-FD52C65E8E39}" srcOrd="0" destOrd="0" presId="urn:microsoft.com/office/officeart/2005/8/layout/pList2"/>
    <dgm:cxn modelId="{CE625329-0B60-4E07-B25F-9715D9C74D2C}" srcId="{8F379F72-0BAE-4F14-BDEE-F539892A0DC5}" destId="{DB5C5DE2-C79F-48CE-B61A-3192712AF6C0}" srcOrd="0" destOrd="0" parTransId="{D583910F-C57B-4128-8F44-45EDA5BA67C7}" sibTransId="{5D8D41CE-6C8D-4412-A5C3-1429C92AA2D7}"/>
    <dgm:cxn modelId="{0A330730-0FA8-4E52-AE37-D74225AC05DB}" type="presOf" srcId="{C3FFB660-445C-41CE-9D50-15D0A6A0FC88}" destId="{87787E15-267B-4AB0-811F-FA7569DA0084}" srcOrd="0" destOrd="0" presId="urn:microsoft.com/office/officeart/2005/8/layout/pList2"/>
    <dgm:cxn modelId="{E408F636-3106-46E9-8969-7C809CB653D1}" type="presOf" srcId="{71796FEE-E5A9-4FA5-B0F4-3A61F00F5109}" destId="{5BC44B49-24E6-44DF-A929-5B4573EB3641}" srcOrd="0" destOrd="0" presId="urn:microsoft.com/office/officeart/2005/8/layout/pList2"/>
    <dgm:cxn modelId="{E4F77039-91DC-49FC-8046-7F15B658F0D4}" type="presOf" srcId="{8F379F72-0BAE-4F14-BDEE-F539892A0DC5}" destId="{9B460399-6AF3-45DA-A1EC-FBD6DAC9E7ED}" srcOrd="0" destOrd="0" presId="urn:microsoft.com/office/officeart/2005/8/layout/pList2"/>
    <dgm:cxn modelId="{5B467860-181F-4727-A149-FD7E87654314}" type="presOf" srcId="{DC9659F9-25CB-41AC-A6E3-A118CB38219F}" destId="{5BC44B49-24E6-44DF-A929-5B4573EB3641}" srcOrd="0" destOrd="1" presId="urn:microsoft.com/office/officeart/2005/8/layout/pList2"/>
    <dgm:cxn modelId="{BA8A1C61-016B-4984-A433-B941F1DA816F}" type="presOf" srcId="{1494916C-524A-4D19-B7CB-B61C026AA3E6}" destId="{9B460399-6AF3-45DA-A1EC-FBD6DAC9E7ED}" srcOrd="0" destOrd="2" presId="urn:microsoft.com/office/officeart/2005/8/layout/pList2"/>
    <dgm:cxn modelId="{24D23D61-BFD2-40F8-AD04-E20275A798AB}" type="presOf" srcId="{D42D1C5D-F339-4EDD-88CF-D2AB168D3618}" destId="{C564A6F9-B97C-4546-82E4-6CB4C0887809}" srcOrd="0" destOrd="0" presId="urn:microsoft.com/office/officeart/2005/8/layout/pList2"/>
    <dgm:cxn modelId="{92063F63-A849-4B5B-ADE4-8FE03733FD89}" srcId="{71796FEE-E5A9-4FA5-B0F4-3A61F00F5109}" destId="{96A2AC46-537B-493D-9C14-D5655A7C00F0}" srcOrd="4" destOrd="0" parTransId="{B977B098-BE81-4D2D-81CA-595B293959FC}" sibTransId="{439BC797-F933-4587-BB97-876841FCE788}"/>
    <dgm:cxn modelId="{B737FB45-D2D8-4BEB-ACB0-AC89F84F442C}" type="presOf" srcId="{BF4E1F12-B804-41D8-8681-00C915DB5385}" destId="{5BC44B49-24E6-44DF-A929-5B4573EB3641}" srcOrd="0" destOrd="2" presId="urn:microsoft.com/office/officeart/2005/8/layout/pList2"/>
    <dgm:cxn modelId="{FB72E26A-5474-4CB7-B980-30ABECE55D74}" srcId="{562976A2-EC4C-47A2-BE6E-5DC354B6D672}" destId="{DAB2AA39-70ED-4773-A655-DF2D00076C11}" srcOrd="2" destOrd="0" parTransId="{BDD330FD-0A02-41F9-B3B4-A6DB2E3088A2}" sibTransId="{2364CFF7-42E7-4297-9E60-F970CBA53A69}"/>
    <dgm:cxn modelId="{33CC604B-1C9C-4A06-A147-9B24734A484D}" srcId="{562976A2-EC4C-47A2-BE6E-5DC354B6D672}" destId="{C3FFB660-445C-41CE-9D50-15D0A6A0FC88}" srcOrd="1" destOrd="0" parTransId="{2CEEEDC0-81EB-4D84-A33D-EB89085123F1}" sibTransId="{42876E3B-62D3-43F6-9005-90877B87C3CD}"/>
    <dgm:cxn modelId="{67C41352-D076-47CC-A8F8-BB4BD10FA101}" type="presOf" srcId="{DAB2AA39-70ED-4773-A655-DF2D00076C11}" destId="{C750E925-0019-4AEA-881D-5B1F4261BCEF}" srcOrd="0" destOrd="0" presId="urn:microsoft.com/office/officeart/2005/8/layout/pList2"/>
    <dgm:cxn modelId="{E03BE957-A94C-4DF4-983A-9333B84D29EF}" srcId="{8F379F72-0BAE-4F14-BDEE-F539892A0DC5}" destId="{1494916C-524A-4D19-B7CB-B61C026AA3E6}" srcOrd="1" destOrd="0" parTransId="{E608C930-AB00-45D3-8A68-C3E9961E73C7}" sibTransId="{70DB4215-F792-4BF9-84BC-EF4239FA419C}"/>
    <dgm:cxn modelId="{9CF14980-1606-439F-A4D3-BC4451BD0119}" type="presOf" srcId="{96A2AC46-537B-493D-9C14-D5655A7C00F0}" destId="{5BC44B49-24E6-44DF-A929-5B4573EB3641}" srcOrd="0" destOrd="5" presId="urn:microsoft.com/office/officeart/2005/8/layout/pList2"/>
    <dgm:cxn modelId="{54D45888-97C9-42CC-8891-2BF00EC228BA}" srcId="{562976A2-EC4C-47A2-BE6E-5DC354B6D672}" destId="{8F379F72-0BAE-4F14-BDEE-F539892A0DC5}" srcOrd="0" destOrd="0" parTransId="{84ED1CEB-35E1-4672-9D94-733914DF7BBC}" sibTransId="{D42D1C5D-F339-4EDD-88CF-D2AB168D3618}"/>
    <dgm:cxn modelId="{38AFC78C-7B16-463C-86BF-640CDE1B2F90}" type="presOf" srcId="{BE17BA7F-0D80-420B-9D9A-D74791D7CD06}" destId="{C750E925-0019-4AEA-881D-5B1F4261BCEF}" srcOrd="0" destOrd="1" presId="urn:microsoft.com/office/officeart/2005/8/layout/pList2"/>
    <dgm:cxn modelId="{C44E2F92-FDBA-491F-A8C7-B47987294B2C}" type="presOf" srcId="{9A05431E-018B-4A88-8F39-7E20275752E7}" destId="{5BC44B49-24E6-44DF-A929-5B4573EB3641}" srcOrd="0" destOrd="4" presId="urn:microsoft.com/office/officeart/2005/8/layout/pList2"/>
    <dgm:cxn modelId="{ECC70EA2-07B0-4A16-9640-4B69C80C988E}" type="presOf" srcId="{BBF49A7D-3E82-4896-9B85-B866290B815A}" destId="{9B460399-6AF3-45DA-A1EC-FBD6DAC9E7ED}" srcOrd="0" destOrd="3" presId="urn:microsoft.com/office/officeart/2005/8/layout/pList2"/>
    <dgm:cxn modelId="{7E798EA2-8CDB-4C72-8CE1-5481FEC4D9E4}" type="presOf" srcId="{562976A2-EC4C-47A2-BE6E-5DC354B6D672}" destId="{9765F798-6CA0-400F-BAB0-FEB0777BC9A5}" srcOrd="0" destOrd="0" presId="urn:microsoft.com/office/officeart/2005/8/layout/pList2"/>
    <dgm:cxn modelId="{321597A2-3EC6-404E-88F5-62AB7B6C80BB}" srcId="{8F379F72-0BAE-4F14-BDEE-F539892A0DC5}" destId="{BBF49A7D-3E82-4896-9B85-B866290B815A}" srcOrd="2" destOrd="0" parTransId="{DCC3C1DC-7EF1-4DF8-A750-FE7E03562D7F}" sibTransId="{C318D2AE-1324-4CCE-A354-BF6849DAD865}"/>
    <dgm:cxn modelId="{0D03C8C2-A6F1-4C26-AB05-6808FAF8EE5D}" srcId="{DAB2AA39-70ED-4773-A655-DF2D00076C11}" destId="{3F64A3E9-17C8-4D86-B95F-16E7DCA01446}" srcOrd="1" destOrd="0" parTransId="{7130202A-A465-4DC4-8CE2-70D19488ABBD}" sibTransId="{F399EEF9-8BF6-4C50-B2E6-4425AE0A7C8A}"/>
    <dgm:cxn modelId="{7219A9C5-BB33-4EF0-B302-EC2560DC5E2E}" srcId="{71796FEE-E5A9-4FA5-B0F4-3A61F00F5109}" destId="{B29D922D-8B73-4C68-9406-BE0F5A250E44}" srcOrd="2" destOrd="0" parTransId="{5D5C73E5-BB48-4269-9CA5-6C648E39DACF}" sibTransId="{230CAE24-7AA4-4BB1-B934-46FF2B4863C3}"/>
    <dgm:cxn modelId="{504550D6-B86D-46D0-AB35-47D63ED07D3B}" type="presOf" srcId="{3F64A3E9-17C8-4D86-B95F-16E7DCA01446}" destId="{C750E925-0019-4AEA-881D-5B1F4261BCEF}" srcOrd="0" destOrd="2" presId="urn:microsoft.com/office/officeart/2005/8/layout/pList2"/>
    <dgm:cxn modelId="{0B10B1DA-B1C8-4AA3-8D04-1295A7ACFB55}" type="presOf" srcId="{34B39570-23DC-4477-A585-75D8FCA3BE20}" destId="{C750E925-0019-4AEA-881D-5B1F4261BCEF}" srcOrd="0" destOrd="3" presId="urn:microsoft.com/office/officeart/2005/8/layout/pList2"/>
    <dgm:cxn modelId="{35E526DD-7FAA-4DF9-8C56-A01CFF8EC20A}" type="presOf" srcId="{85EAA084-753F-47A8-B4FD-69E55BC5E7C5}" destId="{87787E15-267B-4AB0-811F-FA7569DA0084}" srcOrd="0" destOrd="1" presId="urn:microsoft.com/office/officeart/2005/8/layout/pList2"/>
    <dgm:cxn modelId="{14EE7DDF-6955-431A-829A-A94615F35C58}" srcId="{562976A2-EC4C-47A2-BE6E-5DC354B6D672}" destId="{71796FEE-E5A9-4FA5-B0F4-3A61F00F5109}" srcOrd="3" destOrd="0" parTransId="{2BC60545-0719-4644-8882-B9F6B1DDB1E1}" sibTransId="{41456208-677D-42AD-A3EF-8F5A737761D8}"/>
    <dgm:cxn modelId="{4EBBF8DF-80A2-4DD6-9F03-74E258EB2469}" type="presOf" srcId="{42876E3B-62D3-43F6-9005-90877B87C3CD}" destId="{C135D907-8CA3-4F5D-A877-2560EE3C8946}" srcOrd="0" destOrd="0" presId="urn:microsoft.com/office/officeart/2005/8/layout/pList2"/>
    <dgm:cxn modelId="{7B51DEED-278D-4B2F-8633-7D367A763735}" srcId="{DAB2AA39-70ED-4773-A655-DF2D00076C11}" destId="{34B39570-23DC-4477-A585-75D8FCA3BE20}" srcOrd="2" destOrd="0" parTransId="{851A91C7-E914-4BF6-80FF-AC7BF9633D47}" sibTransId="{1E9811DC-7DCD-49AB-9A58-6484C7671313}"/>
    <dgm:cxn modelId="{CB3DFBED-BD35-4B7A-8266-BAF6FDA5458A}" srcId="{C3FFB660-445C-41CE-9D50-15D0A6A0FC88}" destId="{85EAA084-753F-47A8-B4FD-69E55BC5E7C5}" srcOrd="0" destOrd="0" parTransId="{F5D3C647-73E4-4EB6-869D-780362A32C0B}" sibTransId="{B64F717C-370D-4A8A-96EB-719AB26A76ED}"/>
    <dgm:cxn modelId="{60FA44F9-AB9E-407A-A5F4-4F98CAECBAF1}" srcId="{71796FEE-E5A9-4FA5-B0F4-3A61F00F5109}" destId="{BF4E1F12-B804-41D8-8681-00C915DB5385}" srcOrd="1" destOrd="0" parTransId="{19302020-985C-4628-8EF7-AE0859CB6D54}" sibTransId="{5D029E17-E826-47D8-B3D0-6ADBB6DB9FCB}"/>
    <dgm:cxn modelId="{5AF7DFC5-B285-4DF2-AD0E-B8AAB0587EBE}" type="presParOf" srcId="{9765F798-6CA0-400F-BAB0-FEB0777BC9A5}" destId="{BB8CDE86-DFAD-4C6A-B608-B178E3894888}" srcOrd="0" destOrd="0" presId="urn:microsoft.com/office/officeart/2005/8/layout/pList2"/>
    <dgm:cxn modelId="{0D20C75B-524C-4C24-8F3C-82E26F54B4C2}" type="presParOf" srcId="{9765F798-6CA0-400F-BAB0-FEB0777BC9A5}" destId="{99DF0D9E-399B-4205-AA19-AF4540B173A6}" srcOrd="1" destOrd="0" presId="urn:microsoft.com/office/officeart/2005/8/layout/pList2"/>
    <dgm:cxn modelId="{401CC795-80A3-48C6-95CE-C8B5ACAAD586}" type="presParOf" srcId="{99DF0D9E-399B-4205-AA19-AF4540B173A6}" destId="{96F2E786-EB8A-4C64-B06B-0C996F2A1AA8}" srcOrd="0" destOrd="0" presId="urn:microsoft.com/office/officeart/2005/8/layout/pList2"/>
    <dgm:cxn modelId="{21D35EF4-91C6-4E81-8F1E-13235F456198}" type="presParOf" srcId="{96F2E786-EB8A-4C64-B06B-0C996F2A1AA8}" destId="{9B460399-6AF3-45DA-A1EC-FBD6DAC9E7ED}" srcOrd="0" destOrd="0" presId="urn:microsoft.com/office/officeart/2005/8/layout/pList2"/>
    <dgm:cxn modelId="{C16DAE22-C438-49DA-9FF4-C8D663F9A1CC}" type="presParOf" srcId="{96F2E786-EB8A-4C64-B06B-0C996F2A1AA8}" destId="{5D4DD498-F9FE-4D15-8BB5-DA61DDC12C1B}" srcOrd="1" destOrd="0" presId="urn:microsoft.com/office/officeart/2005/8/layout/pList2"/>
    <dgm:cxn modelId="{BA902A78-1711-4149-B176-83CD6619B068}" type="presParOf" srcId="{96F2E786-EB8A-4C64-B06B-0C996F2A1AA8}" destId="{632E8815-C1FD-4753-A711-1DBF1731DA7D}" srcOrd="2" destOrd="0" presId="urn:microsoft.com/office/officeart/2005/8/layout/pList2"/>
    <dgm:cxn modelId="{F930CDD3-D381-4800-80C5-C0DEEF144AE4}" type="presParOf" srcId="{99DF0D9E-399B-4205-AA19-AF4540B173A6}" destId="{C564A6F9-B97C-4546-82E4-6CB4C0887809}" srcOrd="1" destOrd="0" presId="urn:microsoft.com/office/officeart/2005/8/layout/pList2"/>
    <dgm:cxn modelId="{6EF80898-A5EA-4E87-88B3-F2BFAB337512}" type="presParOf" srcId="{99DF0D9E-399B-4205-AA19-AF4540B173A6}" destId="{C8CE9BDE-D715-4E04-9E7D-10D48931E6CA}" srcOrd="2" destOrd="0" presId="urn:microsoft.com/office/officeart/2005/8/layout/pList2"/>
    <dgm:cxn modelId="{87D11027-86EE-49F0-ADEC-A5642FCBC8E5}" type="presParOf" srcId="{C8CE9BDE-D715-4E04-9E7D-10D48931E6CA}" destId="{87787E15-267B-4AB0-811F-FA7569DA0084}" srcOrd="0" destOrd="0" presId="urn:microsoft.com/office/officeart/2005/8/layout/pList2"/>
    <dgm:cxn modelId="{BDB2ACE5-7E90-4D77-95B5-3D9765C2BE9E}" type="presParOf" srcId="{C8CE9BDE-D715-4E04-9E7D-10D48931E6CA}" destId="{72544D1C-F91D-4FBB-AA97-3BD78C25FC59}" srcOrd="1" destOrd="0" presId="urn:microsoft.com/office/officeart/2005/8/layout/pList2"/>
    <dgm:cxn modelId="{D9820B0C-9A8C-42A3-8F27-78B0F061EC57}" type="presParOf" srcId="{C8CE9BDE-D715-4E04-9E7D-10D48931E6CA}" destId="{8CAB68ED-37B7-4794-9A4D-F736E5B5E66A}" srcOrd="2" destOrd="0" presId="urn:microsoft.com/office/officeart/2005/8/layout/pList2"/>
    <dgm:cxn modelId="{0BB6FF28-4278-4C41-8950-CADBF1794733}" type="presParOf" srcId="{99DF0D9E-399B-4205-AA19-AF4540B173A6}" destId="{C135D907-8CA3-4F5D-A877-2560EE3C8946}" srcOrd="3" destOrd="0" presId="urn:microsoft.com/office/officeart/2005/8/layout/pList2"/>
    <dgm:cxn modelId="{FA0076AF-F3C4-4124-9A01-8B732E32CE0F}" type="presParOf" srcId="{99DF0D9E-399B-4205-AA19-AF4540B173A6}" destId="{EB1D8E87-A1AC-492B-8DC9-1991E04AA12F}" srcOrd="4" destOrd="0" presId="urn:microsoft.com/office/officeart/2005/8/layout/pList2"/>
    <dgm:cxn modelId="{540779C9-369C-4937-82DF-7C66EAB589F9}" type="presParOf" srcId="{EB1D8E87-A1AC-492B-8DC9-1991E04AA12F}" destId="{C750E925-0019-4AEA-881D-5B1F4261BCEF}" srcOrd="0" destOrd="0" presId="urn:microsoft.com/office/officeart/2005/8/layout/pList2"/>
    <dgm:cxn modelId="{52F780D7-14CA-4F68-8793-01A4925FB70C}" type="presParOf" srcId="{EB1D8E87-A1AC-492B-8DC9-1991E04AA12F}" destId="{E8E5CFC7-1B48-4E2F-ABAA-0624CE497FC8}" srcOrd="1" destOrd="0" presId="urn:microsoft.com/office/officeart/2005/8/layout/pList2"/>
    <dgm:cxn modelId="{5158C00A-65F4-4457-9B45-0BA704BC3089}" type="presParOf" srcId="{EB1D8E87-A1AC-492B-8DC9-1991E04AA12F}" destId="{7A7BA9A9-A4C6-4EDA-88DA-FF8C9FBF6D60}" srcOrd="2" destOrd="0" presId="urn:microsoft.com/office/officeart/2005/8/layout/pList2"/>
    <dgm:cxn modelId="{5C03E040-B710-4C7E-8235-27FD33928B69}" type="presParOf" srcId="{99DF0D9E-399B-4205-AA19-AF4540B173A6}" destId="{7073B5F6-BD2A-4EEB-887D-FD52C65E8E39}" srcOrd="5" destOrd="0" presId="urn:microsoft.com/office/officeart/2005/8/layout/pList2"/>
    <dgm:cxn modelId="{47155364-8C3B-4170-ADF0-877171E0FEF1}" type="presParOf" srcId="{99DF0D9E-399B-4205-AA19-AF4540B173A6}" destId="{CA2AC0C2-D11B-4FA8-B1A2-2231B8A2D0EB}" srcOrd="6" destOrd="0" presId="urn:microsoft.com/office/officeart/2005/8/layout/pList2"/>
    <dgm:cxn modelId="{62816CE1-7A8E-4703-B6C4-3CDC94A96552}" type="presParOf" srcId="{CA2AC0C2-D11B-4FA8-B1A2-2231B8A2D0EB}" destId="{5BC44B49-24E6-44DF-A929-5B4573EB3641}" srcOrd="0" destOrd="0" presId="urn:microsoft.com/office/officeart/2005/8/layout/pList2"/>
    <dgm:cxn modelId="{0798DD5B-48F4-4C7E-B64A-3539AE71D45B}" type="presParOf" srcId="{CA2AC0C2-D11B-4FA8-B1A2-2231B8A2D0EB}" destId="{2DD76124-DBAA-450A-8F49-00F057A18567}" srcOrd="1" destOrd="0" presId="urn:microsoft.com/office/officeart/2005/8/layout/pList2"/>
    <dgm:cxn modelId="{5FB3BCD6-E8DE-4AF2-80D0-6465D6182F77}" type="presParOf" srcId="{CA2AC0C2-D11B-4FA8-B1A2-2231B8A2D0EB}" destId="{7EDE4D1E-69BE-4EB8-A400-5AA70928EF92}"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1D5420-EEA0-4FE3-A545-3390BA68F02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28DE3B3A-BBAB-4732-8537-7DF1BED530AE}">
      <dgm:prSet phldrT="[Text]"/>
      <dgm:spPr/>
      <dgm:t>
        <a:bodyPr/>
        <a:lstStyle/>
        <a:p>
          <a:r>
            <a:rPr lang="de-DE" dirty="0"/>
            <a:t>Intel CET</a:t>
          </a:r>
        </a:p>
      </dgm:t>
    </dgm:pt>
    <dgm:pt modelId="{D372C9EE-5E02-4986-8958-CE1829684D7B}" type="parTrans" cxnId="{AF112A23-1C24-438B-BEB9-EE82EEF1FF66}">
      <dgm:prSet/>
      <dgm:spPr/>
      <dgm:t>
        <a:bodyPr/>
        <a:lstStyle/>
        <a:p>
          <a:endParaRPr lang="de-DE"/>
        </a:p>
      </dgm:t>
    </dgm:pt>
    <dgm:pt modelId="{6DDF4B63-3521-4A22-89B3-29212CC3C424}" type="sibTrans" cxnId="{AF112A23-1C24-438B-BEB9-EE82EEF1FF66}">
      <dgm:prSet/>
      <dgm:spPr/>
      <dgm:t>
        <a:bodyPr/>
        <a:lstStyle/>
        <a:p>
          <a:endParaRPr lang="de-DE"/>
        </a:p>
      </dgm:t>
    </dgm:pt>
    <dgm:pt modelId="{50DF0328-9C6C-4282-946B-5C79E45B6F0B}">
      <dgm:prSet phldrT="[Text]"/>
      <dgm:spPr/>
      <dgm:t>
        <a:bodyPr/>
        <a:lstStyle/>
        <a:p>
          <a:r>
            <a:rPr lang="de-DE" dirty="0"/>
            <a:t>Neue Intel Prozessoren sollen Control-Flow </a:t>
          </a:r>
          <a:r>
            <a:rPr lang="de-DE" dirty="0" err="1"/>
            <a:t>Enforcement</a:t>
          </a:r>
          <a:r>
            <a:rPr lang="de-DE" dirty="0"/>
            <a:t> Technology (CET) unterstützen</a:t>
          </a:r>
        </a:p>
      </dgm:t>
    </dgm:pt>
    <dgm:pt modelId="{FD5B2CDB-854A-423B-8CBA-2BD664A0ECD8}" type="parTrans" cxnId="{1166631C-A82D-4722-85E4-D60E93787398}">
      <dgm:prSet/>
      <dgm:spPr/>
      <dgm:t>
        <a:bodyPr/>
        <a:lstStyle/>
        <a:p>
          <a:endParaRPr lang="de-DE"/>
        </a:p>
      </dgm:t>
    </dgm:pt>
    <dgm:pt modelId="{B56E35A6-1A6B-4154-9E32-817B0CC4F64C}" type="sibTrans" cxnId="{1166631C-A82D-4722-85E4-D60E93787398}">
      <dgm:prSet/>
      <dgm:spPr/>
      <dgm:t>
        <a:bodyPr/>
        <a:lstStyle/>
        <a:p>
          <a:endParaRPr lang="de-DE"/>
        </a:p>
      </dgm:t>
    </dgm:pt>
    <dgm:pt modelId="{0A9FBC03-E877-43A0-BD54-11595443385C}">
      <dgm:prSet phldrT="[Text]"/>
      <dgm:spPr/>
      <dgm:t>
        <a:bodyPr/>
        <a:lstStyle/>
        <a:p>
          <a:r>
            <a:rPr lang="de-DE" dirty="0"/>
            <a:t>Hardware-basierter Shadow Stack um Rücksprungadressen zu schützen </a:t>
          </a:r>
        </a:p>
      </dgm:t>
    </dgm:pt>
    <dgm:pt modelId="{423E47C5-D847-457A-91E3-ED47BFFACF98}" type="parTrans" cxnId="{E306F1F8-3EA9-4731-B782-E80B1B67A2B8}">
      <dgm:prSet/>
      <dgm:spPr/>
      <dgm:t>
        <a:bodyPr/>
        <a:lstStyle/>
        <a:p>
          <a:endParaRPr lang="de-DE"/>
        </a:p>
      </dgm:t>
    </dgm:pt>
    <dgm:pt modelId="{9071D89C-E126-4AE5-A02B-7ECCA5314BD6}" type="sibTrans" cxnId="{E306F1F8-3EA9-4731-B782-E80B1B67A2B8}">
      <dgm:prSet/>
      <dgm:spPr/>
      <dgm:t>
        <a:bodyPr/>
        <a:lstStyle/>
        <a:p>
          <a:endParaRPr lang="de-DE"/>
        </a:p>
      </dgm:t>
    </dgm:pt>
    <dgm:pt modelId="{D2BA50F8-B957-4CA1-9DB5-933E481A1D1A}">
      <dgm:prSet phldrT="[Text]"/>
      <dgm:spPr/>
      <dgm:t>
        <a:bodyPr/>
        <a:lstStyle/>
        <a:p>
          <a:r>
            <a:rPr lang="de-DE" dirty="0"/>
            <a:t>Microsoft CFG</a:t>
          </a:r>
        </a:p>
      </dgm:t>
    </dgm:pt>
    <dgm:pt modelId="{897EB06B-3F75-4C0D-B7EF-5F4F76D45D67}" type="parTrans" cxnId="{DA1865AA-EF04-4651-96E5-4FBE1A9A3166}">
      <dgm:prSet/>
      <dgm:spPr/>
      <dgm:t>
        <a:bodyPr/>
        <a:lstStyle/>
        <a:p>
          <a:endParaRPr lang="de-DE"/>
        </a:p>
      </dgm:t>
    </dgm:pt>
    <dgm:pt modelId="{2C57753A-C6DD-4830-856D-9171DCFBBE49}" type="sibTrans" cxnId="{DA1865AA-EF04-4651-96E5-4FBE1A9A3166}">
      <dgm:prSet/>
      <dgm:spPr/>
      <dgm:t>
        <a:bodyPr/>
        <a:lstStyle/>
        <a:p>
          <a:endParaRPr lang="de-DE"/>
        </a:p>
      </dgm:t>
    </dgm:pt>
    <dgm:pt modelId="{B5078150-A6E8-4286-BC23-FC35A80295D7}">
      <dgm:prSet phldrT="[Text]"/>
      <dgm:spPr/>
      <dgm:t>
        <a:bodyPr/>
        <a:lstStyle/>
        <a:p>
          <a:r>
            <a:rPr lang="de-DE" dirty="0"/>
            <a:t>Applikationen für Windows 10 können mittels Microsoft Control-Flow </a:t>
          </a:r>
          <a:r>
            <a:rPr lang="de-DE" dirty="0" err="1"/>
            <a:t>Guard</a:t>
          </a:r>
          <a:r>
            <a:rPr lang="de-DE" dirty="0"/>
            <a:t> (CFG) geschützt werden</a:t>
          </a:r>
        </a:p>
      </dgm:t>
    </dgm:pt>
    <dgm:pt modelId="{E2F69142-46D1-4097-BA6E-9A907DC3A7B4}" type="parTrans" cxnId="{0E3D25F6-437B-4B51-A385-4F61FAF923AC}">
      <dgm:prSet/>
      <dgm:spPr/>
      <dgm:t>
        <a:bodyPr/>
        <a:lstStyle/>
        <a:p>
          <a:endParaRPr lang="de-DE"/>
        </a:p>
      </dgm:t>
    </dgm:pt>
    <dgm:pt modelId="{AE6F781C-8F15-4CBD-8142-9290839649FB}" type="sibTrans" cxnId="{0E3D25F6-437B-4B51-A385-4F61FAF923AC}">
      <dgm:prSet/>
      <dgm:spPr/>
      <dgm:t>
        <a:bodyPr/>
        <a:lstStyle/>
        <a:p>
          <a:endParaRPr lang="de-DE"/>
        </a:p>
      </dgm:t>
    </dgm:pt>
    <dgm:pt modelId="{8534C123-8107-4C5F-982F-80F7C8440571}">
      <dgm:prSet phldrT="[Text]"/>
      <dgm:spPr/>
      <dgm:t>
        <a:bodyPr/>
        <a:lstStyle/>
        <a:p>
          <a:r>
            <a:rPr lang="de-DE" dirty="0"/>
            <a:t>Sicherheitscheck für Funktionsaufrufe</a:t>
          </a:r>
        </a:p>
      </dgm:t>
    </dgm:pt>
    <dgm:pt modelId="{A2FB7DA1-B89A-4AD0-857B-A11C6CD82700}" type="parTrans" cxnId="{1970004C-B7B0-4B61-AC22-FBEC0A32666F}">
      <dgm:prSet/>
      <dgm:spPr/>
      <dgm:t>
        <a:bodyPr/>
        <a:lstStyle/>
        <a:p>
          <a:endParaRPr lang="de-DE"/>
        </a:p>
      </dgm:t>
    </dgm:pt>
    <dgm:pt modelId="{91876C0A-29E6-4FCD-B1D2-A2A25BD09B15}" type="sibTrans" cxnId="{1970004C-B7B0-4B61-AC22-FBEC0A32666F}">
      <dgm:prSet/>
      <dgm:spPr/>
      <dgm:t>
        <a:bodyPr/>
        <a:lstStyle/>
        <a:p>
          <a:endParaRPr lang="de-DE"/>
        </a:p>
      </dgm:t>
    </dgm:pt>
    <dgm:pt modelId="{6B3C2EA8-4460-4F4E-A0BF-FD81C640D857}">
      <dgm:prSet phldrT="[Text]"/>
      <dgm:spPr/>
      <dgm:t>
        <a:bodyPr/>
        <a:lstStyle/>
        <a:p>
          <a:r>
            <a:rPr lang="de-DE" dirty="0"/>
            <a:t>Google </a:t>
          </a:r>
          <a:r>
            <a:rPr lang="de-DE" dirty="0" err="1"/>
            <a:t>Clang</a:t>
          </a:r>
          <a:r>
            <a:rPr lang="de-DE" dirty="0"/>
            <a:t>-CFI</a:t>
          </a:r>
        </a:p>
      </dgm:t>
    </dgm:pt>
    <dgm:pt modelId="{C124839A-50C5-417C-B404-1253DDCE8B91}" type="parTrans" cxnId="{A486C1C2-01BC-4A3A-8AEE-237F2536CA43}">
      <dgm:prSet/>
      <dgm:spPr/>
      <dgm:t>
        <a:bodyPr/>
        <a:lstStyle/>
        <a:p>
          <a:endParaRPr lang="de-DE"/>
        </a:p>
      </dgm:t>
    </dgm:pt>
    <dgm:pt modelId="{9F52A045-24D5-4A1C-AEA3-1EF92F32B740}" type="sibTrans" cxnId="{A486C1C2-01BC-4A3A-8AEE-237F2536CA43}">
      <dgm:prSet/>
      <dgm:spPr/>
      <dgm:t>
        <a:bodyPr/>
        <a:lstStyle/>
        <a:p>
          <a:endParaRPr lang="de-DE"/>
        </a:p>
      </dgm:t>
    </dgm:pt>
    <dgm:pt modelId="{EB2C39CA-2D44-46C2-9005-EBDCA07D43A8}">
      <dgm:prSet phldrT="[Text]"/>
      <dgm:spPr/>
      <dgm:t>
        <a:bodyPr/>
        <a:lstStyle/>
        <a:p>
          <a:r>
            <a:rPr lang="de-DE" dirty="0"/>
            <a:t>Neues Compiler Feature um Control-Flow </a:t>
          </a:r>
          <a:r>
            <a:rPr lang="de-DE" dirty="0" err="1"/>
            <a:t>Integrity</a:t>
          </a:r>
          <a:r>
            <a:rPr lang="de-DE" dirty="0"/>
            <a:t> (CFI) für Funktionsaufrufe zu implementieren</a:t>
          </a:r>
        </a:p>
      </dgm:t>
    </dgm:pt>
    <dgm:pt modelId="{A60EAEB7-0AE7-475A-9C76-1B956DF0F9E1}" type="parTrans" cxnId="{972F8F1D-8811-4099-9F0C-807C904869BC}">
      <dgm:prSet/>
      <dgm:spPr/>
      <dgm:t>
        <a:bodyPr/>
        <a:lstStyle/>
        <a:p>
          <a:endParaRPr lang="de-DE"/>
        </a:p>
      </dgm:t>
    </dgm:pt>
    <dgm:pt modelId="{A049B130-BA00-44BC-87B6-535B6BF27340}" type="sibTrans" cxnId="{972F8F1D-8811-4099-9F0C-807C904869BC}">
      <dgm:prSet/>
      <dgm:spPr/>
      <dgm:t>
        <a:bodyPr/>
        <a:lstStyle/>
        <a:p>
          <a:endParaRPr lang="de-DE"/>
        </a:p>
      </dgm:t>
    </dgm:pt>
    <dgm:pt modelId="{47BE8F5B-CB79-4BA2-BABA-2449E46740D8}">
      <dgm:prSet phldrT="[Text]"/>
      <dgm:spPr/>
      <dgm:t>
        <a:bodyPr/>
        <a:lstStyle/>
        <a:p>
          <a:r>
            <a:rPr lang="de-DE" dirty="0"/>
            <a:t>Anwendungsbeispiel ist der Chrome Web Browser</a:t>
          </a:r>
        </a:p>
      </dgm:t>
    </dgm:pt>
    <dgm:pt modelId="{99573A58-65EE-4480-B97B-6953AB7CA324}" type="parTrans" cxnId="{1A33E5A1-1B3E-4E41-AAFD-CCA270D7106E}">
      <dgm:prSet/>
      <dgm:spPr/>
      <dgm:t>
        <a:bodyPr/>
        <a:lstStyle/>
        <a:p>
          <a:endParaRPr lang="de-DE"/>
        </a:p>
      </dgm:t>
    </dgm:pt>
    <dgm:pt modelId="{C782B2A1-C676-451B-87AE-2CE193BE169D}" type="sibTrans" cxnId="{1A33E5A1-1B3E-4E41-AAFD-CCA270D7106E}">
      <dgm:prSet/>
      <dgm:spPr/>
      <dgm:t>
        <a:bodyPr/>
        <a:lstStyle/>
        <a:p>
          <a:endParaRPr lang="de-DE"/>
        </a:p>
      </dgm:t>
    </dgm:pt>
    <dgm:pt modelId="{9AE38718-C743-47B0-B5F9-DB3A5EEF135E}" type="pres">
      <dgm:prSet presAssocID="{B21D5420-EEA0-4FE3-A545-3390BA68F02A}" presName="Name0" presStyleCnt="0">
        <dgm:presLayoutVars>
          <dgm:dir/>
          <dgm:animLvl val="lvl"/>
          <dgm:resizeHandles val="exact"/>
        </dgm:presLayoutVars>
      </dgm:prSet>
      <dgm:spPr/>
    </dgm:pt>
    <dgm:pt modelId="{15B3AF03-E25F-4A09-93FE-D736D4031C96}" type="pres">
      <dgm:prSet presAssocID="{28DE3B3A-BBAB-4732-8537-7DF1BED530AE}" presName="linNode" presStyleCnt="0"/>
      <dgm:spPr/>
    </dgm:pt>
    <dgm:pt modelId="{E76606B8-E018-40F4-9E18-8ABD98396981}" type="pres">
      <dgm:prSet presAssocID="{28DE3B3A-BBAB-4732-8537-7DF1BED530AE}" presName="parentText" presStyleLbl="node1" presStyleIdx="0" presStyleCnt="3">
        <dgm:presLayoutVars>
          <dgm:chMax val="1"/>
          <dgm:bulletEnabled val="1"/>
        </dgm:presLayoutVars>
      </dgm:prSet>
      <dgm:spPr/>
    </dgm:pt>
    <dgm:pt modelId="{5ADCA34C-2BBF-43A0-B19F-AD4EF482A9AA}" type="pres">
      <dgm:prSet presAssocID="{28DE3B3A-BBAB-4732-8537-7DF1BED530AE}" presName="descendantText" presStyleLbl="alignAccFollowNode1" presStyleIdx="0" presStyleCnt="3">
        <dgm:presLayoutVars>
          <dgm:bulletEnabled val="1"/>
        </dgm:presLayoutVars>
      </dgm:prSet>
      <dgm:spPr/>
    </dgm:pt>
    <dgm:pt modelId="{83C6F358-DDA4-4BB0-890C-905CF81B341A}" type="pres">
      <dgm:prSet presAssocID="{6DDF4B63-3521-4A22-89B3-29212CC3C424}" presName="sp" presStyleCnt="0"/>
      <dgm:spPr/>
    </dgm:pt>
    <dgm:pt modelId="{B7AD955B-D5CA-45B8-BF54-233F15FB586E}" type="pres">
      <dgm:prSet presAssocID="{D2BA50F8-B957-4CA1-9DB5-933E481A1D1A}" presName="linNode" presStyleCnt="0"/>
      <dgm:spPr/>
    </dgm:pt>
    <dgm:pt modelId="{C11FDF49-A632-446B-83DE-912C290FBF5E}" type="pres">
      <dgm:prSet presAssocID="{D2BA50F8-B957-4CA1-9DB5-933E481A1D1A}" presName="parentText" presStyleLbl="node1" presStyleIdx="1" presStyleCnt="3">
        <dgm:presLayoutVars>
          <dgm:chMax val="1"/>
          <dgm:bulletEnabled val="1"/>
        </dgm:presLayoutVars>
      </dgm:prSet>
      <dgm:spPr/>
    </dgm:pt>
    <dgm:pt modelId="{BA9DCDB2-40EB-485B-8E73-24DAF5E194CE}" type="pres">
      <dgm:prSet presAssocID="{D2BA50F8-B957-4CA1-9DB5-933E481A1D1A}" presName="descendantText" presStyleLbl="alignAccFollowNode1" presStyleIdx="1" presStyleCnt="3">
        <dgm:presLayoutVars>
          <dgm:bulletEnabled val="1"/>
        </dgm:presLayoutVars>
      </dgm:prSet>
      <dgm:spPr/>
    </dgm:pt>
    <dgm:pt modelId="{6ED420C5-BFED-494F-8234-CBDBBA0492E9}" type="pres">
      <dgm:prSet presAssocID="{2C57753A-C6DD-4830-856D-9171DCFBBE49}" presName="sp" presStyleCnt="0"/>
      <dgm:spPr/>
    </dgm:pt>
    <dgm:pt modelId="{7143EDF3-A315-476D-A537-BF83D96A34BE}" type="pres">
      <dgm:prSet presAssocID="{6B3C2EA8-4460-4F4E-A0BF-FD81C640D857}" presName="linNode" presStyleCnt="0"/>
      <dgm:spPr/>
    </dgm:pt>
    <dgm:pt modelId="{99563D4A-5BE9-486F-B0A3-6270BF876A59}" type="pres">
      <dgm:prSet presAssocID="{6B3C2EA8-4460-4F4E-A0BF-FD81C640D857}" presName="parentText" presStyleLbl="node1" presStyleIdx="2" presStyleCnt="3">
        <dgm:presLayoutVars>
          <dgm:chMax val="1"/>
          <dgm:bulletEnabled val="1"/>
        </dgm:presLayoutVars>
      </dgm:prSet>
      <dgm:spPr/>
    </dgm:pt>
    <dgm:pt modelId="{5B6A35A5-F5EF-4051-81AC-BE0062CD6770}" type="pres">
      <dgm:prSet presAssocID="{6B3C2EA8-4460-4F4E-A0BF-FD81C640D857}" presName="descendantText" presStyleLbl="alignAccFollowNode1" presStyleIdx="2" presStyleCnt="3">
        <dgm:presLayoutVars>
          <dgm:bulletEnabled val="1"/>
        </dgm:presLayoutVars>
      </dgm:prSet>
      <dgm:spPr/>
    </dgm:pt>
  </dgm:ptLst>
  <dgm:cxnLst>
    <dgm:cxn modelId="{3402CE04-F4B7-4E9D-BB16-7BE1B5746984}" type="presOf" srcId="{28DE3B3A-BBAB-4732-8537-7DF1BED530AE}" destId="{E76606B8-E018-40F4-9E18-8ABD98396981}" srcOrd="0" destOrd="0" presId="urn:microsoft.com/office/officeart/2005/8/layout/vList5"/>
    <dgm:cxn modelId="{9938A70A-178E-467C-AD62-BF176F4FA7D6}" type="presOf" srcId="{0A9FBC03-E877-43A0-BD54-11595443385C}" destId="{5ADCA34C-2BBF-43A0-B19F-AD4EF482A9AA}" srcOrd="0" destOrd="1" presId="urn:microsoft.com/office/officeart/2005/8/layout/vList5"/>
    <dgm:cxn modelId="{1166631C-A82D-4722-85E4-D60E93787398}" srcId="{28DE3B3A-BBAB-4732-8537-7DF1BED530AE}" destId="{50DF0328-9C6C-4282-946B-5C79E45B6F0B}" srcOrd="0" destOrd="0" parTransId="{FD5B2CDB-854A-423B-8CBA-2BD664A0ECD8}" sibTransId="{B56E35A6-1A6B-4154-9E32-817B0CC4F64C}"/>
    <dgm:cxn modelId="{972F8F1D-8811-4099-9F0C-807C904869BC}" srcId="{6B3C2EA8-4460-4F4E-A0BF-FD81C640D857}" destId="{EB2C39CA-2D44-46C2-9005-EBDCA07D43A8}" srcOrd="0" destOrd="0" parTransId="{A60EAEB7-0AE7-475A-9C76-1B956DF0F9E1}" sibTransId="{A049B130-BA00-44BC-87B6-535B6BF27340}"/>
    <dgm:cxn modelId="{8AB5651E-8873-4F6D-8777-876DF58A41BD}" type="presOf" srcId="{50DF0328-9C6C-4282-946B-5C79E45B6F0B}" destId="{5ADCA34C-2BBF-43A0-B19F-AD4EF482A9AA}" srcOrd="0" destOrd="0" presId="urn:microsoft.com/office/officeart/2005/8/layout/vList5"/>
    <dgm:cxn modelId="{AF112A23-1C24-438B-BEB9-EE82EEF1FF66}" srcId="{B21D5420-EEA0-4FE3-A545-3390BA68F02A}" destId="{28DE3B3A-BBAB-4732-8537-7DF1BED530AE}" srcOrd="0" destOrd="0" parTransId="{D372C9EE-5E02-4986-8958-CE1829684D7B}" sibTransId="{6DDF4B63-3521-4A22-89B3-29212CC3C424}"/>
    <dgm:cxn modelId="{D15B9527-1AD1-4C80-9304-51149986E206}" type="presOf" srcId="{B5078150-A6E8-4286-BC23-FC35A80295D7}" destId="{BA9DCDB2-40EB-485B-8E73-24DAF5E194CE}" srcOrd="0" destOrd="0" presId="urn:microsoft.com/office/officeart/2005/8/layout/vList5"/>
    <dgm:cxn modelId="{E5F76433-0379-45EE-8E31-EA0F2DCCCBF3}" type="presOf" srcId="{B21D5420-EEA0-4FE3-A545-3390BA68F02A}" destId="{9AE38718-C743-47B0-B5F9-DB3A5EEF135E}" srcOrd="0" destOrd="0" presId="urn:microsoft.com/office/officeart/2005/8/layout/vList5"/>
    <dgm:cxn modelId="{1970004C-B7B0-4B61-AC22-FBEC0A32666F}" srcId="{D2BA50F8-B957-4CA1-9DB5-933E481A1D1A}" destId="{8534C123-8107-4C5F-982F-80F7C8440571}" srcOrd="1" destOrd="0" parTransId="{A2FB7DA1-B89A-4AD0-857B-A11C6CD82700}" sibTransId="{91876C0A-29E6-4FCD-B1D2-A2A25BD09B15}"/>
    <dgm:cxn modelId="{7DB9C57E-BC1E-4B75-A35B-95A1B9F6C4BE}" type="presOf" srcId="{47BE8F5B-CB79-4BA2-BABA-2449E46740D8}" destId="{5B6A35A5-F5EF-4051-81AC-BE0062CD6770}" srcOrd="0" destOrd="1" presId="urn:microsoft.com/office/officeart/2005/8/layout/vList5"/>
    <dgm:cxn modelId="{44BEE08F-78C7-4565-BF2C-7D6CE2AA3FA2}" type="presOf" srcId="{EB2C39CA-2D44-46C2-9005-EBDCA07D43A8}" destId="{5B6A35A5-F5EF-4051-81AC-BE0062CD6770}" srcOrd="0" destOrd="0" presId="urn:microsoft.com/office/officeart/2005/8/layout/vList5"/>
    <dgm:cxn modelId="{1A33E5A1-1B3E-4E41-AAFD-CCA270D7106E}" srcId="{6B3C2EA8-4460-4F4E-A0BF-FD81C640D857}" destId="{47BE8F5B-CB79-4BA2-BABA-2449E46740D8}" srcOrd="1" destOrd="0" parTransId="{99573A58-65EE-4480-B97B-6953AB7CA324}" sibTransId="{C782B2A1-C676-451B-87AE-2CE193BE169D}"/>
    <dgm:cxn modelId="{DA1865AA-EF04-4651-96E5-4FBE1A9A3166}" srcId="{B21D5420-EEA0-4FE3-A545-3390BA68F02A}" destId="{D2BA50F8-B957-4CA1-9DB5-933E481A1D1A}" srcOrd="1" destOrd="0" parTransId="{897EB06B-3F75-4C0D-B7EF-5F4F76D45D67}" sibTransId="{2C57753A-C6DD-4830-856D-9171DCFBBE49}"/>
    <dgm:cxn modelId="{A65FF2AD-70F5-461B-922F-5164DE6D321E}" type="presOf" srcId="{D2BA50F8-B957-4CA1-9DB5-933E481A1D1A}" destId="{C11FDF49-A632-446B-83DE-912C290FBF5E}" srcOrd="0" destOrd="0" presId="urn:microsoft.com/office/officeart/2005/8/layout/vList5"/>
    <dgm:cxn modelId="{A486C1C2-01BC-4A3A-8AEE-237F2536CA43}" srcId="{B21D5420-EEA0-4FE3-A545-3390BA68F02A}" destId="{6B3C2EA8-4460-4F4E-A0BF-FD81C640D857}" srcOrd="2" destOrd="0" parTransId="{C124839A-50C5-417C-B404-1253DDCE8B91}" sibTransId="{9F52A045-24D5-4A1C-AEA3-1EF92F32B740}"/>
    <dgm:cxn modelId="{361D3FCC-1AD1-4CC5-BE1C-43788E7D4ED3}" type="presOf" srcId="{6B3C2EA8-4460-4F4E-A0BF-FD81C640D857}" destId="{99563D4A-5BE9-486F-B0A3-6270BF876A59}" srcOrd="0" destOrd="0" presId="urn:microsoft.com/office/officeart/2005/8/layout/vList5"/>
    <dgm:cxn modelId="{DDD6BED6-6705-41FC-BA12-D317B6449485}" type="presOf" srcId="{8534C123-8107-4C5F-982F-80F7C8440571}" destId="{BA9DCDB2-40EB-485B-8E73-24DAF5E194CE}" srcOrd="0" destOrd="1" presId="urn:microsoft.com/office/officeart/2005/8/layout/vList5"/>
    <dgm:cxn modelId="{0E3D25F6-437B-4B51-A385-4F61FAF923AC}" srcId="{D2BA50F8-B957-4CA1-9DB5-933E481A1D1A}" destId="{B5078150-A6E8-4286-BC23-FC35A80295D7}" srcOrd="0" destOrd="0" parTransId="{E2F69142-46D1-4097-BA6E-9A907DC3A7B4}" sibTransId="{AE6F781C-8F15-4CBD-8142-9290839649FB}"/>
    <dgm:cxn modelId="{E306F1F8-3EA9-4731-B782-E80B1B67A2B8}" srcId="{28DE3B3A-BBAB-4732-8537-7DF1BED530AE}" destId="{0A9FBC03-E877-43A0-BD54-11595443385C}" srcOrd="1" destOrd="0" parTransId="{423E47C5-D847-457A-91E3-ED47BFFACF98}" sibTransId="{9071D89C-E126-4AE5-A02B-7ECCA5314BD6}"/>
    <dgm:cxn modelId="{94622B84-C133-461C-8DB1-453BD8704162}" type="presParOf" srcId="{9AE38718-C743-47B0-B5F9-DB3A5EEF135E}" destId="{15B3AF03-E25F-4A09-93FE-D736D4031C96}" srcOrd="0" destOrd="0" presId="urn:microsoft.com/office/officeart/2005/8/layout/vList5"/>
    <dgm:cxn modelId="{5085E260-D2C0-47C9-9ADA-668415A6BDBD}" type="presParOf" srcId="{15B3AF03-E25F-4A09-93FE-D736D4031C96}" destId="{E76606B8-E018-40F4-9E18-8ABD98396981}" srcOrd="0" destOrd="0" presId="urn:microsoft.com/office/officeart/2005/8/layout/vList5"/>
    <dgm:cxn modelId="{CC6C7A60-914D-4AB1-95A9-FB4FFE3F4886}" type="presParOf" srcId="{15B3AF03-E25F-4A09-93FE-D736D4031C96}" destId="{5ADCA34C-2BBF-43A0-B19F-AD4EF482A9AA}" srcOrd="1" destOrd="0" presId="urn:microsoft.com/office/officeart/2005/8/layout/vList5"/>
    <dgm:cxn modelId="{EA6277C3-A4A6-4D30-A1AF-9E1A4840C714}" type="presParOf" srcId="{9AE38718-C743-47B0-B5F9-DB3A5EEF135E}" destId="{83C6F358-DDA4-4BB0-890C-905CF81B341A}" srcOrd="1" destOrd="0" presId="urn:microsoft.com/office/officeart/2005/8/layout/vList5"/>
    <dgm:cxn modelId="{4BA52614-C891-47C5-AA19-ABB37B116C3C}" type="presParOf" srcId="{9AE38718-C743-47B0-B5F9-DB3A5EEF135E}" destId="{B7AD955B-D5CA-45B8-BF54-233F15FB586E}" srcOrd="2" destOrd="0" presId="urn:microsoft.com/office/officeart/2005/8/layout/vList5"/>
    <dgm:cxn modelId="{B651DA2F-B255-4F25-8C15-892CCDB5C05C}" type="presParOf" srcId="{B7AD955B-D5CA-45B8-BF54-233F15FB586E}" destId="{C11FDF49-A632-446B-83DE-912C290FBF5E}" srcOrd="0" destOrd="0" presId="urn:microsoft.com/office/officeart/2005/8/layout/vList5"/>
    <dgm:cxn modelId="{EDF2B79A-C9F7-4BCF-AD1F-D0F199ED5FE9}" type="presParOf" srcId="{B7AD955B-D5CA-45B8-BF54-233F15FB586E}" destId="{BA9DCDB2-40EB-485B-8E73-24DAF5E194CE}" srcOrd="1" destOrd="0" presId="urn:microsoft.com/office/officeart/2005/8/layout/vList5"/>
    <dgm:cxn modelId="{0E4C81E1-FA1E-47B6-9B0B-6DD386BE1A3F}" type="presParOf" srcId="{9AE38718-C743-47B0-B5F9-DB3A5EEF135E}" destId="{6ED420C5-BFED-494F-8234-CBDBBA0492E9}" srcOrd="3" destOrd="0" presId="urn:microsoft.com/office/officeart/2005/8/layout/vList5"/>
    <dgm:cxn modelId="{931ACA33-8AC4-48EF-8B9D-ACCF65477CBC}" type="presParOf" srcId="{9AE38718-C743-47B0-B5F9-DB3A5EEF135E}" destId="{7143EDF3-A315-476D-A537-BF83D96A34BE}" srcOrd="4" destOrd="0" presId="urn:microsoft.com/office/officeart/2005/8/layout/vList5"/>
    <dgm:cxn modelId="{55DC2DCC-2087-443D-B9AD-E4F1702CECC7}" type="presParOf" srcId="{7143EDF3-A315-476D-A537-BF83D96A34BE}" destId="{99563D4A-5BE9-486F-B0A3-6270BF876A59}" srcOrd="0" destOrd="0" presId="urn:microsoft.com/office/officeart/2005/8/layout/vList5"/>
    <dgm:cxn modelId="{0B71D3A7-2EEE-4567-8E86-725D482DC0BE}" type="presParOf" srcId="{7143EDF3-A315-476D-A537-BF83D96A34BE}" destId="{5B6A35A5-F5EF-4051-81AC-BE0062CD677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CDE86-DFAD-4C6A-B608-B178E3894888}">
      <dsp:nvSpPr>
        <dsp:cNvPr id="0" name=""/>
        <dsp:cNvSpPr/>
      </dsp:nvSpPr>
      <dsp:spPr>
        <a:xfrm>
          <a:off x="0" y="0"/>
          <a:ext cx="10969217" cy="2397866"/>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32E8815-C1FD-4753-A711-1DBF1731DA7D}">
      <dsp:nvSpPr>
        <dsp:cNvPr id="0" name=""/>
        <dsp:cNvSpPr/>
      </dsp:nvSpPr>
      <dsp:spPr>
        <a:xfrm>
          <a:off x="332097" y="319715"/>
          <a:ext cx="2396516" cy="175843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9B460399-6AF3-45DA-A1EC-FBD6DAC9E7ED}">
      <dsp:nvSpPr>
        <dsp:cNvPr id="0" name=""/>
        <dsp:cNvSpPr/>
      </dsp:nvSpPr>
      <dsp:spPr>
        <a:xfrm rot="10800000">
          <a:off x="332097" y="2397866"/>
          <a:ext cx="2396516" cy="2930725"/>
        </a:xfrm>
        <a:prstGeom prst="round2SameRect">
          <a:avLst>
            <a:gd name="adj1" fmla="val 10500"/>
            <a:gd name="adj2" fmla="val 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de-DE" sz="2100" kern="1200" dirty="0"/>
            <a:t>Software Sicherheit</a:t>
          </a:r>
        </a:p>
        <a:p>
          <a:pPr marL="171450" lvl="1" indent="-171450" algn="l" defTabSz="711200">
            <a:lnSpc>
              <a:spcPct val="90000"/>
            </a:lnSpc>
            <a:spcBef>
              <a:spcPct val="0"/>
            </a:spcBef>
            <a:spcAft>
              <a:spcPct val="15000"/>
            </a:spcAft>
            <a:buChar char="•"/>
          </a:pPr>
          <a:r>
            <a:rPr lang="de-DE" sz="1600" kern="1200" dirty="0"/>
            <a:t>Zero-Days</a:t>
          </a:r>
        </a:p>
        <a:p>
          <a:pPr marL="171450" lvl="1" indent="-171450" algn="l" defTabSz="711200">
            <a:lnSpc>
              <a:spcPct val="90000"/>
            </a:lnSpc>
            <a:spcBef>
              <a:spcPct val="0"/>
            </a:spcBef>
            <a:spcAft>
              <a:spcPct val="15000"/>
            </a:spcAft>
            <a:buChar char="•"/>
          </a:pPr>
          <a:r>
            <a:rPr lang="de-DE" sz="1600" kern="1200" dirty="0"/>
            <a:t>Programmfluss-integrität</a:t>
          </a:r>
        </a:p>
        <a:p>
          <a:pPr marL="171450" lvl="1" indent="-171450" algn="l" defTabSz="711200">
            <a:lnSpc>
              <a:spcPct val="90000"/>
            </a:lnSpc>
            <a:spcBef>
              <a:spcPct val="0"/>
            </a:spcBef>
            <a:spcAft>
              <a:spcPct val="15000"/>
            </a:spcAft>
            <a:buChar char="•"/>
          </a:pPr>
          <a:r>
            <a:rPr lang="de-DE" sz="1600" kern="1200" dirty="0"/>
            <a:t>Speicher-</a:t>
          </a:r>
          <a:r>
            <a:rPr lang="de-DE" sz="1600" kern="1200" dirty="0" err="1"/>
            <a:t>randomisierung</a:t>
          </a:r>
          <a:endParaRPr lang="de-DE" sz="1600" kern="1200" dirty="0"/>
        </a:p>
      </dsp:txBody>
      <dsp:txXfrm rot="10800000">
        <a:off x="405798" y="2397866"/>
        <a:ext cx="2249114" cy="2857024"/>
      </dsp:txXfrm>
    </dsp:sp>
    <dsp:sp modelId="{8CAB68ED-37B7-4794-9A4D-F736E5B5E66A}">
      <dsp:nvSpPr>
        <dsp:cNvPr id="0" name=""/>
        <dsp:cNvSpPr/>
      </dsp:nvSpPr>
      <dsp:spPr>
        <a:xfrm>
          <a:off x="2968265" y="319715"/>
          <a:ext cx="2396516" cy="175843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7787E15-267B-4AB0-811F-FA7569DA0084}">
      <dsp:nvSpPr>
        <dsp:cNvPr id="0" name=""/>
        <dsp:cNvSpPr/>
      </dsp:nvSpPr>
      <dsp:spPr>
        <a:xfrm rot="10800000">
          <a:off x="2968265" y="2397866"/>
          <a:ext cx="2396516" cy="2930725"/>
        </a:xfrm>
        <a:prstGeom prst="round2SameRect">
          <a:avLst>
            <a:gd name="adj1" fmla="val 10500"/>
            <a:gd name="adj2" fmla="val 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de-DE" sz="2100" kern="1200" dirty="0" err="1"/>
            <a:t>Trusted</a:t>
          </a:r>
          <a:r>
            <a:rPr lang="de-DE" sz="2100" kern="1200" dirty="0"/>
            <a:t> Computing</a:t>
          </a:r>
        </a:p>
        <a:p>
          <a:pPr marL="171450" lvl="1" indent="-171450" algn="l" defTabSz="711200">
            <a:lnSpc>
              <a:spcPct val="90000"/>
            </a:lnSpc>
            <a:spcBef>
              <a:spcPct val="0"/>
            </a:spcBef>
            <a:spcAft>
              <a:spcPct val="15000"/>
            </a:spcAft>
            <a:buChar char="•"/>
          </a:pPr>
          <a:r>
            <a:rPr lang="de-DE" sz="1600" kern="1200" dirty="0"/>
            <a:t>Remote Attestation</a:t>
          </a:r>
        </a:p>
        <a:p>
          <a:pPr marL="171450" lvl="1" indent="-171450" algn="l" defTabSz="711200">
            <a:lnSpc>
              <a:spcPct val="90000"/>
            </a:lnSpc>
            <a:spcBef>
              <a:spcPct val="0"/>
            </a:spcBef>
            <a:spcAft>
              <a:spcPct val="15000"/>
            </a:spcAft>
            <a:buChar char="•"/>
          </a:pPr>
          <a:r>
            <a:rPr lang="de-DE" sz="1600" kern="1200" dirty="0" err="1"/>
            <a:t>Trusted</a:t>
          </a:r>
          <a:r>
            <a:rPr lang="de-DE" sz="1600" kern="1200" dirty="0"/>
            <a:t> </a:t>
          </a:r>
          <a:r>
            <a:rPr lang="de-DE" sz="1600" kern="1200" dirty="0" err="1"/>
            <a:t>Platform</a:t>
          </a:r>
          <a:r>
            <a:rPr lang="de-DE" sz="1600" kern="1200" dirty="0"/>
            <a:t> Module (TPM)</a:t>
          </a:r>
        </a:p>
      </dsp:txBody>
      <dsp:txXfrm rot="10800000">
        <a:off x="3041966" y="2397866"/>
        <a:ext cx="2249114" cy="2857024"/>
      </dsp:txXfrm>
    </dsp:sp>
    <dsp:sp modelId="{7A7BA9A9-A4C6-4EDA-88DA-FF8C9FBF6D60}">
      <dsp:nvSpPr>
        <dsp:cNvPr id="0" name=""/>
        <dsp:cNvSpPr/>
      </dsp:nvSpPr>
      <dsp:spPr>
        <a:xfrm>
          <a:off x="5604434" y="319715"/>
          <a:ext cx="2396516" cy="175843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C750E925-0019-4AEA-881D-5B1F4261BCEF}">
      <dsp:nvSpPr>
        <dsp:cNvPr id="0" name=""/>
        <dsp:cNvSpPr/>
      </dsp:nvSpPr>
      <dsp:spPr>
        <a:xfrm rot="10800000">
          <a:off x="5604434" y="2397866"/>
          <a:ext cx="2396516" cy="2930725"/>
        </a:xfrm>
        <a:prstGeom prst="round2SameRect">
          <a:avLst>
            <a:gd name="adj1" fmla="val 10500"/>
            <a:gd name="adj2" fmla="val 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de-DE" sz="2100" kern="1200" dirty="0"/>
            <a:t>Hardwarebasierte Sicherheit</a:t>
          </a:r>
        </a:p>
        <a:p>
          <a:pPr marL="171450" lvl="1" indent="-171450" algn="l" defTabSz="711200">
            <a:lnSpc>
              <a:spcPct val="90000"/>
            </a:lnSpc>
            <a:spcBef>
              <a:spcPct val="0"/>
            </a:spcBef>
            <a:spcAft>
              <a:spcPct val="15000"/>
            </a:spcAft>
            <a:buChar char="•"/>
          </a:pPr>
          <a:r>
            <a:rPr lang="de-DE" sz="1600" kern="1200" dirty="0"/>
            <a:t>Intel Software </a:t>
          </a:r>
          <a:r>
            <a:rPr lang="de-DE" sz="1600" kern="1200" dirty="0" err="1"/>
            <a:t>Guard</a:t>
          </a:r>
          <a:r>
            <a:rPr lang="de-DE" sz="1600" kern="1200" dirty="0"/>
            <a:t> </a:t>
          </a:r>
          <a:r>
            <a:rPr lang="de-DE" sz="1600" kern="1200" dirty="0" err="1"/>
            <a:t>Extensions</a:t>
          </a:r>
          <a:r>
            <a:rPr lang="de-DE" sz="1600" kern="1200" dirty="0"/>
            <a:t> (SGX)</a:t>
          </a:r>
        </a:p>
        <a:p>
          <a:pPr marL="171450" lvl="1" indent="-171450" algn="l" defTabSz="711200">
            <a:lnSpc>
              <a:spcPct val="90000"/>
            </a:lnSpc>
            <a:spcBef>
              <a:spcPct val="0"/>
            </a:spcBef>
            <a:spcAft>
              <a:spcPct val="15000"/>
            </a:spcAft>
            <a:buChar char="•"/>
          </a:pPr>
          <a:r>
            <a:rPr lang="de-DE" sz="1600" kern="1200" dirty="0"/>
            <a:t>ARM </a:t>
          </a:r>
          <a:r>
            <a:rPr lang="de-DE" sz="1600" kern="1200" dirty="0" err="1"/>
            <a:t>TrustZone</a:t>
          </a:r>
          <a:endParaRPr lang="de-DE" sz="1600" kern="1200" dirty="0"/>
        </a:p>
        <a:p>
          <a:pPr marL="171450" lvl="1" indent="-171450" algn="l" defTabSz="711200">
            <a:lnSpc>
              <a:spcPct val="90000"/>
            </a:lnSpc>
            <a:spcBef>
              <a:spcPct val="0"/>
            </a:spcBef>
            <a:spcAft>
              <a:spcPct val="15000"/>
            </a:spcAft>
            <a:buChar char="•"/>
          </a:pPr>
          <a:r>
            <a:rPr lang="de-DE" sz="1600" kern="1200" dirty="0"/>
            <a:t>Rowhammer Angriffe</a:t>
          </a:r>
        </a:p>
      </dsp:txBody>
      <dsp:txXfrm rot="10800000">
        <a:off x="5678135" y="2397866"/>
        <a:ext cx="2249114" cy="2857024"/>
      </dsp:txXfrm>
    </dsp:sp>
    <dsp:sp modelId="{7EDE4D1E-69BE-4EB8-A400-5AA70928EF92}">
      <dsp:nvSpPr>
        <dsp:cNvPr id="0" name=""/>
        <dsp:cNvSpPr/>
      </dsp:nvSpPr>
      <dsp:spPr>
        <a:xfrm>
          <a:off x="8240602" y="319715"/>
          <a:ext cx="2396516" cy="175843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6000" r="-16000"/>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BC44B49-24E6-44DF-A929-5B4573EB3641}">
      <dsp:nvSpPr>
        <dsp:cNvPr id="0" name=""/>
        <dsp:cNvSpPr/>
      </dsp:nvSpPr>
      <dsp:spPr>
        <a:xfrm rot="10800000">
          <a:off x="8240602" y="2397866"/>
          <a:ext cx="2396516" cy="2930725"/>
        </a:xfrm>
        <a:prstGeom prst="round2SameRect">
          <a:avLst>
            <a:gd name="adj1" fmla="val 10500"/>
            <a:gd name="adj2" fmla="val 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9352" tIns="149352" rIns="149352" bIns="149352" numCol="1" spcCol="1270" anchor="t" anchorCtr="0">
          <a:noAutofit/>
        </a:bodyPr>
        <a:lstStyle/>
        <a:p>
          <a:pPr marL="0" lvl="0" indent="0" algn="l" defTabSz="933450">
            <a:lnSpc>
              <a:spcPct val="90000"/>
            </a:lnSpc>
            <a:spcBef>
              <a:spcPct val="0"/>
            </a:spcBef>
            <a:spcAft>
              <a:spcPct val="35000"/>
            </a:spcAft>
            <a:buNone/>
          </a:pPr>
          <a:r>
            <a:rPr lang="de-DE" sz="2100" kern="1200" dirty="0"/>
            <a:t>Smart </a:t>
          </a:r>
          <a:r>
            <a:rPr lang="de-DE" sz="2100" kern="1200" dirty="0" err="1"/>
            <a:t>Contract</a:t>
          </a:r>
          <a:r>
            <a:rPr lang="de-DE" sz="2100" kern="1200" dirty="0"/>
            <a:t> Sicherheit</a:t>
          </a:r>
        </a:p>
        <a:p>
          <a:pPr marL="171450" lvl="1" indent="-171450" algn="l" defTabSz="711200">
            <a:lnSpc>
              <a:spcPct val="90000"/>
            </a:lnSpc>
            <a:spcBef>
              <a:spcPct val="0"/>
            </a:spcBef>
            <a:spcAft>
              <a:spcPct val="15000"/>
            </a:spcAft>
            <a:buChar char="•"/>
          </a:pPr>
          <a:r>
            <a:rPr lang="de-DE" sz="1600" kern="1200" dirty="0"/>
            <a:t>Laufzeitvalidierung</a:t>
          </a:r>
        </a:p>
        <a:p>
          <a:pPr marL="171450" lvl="1" indent="-171450" algn="l" defTabSz="711200">
            <a:lnSpc>
              <a:spcPct val="90000"/>
            </a:lnSpc>
            <a:spcBef>
              <a:spcPct val="0"/>
            </a:spcBef>
            <a:spcAft>
              <a:spcPct val="15000"/>
            </a:spcAft>
            <a:buChar char="•"/>
          </a:pPr>
          <a:r>
            <a:rPr lang="de-DE" sz="1600" kern="1200" dirty="0"/>
            <a:t>Reverse-Engineering</a:t>
          </a:r>
        </a:p>
        <a:p>
          <a:pPr marL="171450" lvl="1" indent="-171450" algn="l" defTabSz="711200">
            <a:lnSpc>
              <a:spcPct val="90000"/>
            </a:lnSpc>
            <a:spcBef>
              <a:spcPct val="0"/>
            </a:spcBef>
            <a:spcAft>
              <a:spcPct val="15000"/>
            </a:spcAft>
            <a:buChar char="•"/>
          </a:pPr>
          <a:r>
            <a:rPr lang="de-DE" sz="1600" kern="1200" dirty="0"/>
            <a:t>Re-</a:t>
          </a:r>
          <a:r>
            <a:rPr lang="de-DE" sz="1600" kern="1200" dirty="0" err="1"/>
            <a:t>Entrancy</a:t>
          </a:r>
          <a:r>
            <a:rPr lang="de-DE" sz="1600" kern="1200" dirty="0"/>
            <a:t> Angriffe</a:t>
          </a:r>
        </a:p>
        <a:p>
          <a:pPr marL="171450" lvl="1" indent="-171450" algn="l" defTabSz="711200">
            <a:lnSpc>
              <a:spcPct val="90000"/>
            </a:lnSpc>
            <a:spcBef>
              <a:spcPct val="0"/>
            </a:spcBef>
            <a:spcAft>
              <a:spcPct val="15000"/>
            </a:spcAft>
            <a:buChar char="•"/>
          </a:pPr>
          <a:endParaRPr lang="de-DE" sz="1600" kern="1200" dirty="0"/>
        </a:p>
        <a:p>
          <a:pPr marL="171450" lvl="1" indent="-171450" algn="l" defTabSz="711200">
            <a:lnSpc>
              <a:spcPct val="90000"/>
            </a:lnSpc>
            <a:spcBef>
              <a:spcPct val="0"/>
            </a:spcBef>
            <a:spcAft>
              <a:spcPct val="15000"/>
            </a:spcAft>
            <a:buChar char="•"/>
          </a:pPr>
          <a:endParaRPr lang="de-DE" sz="1600" kern="1200" dirty="0"/>
        </a:p>
      </dsp:txBody>
      <dsp:txXfrm rot="10800000">
        <a:off x="8314303" y="2397866"/>
        <a:ext cx="2249114" cy="2857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CA34C-2BBF-43A0-B19F-AD4EF482A9AA}">
      <dsp:nvSpPr>
        <dsp:cNvPr id="0" name=""/>
        <dsp:cNvSpPr/>
      </dsp:nvSpPr>
      <dsp:spPr>
        <a:xfrm rot="5400000">
          <a:off x="7091603" y="-2806561"/>
          <a:ext cx="1355117" cy="73121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de-DE" sz="1900" kern="1200" dirty="0"/>
            <a:t>Neue Intel Prozessoren sollen Control-Flow </a:t>
          </a:r>
          <a:r>
            <a:rPr lang="de-DE" sz="1900" kern="1200" dirty="0" err="1"/>
            <a:t>Enforcement</a:t>
          </a:r>
          <a:r>
            <a:rPr lang="de-DE" sz="1900" kern="1200" dirty="0"/>
            <a:t> Technology (CET) unterstützen</a:t>
          </a:r>
        </a:p>
        <a:p>
          <a:pPr marL="171450" lvl="1" indent="-171450" algn="l" defTabSz="844550">
            <a:lnSpc>
              <a:spcPct val="90000"/>
            </a:lnSpc>
            <a:spcBef>
              <a:spcPct val="0"/>
            </a:spcBef>
            <a:spcAft>
              <a:spcPct val="15000"/>
            </a:spcAft>
            <a:buChar char="•"/>
          </a:pPr>
          <a:r>
            <a:rPr lang="de-DE" sz="1900" kern="1200" dirty="0"/>
            <a:t>Hardware-basierter Shadow Stack um Rücksprungadressen zu schützen </a:t>
          </a:r>
        </a:p>
      </dsp:txBody>
      <dsp:txXfrm rot="-5400000">
        <a:off x="4113086" y="238107"/>
        <a:ext cx="7246001" cy="1222815"/>
      </dsp:txXfrm>
    </dsp:sp>
    <dsp:sp modelId="{E76606B8-E018-40F4-9E18-8ABD98396981}">
      <dsp:nvSpPr>
        <dsp:cNvPr id="0" name=""/>
        <dsp:cNvSpPr/>
      </dsp:nvSpPr>
      <dsp:spPr>
        <a:xfrm>
          <a:off x="0" y="2566"/>
          <a:ext cx="4113085" cy="16938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de-DE" sz="4800" kern="1200" dirty="0"/>
            <a:t>Intel CET</a:t>
          </a:r>
        </a:p>
      </dsp:txBody>
      <dsp:txXfrm>
        <a:off x="82689" y="85255"/>
        <a:ext cx="3947707" cy="1528518"/>
      </dsp:txXfrm>
    </dsp:sp>
    <dsp:sp modelId="{BA9DCDB2-40EB-485B-8E73-24DAF5E194CE}">
      <dsp:nvSpPr>
        <dsp:cNvPr id="0" name=""/>
        <dsp:cNvSpPr/>
      </dsp:nvSpPr>
      <dsp:spPr>
        <a:xfrm rot="5400000">
          <a:off x="7091603" y="-1027970"/>
          <a:ext cx="1355117" cy="73121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de-DE" sz="1900" kern="1200" dirty="0"/>
            <a:t>Applikationen für Windows 10 können mittels Microsoft Control-Flow </a:t>
          </a:r>
          <a:r>
            <a:rPr lang="de-DE" sz="1900" kern="1200" dirty="0" err="1"/>
            <a:t>Guard</a:t>
          </a:r>
          <a:r>
            <a:rPr lang="de-DE" sz="1900" kern="1200" dirty="0"/>
            <a:t> (CFG) geschützt werden</a:t>
          </a:r>
        </a:p>
        <a:p>
          <a:pPr marL="171450" lvl="1" indent="-171450" algn="l" defTabSz="844550">
            <a:lnSpc>
              <a:spcPct val="90000"/>
            </a:lnSpc>
            <a:spcBef>
              <a:spcPct val="0"/>
            </a:spcBef>
            <a:spcAft>
              <a:spcPct val="15000"/>
            </a:spcAft>
            <a:buChar char="•"/>
          </a:pPr>
          <a:r>
            <a:rPr lang="de-DE" sz="1900" kern="1200" dirty="0"/>
            <a:t>Sicherheitscheck für Funktionsaufrufe</a:t>
          </a:r>
        </a:p>
      </dsp:txBody>
      <dsp:txXfrm rot="-5400000">
        <a:off x="4113086" y="2016698"/>
        <a:ext cx="7246001" cy="1222815"/>
      </dsp:txXfrm>
    </dsp:sp>
    <dsp:sp modelId="{C11FDF49-A632-446B-83DE-912C290FBF5E}">
      <dsp:nvSpPr>
        <dsp:cNvPr id="0" name=""/>
        <dsp:cNvSpPr/>
      </dsp:nvSpPr>
      <dsp:spPr>
        <a:xfrm>
          <a:off x="0" y="1781157"/>
          <a:ext cx="4113085" cy="16938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de-DE" sz="4800" kern="1200" dirty="0"/>
            <a:t>Microsoft CFG</a:t>
          </a:r>
        </a:p>
      </dsp:txBody>
      <dsp:txXfrm>
        <a:off x="82689" y="1863846"/>
        <a:ext cx="3947707" cy="1528518"/>
      </dsp:txXfrm>
    </dsp:sp>
    <dsp:sp modelId="{5B6A35A5-F5EF-4051-81AC-BE0062CD6770}">
      <dsp:nvSpPr>
        <dsp:cNvPr id="0" name=""/>
        <dsp:cNvSpPr/>
      </dsp:nvSpPr>
      <dsp:spPr>
        <a:xfrm rot="5400000">
          <a:off x="7091603" y="750621"/>
          <a:ext cx="1355117" cy="73121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de-DE" sz="1900" kern="1200" dirty="0"/>
            <a:t>Neues Compiler Feature um Control-Flow </a:t>
          </a:r>
          <a:r>
            <a:rPr lang="de-DE" sz="1900" kern="1200" dirty="0" err="1"/>
            <a:t>Integrity</a:t>
          </a:r>
          <a:r>
            <a:rPr lang="de-DE" sz="1900" kern="1200" dirty="0"/>
            <a:t> (CFI) für Funktionsaufrufe zu implementieren</a:t>
          </a:r>
        </a:p>
        <a:p>
          <a:pPr marL="171450" lvl="1" indent="-171450" algn="l" defTabSz="844550">
            <a:lnSpc>
              <a:spcPct val="90000"/>
            </a:lnSpc>
            <a:spcBef>
              <a:spcPct val="0"/>
            </a:spcBef>
            <a:spcAft>
              <a:spcPct val="15000"/>
            </a:spcAft>
            <a:buChar char="•"/>
          </a:pPr>
          <a:r>
            <a:rPr lang="de-DE" sz="1900" kern="1200" dirty="0"/>
            <a:t>Anwendungsbeispiel ist der Chrome Web Browser</a:t>
          </a:r>
        </a:p>
      </dsp:txBody>
      <dsp:txXfrm rot="-5400000">
        <a:off x="4113086" y="3795290"/>
        <a:ext cx="7246001" cy="1222815"/>
      </dsp:txXfrm>
    </dsp:sp>
    <dsp:sp modelId="{99563D4A-5BE9-486F-B0A3-6270BF876A59}">
      <dsp:nvSpPr>
        <dsp:cNvPr id="0" name=""/>
        <dsp:cNvSpPr/>
      </dsp:nvSpPr>
      <dsp:spPr>
        <a:xfrm>
          <a:off x="0" y="3559749"/>
          <a:ext cx="4113085" cy="169389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de-DE" sz="4800" kern="1200" dirty="0"/>
            <a:t>Google </a:t>
          </a:r>
          <a:r>
            <a:rPr lang="de-DE" sz="4800" kern="1200" dirty="0" err="1"/>
            <a:t>Clang</a:t>
          </a:r>
          <a:r>
            <a:rPr lang="de-DE" sz="4800" kern="1200" dirty="0"/>
            <a:t>-CFI</a:t>
          </a:r>
        </a:p>
      </dsp:txBody>
      <dsp:txXfrm>
        <a:off x="82689" y="3642438"/>
        <a:ext cx="3947707" cy="1528518"/>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D1BCC1-1354-43F4-8AFD-E3DF788A06F1}" type="datetimeFigureOut">
              <a:rPr lang="en-US" smtClean="0"/>
              <a:pPr/>
              <a:t>6/9/2026</a:t>
            </a:fld>
            <a:endParaRPr lang="en-US"/>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C1497F-CB81-4F11-98DB-06ED57C9FE13}" type="slidenum">
              <a:rPr lang="en-US" smtClean="0"/>
              <a:pPr/>
              <a:t>‹#›</a:t>
            </a:fld>
            <a:endParaRPr lang="en-US"/>
          </a:p>
        </p:txBody>
      </p:sp>
    </p:spTree>
    <p:extLst>
      <p:ext uri="{BB962C8B-B14F-4D97-AF65-F5344CB8AC3E}">
        <p14:creationId xmlns:p14="http://schemas.microsoft.com/office/powerpoint/2010/main" val="364506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Guten</a:t>
            </a:r>
            <a:r>
              <a:rPr lang="de-DE" baseline="0" dirty="0"/>
              <a:t> Morgen!</a:t>
            </a:r>
            <a:endParaRPr lang="de-DE" dirty="0"/>
          </a:p>
          <a:p>
            <a:r>
              <a:rPr lang="de-DE" dirty="0"/>
              <a:t>Mein Name ist Oussama Draissi und</a:t>
            </a:r>
            <a:r>
              <a:rPr lang="de-DE" baseline="0" dirty="0"/>
              <a:t> heute reden wir über moderne Angriffstechniken</a:t>
            </a:r>
            <a:r>
              <a:rPr lang="de-DE" dirty="0"/>
              <a:t>.</a:t>
            </a:r>
          </a:p>
          <a:p>
            <a:endParaRPr lang="de-DE" dirty="0"/>
          </a:p>
          <a:p>
            <a:r>
              <a:rPr lang="de-DE" dirty="0"/>
              <a:t>Ich bin seit 2017 Teil des Lehrstuhls für Sichere Software Systeme,</a:t>
            </a:r>
          </a:p>
          <a:p>
            <a:r>
              <a:rPr lang="de-DE" dirty="0"/>
              <a:t>zuerst als studentische und wissenschaftliche Hilfskraft und seit Mai als wissenschaftlicher Mitarbeiter. </a:t>
            </a:r>
          </a:p>
          <a:p>
            <a:endParaRPr lang="de-DE" dirty="0"/>
          </a:p>
          <a:p>
            <a:r>
              <a:rPr lang="de-DE" dirty="0"/>
              <a:t>Eines meiner Forschungsbereiche ist das Analysieren von Schwachstellen und dem entwickeln von Angriffen</a:t>
            </a:r>
          </a:p>
          <a:p>
            <a:endParaRPr lang="de-DE" dirty="0"/>
          </a:p>
          <a:p>
            <a:r>
              <a:rPr lang="de-DE" dirty="0"/>
              <a:t>In diesem Vortrag besprechen wir jene Angriffstechniken die Hacker benutzen, um Schaden anzurichten</a:t>
            </a:r>
          </a:p>
        </p:txBody>
      </p:sp>
      <p:sp>
        <p:nvSpPr>
          <p:cNvPr id="4" name="Foliennummernplatzhalter 3"/>
          <p:cNvSpPr>
            <a:spLocks noGrp="1"/>
          </p:cNvSpPr>
          <p:nvPr>
            <p:ph type="sldNum" sz="quarter" idx="5"/>
          </p:nvPr>
        </p:nvSpPr>
        <p:spPr/>
        <p:txBody>
          <a:bodyPr/>
          <a:lstStyle/>
          <a:p>
            <a:fld id="{5DC1497F-CB81-4F11-98DB-06ED57C9FE13}" type="slidenum">
              <a:rPr lang="en-US" smtClean="0"/>
              <a:pPr/>
              <a:t>1</a:t>
            </a:fld>
            <a:endParaRPr lang="en-US"/>
          </a:p>
        </p:txBody>
      </p:sp>
    </p:spTree>
    <p:extLst>
      <p:ext uri="{BB962C8B-B14F-4D97-AF65-F5344CB8AC3E}">
        <p14:creationId xmlns:p14="http://schemas.microsoft.com/office/powerpoint/2010/main" val="580504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Wahlmaschinenhacks sind kein Produkt der Neuzeit, sondern existieren schon etwas länger:</a:t>
            </a:r>
          </a:p>
          <a:p>
            <a:r>
              <a:rPr lang="de-DE" dirty="0"/>
              <a:t>Zum Beispiel haben Forscher der Uni San Diego ROP benutzt um Stimmen aus einer Wahlmaschine zu klauen.</a:t>
            </a:r>
          </a:p>
        </p:txBody>
      </p:sp>
      <p:sp>
        <p:nvSpPr>
          <p:cNvPr id="4" name="Foliennummernplatzhalter 3"/>
          <p:cNvSpPr>
            <a:spLocks noGrp="1"/>
          </p:cNvSpPr>
          <p:nvPr>
            <p:ph type="sldNum" sz="quarter" idx="5"/>
          </p:nvPr>
        </p:nvSpPr>
        <p:spPr/>
        <p:txBody>
          <a:bodyPr/>
          <a:lstStyle/>
          <a:p>
            <a:fld id="{5DC1497F-CB81-4F11-98DB-06ED57C9FE13}" type="slidenum">
              <a:rPr lang="en-US" smtClean="0"/>
              <a:pPr/>
              <a:t>10</a:t>
            </a:fld>
            <a:endParaRPr lang="en-US"/>
          </a:p>
        </p:txBody>
      </p:sp>
    </p:spTree>
    <p:extLst>
      <p:ext uri="{BB962C8B-B14F-4D97-AF65-F5344CB8AC3E}">
        <p14:creationId xmlns:p14="http://schemas.microsoft.com/office/powerpoint/2010/main" val="213129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Stagefright</a:t>
            </a:r>
            <a:r>
              <a:rPr lang="de-DE" dirty="0"/>
              <a:t> ist ein anderes prominentes Beispiel: der Bug wurde 2015 erkannt und so ziemlich jedes Android Smartphone war davon betroffen</a:t>
            </a:r>
          </a:p>
          <a:p>
            <a:r>
              <a:rPr lang="de-DE" dirty="0"/>
              <a:t>Hier gab es zahlreiche ROP Angriffe, darunter auch viele Angriffe um das komplette Smartphone zu komprimieren</a:t>
            </a:r>
          </a:p>
          <a:p>
            <a:endParaRPr lang="de-DE" dirty="0"/>
          </a:p>
          <a:p>
            <a:r>
              <a:rPr lang="de-DE" dirty="0"/>
              <a:t>Eines der Probleme mit diesem </a:t>
            </a:r>
            <a:r>
              <a:rPr lang="de-DE" dirty="0" err="1"/>
              <a:t>bug</a:t>
            </a:r>
            <a:r>
              <a:rPr lang="de-DE" dirty="0"/>
              <a:t> war es, dass es im Gegensatz zu </a:t>
            </a:r>
            <a:r>
              <a:rPr lang="de-DE" dirty="0" err="1"/>
              <a:t>Iphone</a:t>
            </a:r>
            <a:r>
              <a:rPr lang="de-DE" dirty="0"/>
              <a:t>, mehrere Handyhersteller gibt die Android als ihr Betriebssystem benutzen</a:t>
            </a:r>
          </a:p>
          <a:p>
            <a:r>
              <a:rPr lang="de-DE" dirty="0"/>
              <a:t>Dementsprechend kamen unterschiedliche Updates und zu unterschiedlichen Zeiten</a:t>
            </a:r>
          </a:p>
          <a:p>
            <a:r>
              <a:rPr lang="de-DE" dirty="0"/>
              <a:t>Außerdem, auch hier das generelle Probleme, Nutzer „schwänzen“ </a:t>
            </a:r>
            <a:r>
              <a:rPr lang="de-DE" dirty="0" err="1"/>
              <a:t>updates</a:t>
            </a:r>
            <a:r>
              <a:rPr lang="de-DE" dirty="0"/>
              <a:t> und sind so anfällig für Angriffe</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Der </a:t>
            </a:r>
            <a:r>
              <a:rPr lang="de-DE" dirty="0" err="1"/>
              <a:t>bug</a:t>
            </a:r>
            <a:r>
              <a:rPr lang="de-DE" dirty="0"/>
              <a:t> wurde zwar 2015 entdeckt, es hat jedoch bis 2018 noch Angriffe gegeben, die in der Lage waren den gepatchten </a:t>
            </a:r>
            <a:r>
              <a:rPr lang="de-DE" dirty="0" err="1"/>
              <a:t>bug</a:t>
            </a:r>
            <a:r>
              <a:rPr lang="de-DE" dirty="0"/>
              <a:t> zu attackieren</a:t>
            </a:r>
          </a:p>
          <a:p>
            <a:endParaRPr lang="de-DE" dirty="0"/>
          </a:p>
        </p:txBody>
      </p:sp>
      <p:sp>
        <p:nvSpPr>
          <p:cNvPr id="4" name="Foliennummernplatzhalter 3"/>
          <p:cNvSpPr>
            <a:spLocks noGrp="1"/>
          </p:cNvSpPr>
          <p:nvPr>
            <p:ph type="sldNum" sz="quarter" idx="5"/>
          </p:nvPr>
        </p:nvSpPr>
        <p:spPr/>
        <p:txBody>
          <a:bodyPr/>
          <a:lstStyle/>
          <a:p>
            <a:fld id="{5DC1497F-CB81-4F11-98DB-06ED57C9FE13}" type="slidenum">
              <a:rPr lang="en-US" smtClean="0"/>
              <a:pPr/>
              <a:t>11</a:t>
            </a:fld>
            <a:endParaRPr lang="en-US"/>
          </a:p>
        </p:txBody>
      </p:sp>
    </p:spTree>
    <p:extLst>
      <p:ext uri="{BB962C8B-B14F-4D97-AF65-F5344CB8AC3E}">
        <p14:creationId xmlns:p14="http://schemas.microsoft.com/office/powerpoint/2010/main" val="446355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Iranisches Atomkraftwerk</a:t>
            </a:r>
          </a:p>
        </p:txBody>
      </p:sp>
      <p:sp>
        <p:nvSpPr>
          <p:cNvPr id="4" name="Foliennummernplatzhalter 3"/>
          <p:cNvSpPr>
            <a:spLocks noGrp="1"/>
          </p:cNvSpPr>
          <p:nvPr>
            <p:ph type="sldNum" sz="quarter" idx="5"/>
          </p:nvPr>
        </p:nvSpPr>
        <p:spPr/>
        <p:txBody>
          <a:bodyPr/>
          <a:lstStyle/>
          <a:p>
            <a:fld id="{5DC1497F-CB81-4F11-98DB-06ED57C9FE13}" type="slidenum">
              <a:rPr lang="en-US" smtClean="0"/>
              <a:pPr/>
              <a:t>12</a:t>
            </a:fld>
            <a:endParaRPr lang="en-US"/>
          </a:p>
        </p:txBody>
      </p:sp>
    </p:spTree>
    <p:extLst>
      <p:ext uri="{BB962C8B-B14F-4D97-AF65-F5344CB8AC3E}">
        <p14:creationId xmlns:p14="http://schemas.microsoft.com/office/powerpoint/2010/main" val="503068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13</a:t>
            </a:fld>
            <a:endParaRPr lang="en-US"/>
          </a:p>
        </p:txBody>
      </p:sp>
    </p:spTree>
    <p:extLst>
      <p:ext uri="{BB962C8B-B14F-4D97-AF65-F5344CB8AC3E}">
        <p14:creationId xmlns:p14="http://schemas.microsoft.com/office/powerpoint/2010/main" val="361236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haben wir ein simples Additionsprogramm in einer Pseudoprogrammiersprache </a:t>
            </a:r>
          </a:p>
          <a:p>
            <a:r>
              <a:rPr lang="de-DE" dirty="0"/>
              <a:t>Das Programm fordert den Nutzer dazu auf, zwei Zahlen einzugeben</a:t>
            </a:r>
          </a:p>
          <a:p>
            <a:r>
              <a:rPr lang="de-DE" dirty="0"/>
              <a:t>Das Programm nimmt diese zwei Zahlen, speichert diese und addiert diese </a:t>
            </a:r>
          </a:p>
          <a:p>
            <a:r>
              <a:rPr lang="de-DE" dirty="0"/>
              <a:t>Anschließend wird das Ergebnis ausgegeben und das Programm spring zum ersten Schritt zurück</a:t>
            </a:r>
          </a:p>
          <a:p>
            <a:endParaRPr lang="de-DE" dirty="0"/>
          </a:p>
          <a:p>
            <a:r>
              <a:rPr lang="de-DE" dirty="0"/>
              <a:t>Rechts sehen wir nun das kompilierte Programm: </a:t>
            </a:r>
          </a:p>
          <a:p>
            <a:r>
              <a:rPr lang="de-DE" dirty="0"/>
              <a:t>Zuerst, die Code-Sektion, welches die Logik des Programms implementiert </a:t>
            </a:r>
          </a:p>
          <a:p>
            <a:r>
              <a:rPr lang="de-DE" dirty="0"/>
              <a:t>Komplementär dazu die Daten-Sektion. </a:t>
            </a:r>
          </a:p>
          <a:p>
            <a:r>
              <a:rPr lang="de-DE" dirty="0"/>
              <a:t>Neben den zwei Zahlen aus der Nutzereingabe und dem Ergebnis der Addition, befindet sich dort auch die Adresse des Programmanfangs</a:t>
            </a:r>
          </a:p>
        </p:txBody>
      </p:sp>
      <p:sp>
        <p:nvSpPr>
          <p:cNvPr id="4" name="Foliennummernplatzhalter 3"/>
          <p:cNvSpPr>
            <a:spLocks noGrp="1"/>
          </p:cNvSpPr>
          <p:nvPr>
            <p:ph type="sldNum" sz="quarter" idx="5"/>
          </p:nvPr>
        </p:nvSpPr>
        <p:spPr/>
        <p:txBody>
          <a:bodyPr/>
          <a:lstStyle/>
          <a:p>
            <a:fld id="{5DC1497F-CB81-4F11-98DB-06ED57C9FE13}" type="slidenum">
              <a:rPr lang="en-US" smtClean="0"/>
              <a:pPr/>
              <a:t>14</a:t>
            </a:fld>
            <a:endParaRPr lang="en-US"/>
          </a:p>
        </p:txBody>
      </p:sp>
    </p:spTree>
    <p:extLst>
      <p:ext uri="{BB962C8B-B14F-4D97-AF65-F5344CB8AC3E}">
        <p14:creationId xmlns:p14="http://schemas.microsoft.com/office/powerpoint/2010/main" val="148430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a:p>
            <a:endParaRPr lang="de-DE" dirty="0"/>
          </a:p>
          <a:p>
            <a:endParaRPr lang="de-DE" dirty="0"/>
          </a:p>
          <a:p>
            <a:r>
              <a:rPr lang="de-DE" dirty="0"/>
              <a:t>Die Frage die man sich stellen sollte ist, ob die Anzahl der eingegeben Zahlen auch wirklich 2 ist</a:t>
            </a:r>
          </a:p>
        </p:txBody>
      </p:sp>
      <p:sp>
        <p:nvSpPr>
          <p:cNvPr id="4" name="Foliennummernplatzhalter 3"/>
          <p:cNvSpPr>
            <a:spLocks noGrp="1"/>
          </p:cNvSpPr>
          <p:nvPr>
            <p:ph type="sldNum" sz="quarter" idx="10"/>
          </p:nvPr>
        </p:nvSpPr>
        <p:spPr/>
        <p:txBody>
          <a:bodyPr/>
          <a:lstStyle/>
          <a:p>
            <a:fld id="{5DC1497F-CB81-4F11-98DB-06ED57C9FE13}" type="slidenum">
              <a:rPr lang="en-US" smtClean="0"/>
              <a:pPr/>
              <a:t>15</a:t>
            </a:fld>
            <a:endParaRPr lang="en-US"/>
          </a:p>
        </p:txBody>
      </p:sp>
    </p:spTree>
    <p:extLst>
      <p:ext uri="{BB962C8B-B14F-4D97-AF65-F5344CB8AC3E}">
        <p14:creationId xmlns:p14="http://schemas.microsoft.com/office/powerpoint/2010/main" val="4042086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DC1497F-CB81-4F11-98DB-06ED57C9FE13}" type="slidenum">
              <a:rPr lang="en-US" smtClean="0"/>
              <a:pPr/>
              <a:t>16</a:t>
            </a:fld>
            <a:endParaRPr lang="en-US"/>
          </a:p>
        </p:txBody>
      </p:sp>
    </p:spTree>
    <p:extLst>
      <p:ext uri="{BB962C8B-B14F-4D97-AF65-F5344CB8AC3E}">
        <p14:creationId xmlns:p14="http://schemas.microsoft.com/office/powerpoint/2010/main" val="4277178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17</a:t>
            </a:fld>
            <a:endParaRPr lang="en-US"/>
          </a:p>
        </p:txBody>
      </p:sp>
    </p:spTree>
    <p:extLst>
      <p:ext uri="{BB962C8B-B14F-4D97-AF65-F5344CB8AC3E}">
        <p14:creationId xmlns:p14="http://schemas.microsoft.com/office/powerpoint/2010/main" val="3770881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18</a:t>
            </a:fld>
            <a:endParaRPr lang="en-US"/>
          </a:p>
        </p:txBody>
      </p:sp>
    </p:spTree>
    <p:extLst>
      <p:ext uri="{BB962C8B-B14F-4D97-AF65-F5344CB8AC3E}">
        <p14:creationId xmlns:p14="http://schemas.microsoft.com/office/powerpoint/2010/main" val="21900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DC1497F-CB81-4F11-98DB-06ED57C9FE13}" type="slidenum">
              <a:rPr lang="en-US" smtClean="0"/>
              <a:pPr/>
              <a:t>19</a:t>
            </a:fld>
            <a:endParaRPr lang="en-US"/>
          </a:p>
        </p:txBody>
      </p:sp>
    </p:spTree>
    <p:extLst>
      <p:ext uri="{BB962C8B-B14F-4D97-AF65-F5344CB8AC3E}">
        <p14:creationId xmlns:p14="http://schemas.microsoft.com/office/powerpoint/2010/main" val="346775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25000" dirty="0"/>
              <a:t>Zuerst aber möchte ich kurz unser Team vorstellen: </a:t>
            </a:r>
          </a:p>
          <a:p>
            <a:endParaRPr lang="de-DE" baseline="-25000" dirty="0"/>
          </a:p>
          <a:p>
            <a:r>
              <a:rPr lang="de-DE" baseline="-25000" dirty="0"/>
              <a:t>Angefangen bei Professor </a:t>
            </a:r>
            <a:r>
              <a:rPr lang="de-DE" baseline="-25000" dirty="0" err="1"/>
              <a:t>Davi</a:t>
            </a:r>
            <a:r>
              <a:rPr lang="de-DE" baseline="-25000" dirty="0"/>
              <a:t>, der seit 2017 den Lehrstuhl für Sichere Software Systeme inne hat.</a:t>
            </a:r>
          </a:p>
          <a:p>
            <a:endParaRPr lang="de-DE" baseline="-25000" dirty="0"/>
          </a:p>
          <a:p>
            <a:r>
              <a:rPr lang="de-DE" baseline="-25000" dirty="0"/>
              <a:t>Und unsere Gruppe besteht zurzeit aus 6 wissenschaftlichen Mitarbeitern</a:t>
            </a:r>
          </a:p>
        </p:txBody>
      </p:sp>
      <p:sp>
        <p:nvSpPr>
          <p:cNvPr id="4" name="Foliennummernplatzhalter 3"/>
          <p:cNvSpPr>
            <a:spLocks noGrp="1"/>
          </p:cNvSpPr>
          <p:nvPr>
            <p:ph type="sldNum" sz="quarter" idx="10"/>
          </p:nvPr>
        </p:nvSpPr>
        <p:spPr/>
        <p:txBody>
          <a:bodyPr/>
          <a:lstStyle/>
          <a:p>
            <a:fld id="{5DC1497F-CB81-4F11-98DB-06ED57C9FE13}" type="slidenum">
              <a:rPr lang="en-US" smtClean="0"/>
              <a:pPr/>
              <a:t>2</a:t>
            </a:fld>
            <a:endParaRPr lang="en-US"/>
          </a:p>
        </p:txBody>
      </p:sp>
    </p:spTree>
    <p:extLst>
      <p:ext uri="{BB962C8B-B14F-4D97-AF65-F5344CB8AC3E}">
        <p14:creationId xmlns:p14="http://schemas.microsoft.com/office/powerpoint/2010/main" val="1478286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20</a:t>
            </a:fld>
            <a:endParaRPr lang="en-US"/>
          </a:p>
        </p:txBody>
      </p:sp>
    </p:spTree>
    <p:extLst>
      <p:ext uri="{BB962C8B-B14F-4D97-AF65-F5344CB8AC3E}">
        <p14:creationId xmlns:p14="http://schemas.microsoft.com/office/powerpoint/2010/main" val="3883810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Folgendes</a:t>
            </a:r>
            <a:r>
              <a:rPr lang="en-US" dirty="0"/>
              <a:t> </a:t>
            </a:r>
            <a:r>
              <a:rPr lang="en-US" dirty="0" err="1"/>
              <a:t>Szenario</a:t>
            </a:r>
            <a:r>
              <a:rPr lang="en-US" dirty="0"/>
              <a:t>: </a:t>
            </a:r>
          </a:p>
          <a:p>
            <a:endParaRPr lang="en-US" dirty="0"/>
          </a:p>
          <a:p>
            <a:r>
              <a:rPr lang="en-US" dirty="0"/>
              <a:t>Das </a:t>
            </a:r>
            <a:r>
              <a:rPr lang="en-US" dirty="0" err="1"/>
              <a:t>Opfer</a:t>
            </a:r>
            <a:r>
              <a:rPr lang="en-US" dirty="0"/>
              <a:t> </a:t>
            </a:r>
            <a:r>
              <a:rPr lang="en-US" dirty="0" err="1"/>
              <a:t>ist</a:t>
            </a:r>
            <a:r>
              <a:rPr lang="en-US" dirty="0"/>
              <a:t> </a:t>
            </a:r>
            <a:r>
              <a:rPr lang="en-US" dirty="0" err="1"/>
              <a:t>auder</a:t>
            </a:r>
            <a:r>
              <a:rPr lang="en-US" dirty="0"/>
              <a:t> </a:t>
            </a:r>
            <a:r>
              <a:rPr lang="en-US" dirty="0" err="1"/>
              <a:t>Suche</a:t>
            </a:r>
            <a:r>
              <a:rPr lang="en-US" dirty="0"/>
              <a:t> </a:t>
            </a:r>
            <a:r>
              <a:rPr lang="en-US" dirty="0" err="1"/>
              <a:t>nach</a:t>
            </a:r>
            <a:r>
              <a:rPr lang="en-US" dirty="0"/>
              <a:t> </a:t>
            </a:r>
            <a:r>
              <a:rPr lang="en-US" dirty="0" err="1"/>
              <a:t>einem</a:t>
            </a:r>
            <a:r>
              <a:rPr lang="en-US" dirty="0"/>
              <a:t> </a:t>
            </a:r>
            <a:r>
              <a:rPr lang="en-US" dirty="0" err="1"/>
              <a:t>Pfannkuchen</a:t>
            </a:r>
            <a:r>
              <a:rPr lang="en-US" dirty="0"/>
              <a:t> </a:t>
            </a:r>
            <a:r>
              <a:rPr lang="en-US" dirty="0" err="1"/>
              <a:t>Rezept</a:t>
            </a:r>
            <a:r>
              <a:rPr lang="en-US" dirty="0"/>
              <a:t> und </a:t>
            </a:r>
            <a:r>
              <a:rPr lang="en-US" dirty="0" err="1"/>
              <a:t>lädt</a:t>
            </a:r>
            <a:r>
              <a:rPr lang="en-US" dirty="0"/>
              <a:t> </a:t>
            </a:r>
            <a:r>
              <a:rPr lang="en-US" dirty="0" err="1"/>
              <a:t>ein</a:t>
            </a:r>
            <a:r>
              <a:rPr lang="en-US" dirty="0"/>
              <a:t> PDF </a:t>
            </a:r>
            <a:r>
              <a:rPr lang="en-US" dirty="0" err="1"/>
              <a:t>Dokument</a:t>
            </a:r>
            <a:r>
              <a:rPr lang="en-US" dirty="0"/>
              <a:t> </a:t>
            </a:r>
            <a:r>
              <a:rPr lang="en-US" dirty="0" err="1"/>
              <a:t>runter</a:t>
            </a:r>
            <a:r>
              <a:rPr lang="en-US" dirty="0"/>
              <a:t>, welches das </a:t>
            </a:r>
            <a:r>
              <a:rPr lang="en-US" dirty="0" err="1"/>
              <a:t>Rezept</a:t>
            </a:r>
            <a:r>
              <a:rPr lang="en-US" dirty="0"/>
              <a:t> </a:t>
            </a:r>
            <a:r>
              <a:rPr lang="en-US" dirty="0" err="1"/>
              <a:t>beinhaltet</a:t>
            </a:r>
            <a:endParaRPr lang="en-US" dirty="0"/>
          </a:p>
          <a:p>
            <a:endParaRPr lang="en-US" dirty="0"/>
          </a:p>
          <a:p>
            <a:r>
              <a:rPr lang="en-US" dirty="0" err="1"/>
              <a:t>Vor</a:t>
            </a:r>
            <a:r>
              <a:rPr lang="en-US" dirty="0"/>
              <a:t> </a:t>
            </a:r>
            <a:r>
              <a:rPr lang="en-US" dirty="0" err="1"/>
              <a:t>euch</a:t>
            </a:r>
            <a:r>
              <a:rPr lang="en-US" dirty="0"/>
              <a:t> </a:t>
            </a:r>
            <a:r>
              <a:rPr lang="en-US" dirty="0" err="1"/>
              <a:t>seht</a:t>
            </a:r>
            <a:r>
              <a:rPr lang="en-US" dirty="0"/>
              <a:t> </a:t>
            </a:r>
            <a:r>
              <a:rPr lang="en-US" dirty="0" err="1"/>
              <a:t>ihr</a:t>
            </a:r>
            <a:r>
              <a:rPr lang="en-US" dirty="0"/>
              <a:t> nun </a:t>
            </a:r>
            <a:r>
              <a:rPr lang="en-US" dirty="0" err="1"/>
              <a:t>zwei</a:t>
            </a:r>
            <a:r>
              <a:rPr lang="en-US" dirty="0"/>
              <a:t> </a:t>
            </a:r>
            <a:r>
              <a:rPr lang="en-US" dirty="0" err="1"/>
              <a:t>Rechner</a:t>
            </a:r>
            <a:r>
              <a:rPr lang="en-US" dirty="0"/>
              <a:t>: </a:t>
            </a:r>
            <a:r>
              <a:rPr lang="en-US" dirty="0" err="1"/>
              <a:t>rechts</a:t>
            </a:r>
            <a:r>
              <a:rPr lang="en-US" dirty="0"/>
              <a:t> das </a:t>
            </a:r>
            <a:r>
              <a:rPr lang="en-US" dirty="0" err="1"/>
              <a:t>Opfer</a:t>
            </a:r>
            <a:r>
              <a:rPr lang="en-US" dirty="0"/>
              <a:t>, links der </a:t>
            </a:r>
            <a:r>
              <a:rPr lang="en-US" dirty="0" err="1"/>
              <a:t>Angreifer</a:t>
            </a:r>
            <a:r>
              <a:rPr lang="en-US" dirty="0"/>
              <a:t>. </a:t>
            </a:r>
          </a:p>
          <a:p>
            <a:endParaRPr lang="en-US" dirty="0"/>
          </a:p>
          <a:p>
            <a:r>
              <a:rPr lang="en-US" dirty="0"/>
              <a:t>Das </a:t>
            </a:r>
            <a:r>
              <a:rPr lang="en-US" dirty="0" err="1"/>
              <a:t>Opfer</a:t>
            </a:r>
            <a:r>
              <a:rPr lang="en-US" dirty="0"/>
              <a:t> </a:t>
            </a:r>
            <a:r>
              <a:rPr lang="en-US" dirty="0" err="1"/>
              <a:t>benutzt</a:t>
            </a:r>
            <a:r>
              <a:rPr lang="en-US" dirty="0"/>
              <a:t> </a:t>
            </a:r>
            <a:r>
              <a:rPr lang="en-US" dirty="0" err="1"/>
              <a:t>ein</a:t>
            </a:r>
            <a:r>
              <a:rPr lang="en-US" dirty="0"/>
              <a:t> </a:t>
            </a:r>
            <a:r>
              <a:rPr lang="en-US" dirty="0" err="1"/>
              <a:t>veraltetes</a:t>
            </a:r>
            <a:r>
              <a:rPr lang="en-US" dirty="0"/>
              <a:t> System und </a:t>
            </a:r>
            <a:r>
              <a:rPr lang="en-US" dirty="0" err="1"/>
              <a:t>eine</a:t>
            </a:r>
            <a:r>
              <a:rPr lang="en-US" dirty="0"/>
              <a:t> </a:t>
            </a:r>
            <a:r>
              <a:rPr lang="en-US" dirty="0" err="1"/>
              <a:t>veraltete</a:t>
            </a:r>
            <a:r>
              <a:rPr lang="en-US" dirty="0"/>
              <a:t> Firefox Version</a:t>
            </a:r>
          </a:p>
          <a:p>
            <a:endParaRPr lang="en-US" dirty="0"/>
          </a:p>
          <a:p>
            <a:r>
              <a:rPr lang="en-US" dirty="0"/>
              <a:t>Die Firefox Version hat </a:t>
            </a:r>
            <a:r>
              <a:rPr lang="en-US" dirty="0" err="1"/>
              <a:t>eine</a:t>
            </a:r>
            <a:r>
              <a:rPr lang="en-US" dirty="0"/>
              <a:t> </a:t>
            </a:r>
            <a:r>
              <a:rPr lang="en-US" dirty="0" err="1"/>
              <a:t>Schwachstelle</a:t>
            </a:r>
            <a:r>
              <a:rPr lang="en-US" dirty="0"/>
              <a:t>. Der </a:t>
            </a:r>
            <a:r>
              <a:rPr lang="en-US" dirty="0" err="1"/>
              <a:t>Angreifer</a:t>
            </a:r>
            <a:r>
              <a:rPr lang="en-US" dirty="0"/>
              <a:t> </a:t>
            </a:r>
            <a:r>
              <a:rPr lang="en-US" dirty="0" err="1"/>
              <a:t>benuzt</a:t>
            </a:r>
            <a:r>
              <a:rPr lang="en-US" dirty="0"/>
              <a:t> </a:t>
            </a:r>
            <a:r>
              <a:rPr lang="en-US" dirty="0" err="1"/>
              <a:t>einen</a:t>
            </a:r>
            <a:r>
              <a:rPr lang="en-US" dirty="0"/>
              <a:t> ROP Exploit um </a:t>
            </a:r>
            <a:r>
              <a:rPr lang="en-US" dirty="0" err="1"/>
              <a:t>diesen</a:t>
            </a:r>
            <a:r>
              <a:rPr lang="en-US" dirty="0"/>
              <a:t> </a:t>
            </a:r>
            <a:r>
              <a:rPr lang="en-US" dirty="0" err="1"/>
              <a:t>Auszunutzen</a:t>
            </a:r>
            <a:endParaRPr lang="en-US" dirty="0"/>
          </a:p>
          <a:p>
            <a:endParaRPr lang="en-US" dirty="0"/>
          </a:p>
          <a:p>
            <a:endParaRPr lang="en-US" dirty="0"/>
          </a:p>
          <a:p>
            <a:pPr marL="228600" indent="-228600">
              <a:buAutoNum type="arabicPeriod"/>
            </a:pPr>
            <a:r>
              <a:rPr lang="en-US" dirty="0"/>
              <a:t>Der </a:t>
            </a:r>
            <a:r>
              <a:rPr lang="en-US" dirty="0" err="1"/>
              <a:t>Angreifer</a:t>
            </a:r>
            <a:r>
              <a:rPr lang="en-US" dirty="0"/>
              <a:t> </a:t>
            </a:r>
            <a:r>
              <a:rPr lang="en-US" dirty="0" err="1"/>
              <a:t>startet</a:t>
            </a:r>
            <a:r>
              <a:rPr lang="en-US" dirty="0"/>
              <a:t> </a:t>
            </a:r>
            <a:r>
              <a:rPr lang="en-US" dirty="0" err="1"/>
              <a:t>seinen</a:t>
            </a:r>
            <a:r>
              <a:rPr lang="en-US" dirty="0"/>
              <a:t> Exploit und </a:t>
            </a:r>
            <a:r>
              <a:rPr lang="en-US" dirty="0" err="1"/>
              <a:t>wartet</a:t>
            </a:r>
            <a:r>
              <a:rPr lang="en-US" dirty="0"/>
              <a:t> </a:t>
            </a:r>
            <a:r>
              <a:rPr lang="en-US" dirty="0" err="1"/>
              <a:t>darauf</a:t>
            </a:r>
            <a:r>
              <a:rPr lang="en-US" dirty="0"/>
              <a:t>, </a:t>
            </a:r>
            <a:r>
              <a:rPr lang="en-US" dirty="0" err="1"/>
              <a:t>dass</a:t>
            </a:r>
            <a:r>
              <a:rPr lang="en-US" dirty="0"/>
              <a:t> </a:t>
            </a:r>
            <a:r>
              <a:rPr lang="en-US" dirty="0" err="1"/>
              <a:t>jemand</a:t>
            </a:r>
            <a:r>
              <a:rPr lang="en-US" dirty="0"/>
              <a:t> den </a:t>
            </a:r>
            <a:r>
              <a:rPr lang="en-US" dirty="0" err="1"/>
              <a:t>Schadcode</a:t>
            </a:r>
            <a:r>
              <a:rPr lang="en-US" dirty="0"/>
              <a:t> </a:t>
            </a:r>
            <a:r>
              <a:rPr lang="en-US" dirty="0" err="1"/>
              <a:t>ausführt</a:t>
            </a:r>
            <a:endParaRPr lang="en-US" dirty="0"/>
          </a:p>
          <a:p>
            <a:pPr marL="228600" indent="-228600">
              <a:buAutoNum type="arabicPeriod"/>
            </a:pPr>
            <a:r>
              <a:rPr lang="en-US" dirty="0"/>
              <a:t>Das </a:t>
            </a:r>
            <a:r>
              <a:rPr lang="en-US" dirty="0" err="1"/>
              <a:t>Opfer</a:t>
            </a:r>
            <a:r>
              <a:rPr lang="en-US" dirty="0"/>
              <a:t> </a:t>
            </a:r>
            <a:r>
              <a:rPr lang="en-US" dirty="0" err="1"/>
              <a:t>öffnet</a:t>
            </a:r>
            <a:r>
              <a:rPr lang="en-US" dirty="0"/>
              <a:t> nun die PDF und </a:t>
            </a:r>
            <a:r>
              <a:rPr lang="en-US" dirty="0" err="1"/>
              <a:t>sieht</a:t>
            </a:r>
            <a:r>
              <a:rPr lang="en-US" dirty="0"/>
              <a:t> das </a:t>
            </a:r>
            <a:r>
              <a:rPr lang="en-US" dirty="0" err="1"/>
              <a:t>sich</a:t>
            </a:r>
            <a:r>
              <a:rPr lang="en-US" dirty="0"/>
              <a:t> </a:t>
            </a:r>
            <a:r>
              <a:rPr lang="en-US" dirty="0" err="1"/>
              <a:t>dort</a:t>
            </a:r>
            <a:r>
              <a:rPr lang="en-US" dirty="0"/>
              <a:t> </a:t>
            </a:r>
            <a:r>
              <a:rPr lang="en-US" dirty="0" err="1"/>
              <a:t>ein</a:t>
            </a:r>
            <a:r>
              <a:rPr lang="en-US" dirty="0"/>
              <a:t> Link </a:t>
            </a:r>
            <a:r>
              <a:rPr lang="en-US" dirty="0" err="1"/>
              <a:t>befindet</a:t>
            </a:r>
            <a:endParaRPr lang="en-US" dirty="0"/>
          </a:p>
          <a:p>
            <a:pPr marL="228600" indent="-228600">
              <a:buAutoNum type="arabicPeriod"/>
            </a:pPr>
            <a:r>
              <a:rPr lang="en-US" dirty="0"/>
              <a:t>In dem Moment, in dem das </a:t>
            </a:r>
            <a:r>
              <a:rPr lang="en-US" dirty="0" err="1"/>
              <a:t>Opfer</a:t>
            </a:r>
            <a:r>
              <a:rPr lang="en-US" dirty="0"/>
              <a:t> auf </a:t>
            </a:r>
            <a:r>
              <a:rPr lang="en-US" dirty="0" err="1"/>
              <a:t>diesen</a:t>
            </a:r>
            <a:r>
              <a:rPr lang="en-US" dirty="0"/>
              <a:t> Link </a:t>
            </a:r>
            <a:r>
              <a:rPr lang="en-US" dirty="0" err="1"/>
              <a:t>klickt</a:t>
            </a:r>
            <a:r>
              <a:rPr lang="en-US" dirty="0"/>
              <a:t>, </a:t>
            </a:r>
            <a:r>
              <a:rPr lang="en-US" dirty="0" err="1"/>
              <a:t>ist</a:t>
            </a:r>
            <a:r>
              <a:rPr lang="en-US" dirty="0"/>
              <a:t> das System </a:t>
            </a:r>
            <a:r>
              <a:rPr lang="en-US" dirty="0" err="1"/>
              <a:t>komprimiert</a:t>
            </a:r>
            <a:r>
              <a:rPr lang="en-US" dirty="0"/>
              <a:t> </a:t>
            </a:r>
          </a:p>
          <a:p>
            <a:pPr marL="228600" indent="-228600">
              <a:buAutoNum type="arabicPeriod"/>
            </a:pPr>
            <a:r>
              <a:rPr lang="en-US" dirty="0"/>
              <a:t>Das </a:t>
            </a:r>
            <a:r>
              <a:rPr lang="en-US" dirty="0" err="1"/>
              <a:t>Opfer</a:t>
            </a:r>
            <a:r>
              <a:rPr lang="en-US" dirty="0"/>
              <a:t> </a:t>
            </a:r>
            <a:r>
              <a:rPr lang="en-US" dirty="0" err="1"/>
              <a:t>kann</a:t>
            </a:r>
            <a:r>
              <a:rPr lang="en-US" dirty="0"/>
              <a:t> </a:t>
            </a:r>
            <a:r>
              <a:rPr lang="en-US" dirty="0" err="1"/>
              <a:t>nichts</a:t>
            </a:r>
            <a:r>
              <a:rPr lang="en-US" dirty="0"/>
              <a:t> </a:t>
            </a:r>
            <a:r>
              <a:rPr lang="en-US" dirty="0" err="1"/>
              <a:t>machen</a:t>
            </a:r>
            <a:r>
              <a:rPr lang="en-US" dirty="0"/>
              <a:t>; in </a:t>
            </a:r>
            <a:r>
              <a:rPr lang="en-US" dirty="0" err="1"/>
              <a:t>diesem</a:t>
            </a:r>
            <a:r>
              <a:rPr lang="en-US" dirty="0"/>
              <a:t> Moment </a:t>
            </a:r>
            <a:r>
              <a:rPr lang="en-US" dirty="0" err="1"/>
              <a:t>hätte</a:t>
            </a:r>
            <a:r>
              <a:rPr lang="en-US" dirty="0"/>
              <a:t> der </a:t>
            </a:r>
            <a:r>
              <a:rPr lang="en-US" dirty="0" err="1"/>
              <a:t>Angreifer</a:t>
            </a:r>
            <a:r>
              <a:rPr lang="en-US" dirty="0"/>
              <a:t> </a:t>
            </a:r>
            <a:r>
              <a:rPr lang="en-US" dirty="0" err="1"/>
              <a:t>keine</a:t>
            </a:r>
            <a:r>
              <a:rPr lang="en-US" dirty="0"/>
              <a:t> </a:t>
            </a:r>
            <a:r>
              <a:rPr lang="en-US" dirty="0" err="1"/>
              <a:t>andere</a:t>
            </a:r>
            <a:r>
              <a:rPr lang="en-US" dirty="0"/>
              <a:t> Wahl </a:t>
            </a:r>
            <a:r>
              <a:rPr lang="en-US" dirty="0" err="1"/>
              <a:t>außer</a:t>
            </a:r>
            <a:r>
              <a:rPr lang="en-US" dirty="0"/>
              <a:t> die </a:t>
            </a:r>
            <a:r>
              <a:rPr lang="en-US" dirty="0" err="1"/>
              <a:t>Festplatte</a:t>
            </a:r>
            <a:r>
              <a:rPr lang="en-US" dirty="0"/>
              <a:t> </a:t>
            </a:r>
            <a:r>
              <a:rPr lang="en-US" dirty="0" err="1"/>
              <a:t>komplett</a:t>
            </a:r>
            <a:r>
              <a:rPr lang="en-US" dirty="0"/>
              <a:t> neu </a:t>
            </a:r>
            <a:r>
              <a:rPr lang="en-US" dirty="0" err="1"/>
              <a:t>zu</a:t>
            </a:r>
            <a:r>
              <a:rPr lang="en-US" dirty="0"/>
              <a:t> </a:t>
            </a:r>
            <a:r>
              <a:rPr lang="en-US" dirty="0" err="1"/>
              <a:t>formatieren</a:t>
            </a:r>
            <a:endParaRPr lang="en-US" dirty="0"/>
          </a:p>
          <a:p>
            <a:pPr marL="228600" indent="-228600">
              <a:buAutoNum type="arabicPeriod"/>
            </a:pP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 man </a:t>
            </a:r>
            <a:r>
              <a:rPr lang="en-US" dirty="0" err="1"/>
              <a:t>hier</a:t>
            </a:r>
            <a:r>
              <a:rPr lang="en-US" dirty="0"/>
              <a:t> </a:t>
            </a:r>
            <a:r>
              <a:rPr lang="en-US" dirty="0" err="1"/>
              <a:t>nicht</a:t>
            </a:r>
            <a:r>
              <a:rPr lang="en-US" dirty="0"/>
              <a:t> </a:t>
            </a:r>
            <a:r>
              <a:rPr lang="en-US" dirty="0" err="1"/>
              <a:t>sieht</a:t>
            </a:r>
            <a:r>
              <a:rPr lang="en-US" dirty="0"/>
              <a:t>: Es </a:t>
            </a:r>
            <a:r>
              <a:rPr lang="en-US" dirty="0" err="1"/>
              <a:t>ist</a:t>
            </a:r>
            <a:r>
              <a:rPr lang="en-US" dirty="0"/>
              <a:t> Avira </a:t>
            </a:r>
            <a:r>
              <a:rPr lang="en-US" dirty="0" err="1"/>
              <a:t>Antivir</a:t>
            </a:r>
            <a:r>
              <a:rPr lang="en-US" dirty="0"/>
              <a:t> und </a:t>
            </a:r>
            <a:r>
              <a:rPr lang="en-US" dirty="0" err="1"/>
              <a:t>eine</a:t>
            </a:r>
            <a:r>
              <a:rPr lang="en-US" dirty="0"/>
              <a:t> Firewall </a:t>
            </a:r>
            <a:r>
              <a:rPr lang="en-US" dirty="0" err="1"/>
              <a:t>aktiviert</a:t>
            </a:r>
            <a:r>
              <a:rPr lang="en-US" dirty="0"/>
              <a:t>. </a:t>
            </a:r>
            <a:r>
              <a:rPr lang="en-US" dirty="0" err="1"/>
              <a:t>Beide</a:t>
            </a:r>
            <a:r>
              <a:rPr lang="en-US" dirty="0"/>
              <a:t> </a:t>
            </a:r>
            <a:r>
              <a:rPr lang="en-US" dirty="0" err="1"/>
              <a:t>sind</a:t>
            </a:r>
            <a:r>
              <a:rPr lang="en-US" dirty="0"/>
              <a:t> </a:t>
            </a:r>
            <a:r>
              <a:rPr lang="en-US" dirty="0" err="1"/>
              <a:t>nicht</a:t>
            </a:r>
            <a:r>
              <a:rPr lang="en-US" dirty="0"/>
              <a:t> in der Lage </a:t>
            </a:r>
            <a:r>
              <a:rPr lang="en-US" dirty="0" err="1"/>
              <a:t>diesen</a:t>
            </a:r>
            <a:r>
              <a:rPr lang="en-US" dirty="0"/>
              <a:t> Angriff </a:t>
            </a:r>
            <a:r>
              <a:rPr lang="en-US" dirty="0" err="1"/>
              <a:t>zu</a:t>
            </a:r>
            <a:r>
              <a:rPr lang="en-US" dirty="0"/>
              <a:t> </a:t>
            </a:r>
            <a:r>
              <a:rPr lang="en-US" dirty="0" err="1"/>
              <a:t>stoppen</a:t>
            </a:r>
            <a:endParaRPr lang="en-US" dirty="0"/>
          </a:p>
          <a:p>
            <a:pPr marL="0" indent="0">
              <a:buNone/>
            </a:pPr>
            <a:endParaRPr lang="en-US" dirty="0"/>
          </a:p>
          <a:p>
            <a:pPr marL="0" indent="0">
              <a:buNone/>
            </a:pPr>
            <a:r>
              <a:rPr lang="en-US" dirty="0" err="1"/>
              <a:t>Solche</a:t>
            </a:r>
            <a:r>
              <a:rPr lang="en-US" dirty="0"/>
              <a:t> </a:t>
            </a:r>
            <a:r>
              <a:rPr lang="en-US" dirty="0" err="1"/>
              <a:t>Angriffe</a:t>
            </a:r>
            <a:r>
              <a:rPr lang="en-US" dirty="0"/>
              <a:t> </a:t>
            </a:r>
            <a:r>
              <a:rPr lang="en-US" dirty="0" err="1"/>
              <a:t>sind</a:t>
            </a:r>
            <a:r>
              <a:rPr lang="en-US" dirty="0"/>
              <a:t> </a:t>
            </a:r>
            <a:r>
              <a:rPr lang="en-US" dirty="0" err="1"/>
              <a:t>durchaus</a:t>
            </a:r>
            <a:r>
              <a:rPr lang="en-US" dirty="0"/>
              <a:t> </a:t>
            </a:r>
            <a:r>
              <a:rPr lang="en-US" dirty="0" err="1"/>
              <a:t>realistisch</a:t>
            </a:r>
            <a:r>
              <a:rPr lang="en-US" dirty="0"/>
              <a:t>: Ob man </a:t>
            </a:r>
            <a:r>
              <a:rPr lang="en-US" dirty="0" err="1"/>
              <a:t>jetzt</a:t>
            </a:r>
            <a:r>
              <a:rPr lang="en-US" dirty="0"/>
              <a:t> auf </a:t>
            </a:r>
            <a:r>
              <a:rPr lang="en-US" dirty="0" err="1"/>
              <a:t>einen</a:t>
            </a:r>
            <a:r>
              <a:rPr lang="en-US" dirty="0"/>
              <a:t> Link </a:t>
            </a:r>
            <a:r>
              <a:rPr lang="en-US" dirty="0" err="1"/>
              <a:t>klickt</a:t>
            </a:r>
            <a:r>
              <a:rPr lang="en-US" dirty="0"/>
              <a:t>, </a:t>
            </a:r>
            <a:r>
              <a:rPr lang="en-US" dirty="0" err="1"/>
              <a:t>oder</a:t>
            </a:r>
            <a:r>
              <a:rPr lang="en-US" dirty="0"/>
              <a:t> </a:t>
            </a:r>
            <a:r>
              <a:rPr lang="en-US" dirty="0" err="1"/>
              <a:t>eine</a:t>
            </a:r>
            <a:r>
              <a:rPr lang="en-US" dirty="0"/>
              <a:t> </a:t>
            </a:r>
            <a:r>
              <a:rPr lang="en-US" dirty="0" err="1"/>
              <a:t>bösartige</a:t>
            </a:r>
            <a:r>
              <a:rPr lang="en-US" dirty="0"/>
              <a:t> </a:t>
            </a:r>
            <a:r>
              <a:rPr lang="en-US" dirty="0" err="1"/>
              <a:t>Webseite</a:t>
            </a:r>
            <a:r>
              <a:rPr lang="en-US" dirty="0"/>
              <a:t> </a:t>
            </a:r>
            <a:r>
              <a:rPr lang="en-US" dirty="0" err="1"/>
              <a:t>besucht</a:t>
            </a:r>
            <a:r>
              <a:rPr lang="en-US" dirty="0"/>
              <a:t>, es </a:t>
            </a:r>
            <a:r>
              <a:rPr lang="en-US" dirty="0" err="1"/>
              <a:t>bestimmt</a:t>
            </a:r>
            <a:r>
              <a:rPr lang="en-US" dirty="0"/>
              <a:t> </a:t>
            </a:r>
            <a:r>
              <a:rPr lang="en-US" dirty="0" err="1"/>
              <a:t>immer</a:t>
            </a:r>
            <a:r>
              <a:rPr lang="en-US" dirty="0"/>
              <a:t> die </a:t>
            </a:r>
            <a:r>
              <a:rPr lang="en-US" dirty="0" err="1"/>
              <a:t>Gefahr</a:t>
            </a:r>
            <a:r>
              <a:rPr lang="en-US" dirty="0"/>
              <a:t> </a:t>
            </a:r>
            <a:r>
              <a:rPr lang="en-US" dirty="0" err="1"/>
              <a:t>dass</a:t>
            </a:r>
            <a:r>
              <a:rPr lang="en-US" dirty="0"/>
              <a:t> man </a:t>
            </a:r>
            <a:r>
              <a:rPr lang="en-US" dirty="0" err="1"/>
              <a:t>aufgrund</a:t>
            </a:r>
            <a:r>
              <a:rPr lang="en-US" dirty="0"/>
              <a:t> von Zero-days</a:t>
            </a:r>
          </a:p>
          <a:p>
            <a:pPr marL="0" indent="0">
              <a:buNone/>
            </a:pPr>
            <a:r>
              <a:rPr lang="en-US" dirty="0" err="1"/>
              <a:t>Anfällig</a:t>
            </a:r>
            <a:r>
              <a:rPr lang="en-US" dirty="0"/>
              <a:t> </a:t>
            </a:r>
            <a:r>
              <a:rPr lang="en-US" dirty="0" err="1"/>
              <a:t>ist</a:t>
            </a:r>
            <a:r>
              <a:rPr lang="en-US" dirty="0"/>
              <a:t> für </a:t>
            </a:r>
            <a:r>
              <a:rPr lang="en-US" dirty="0" err="1"/>
              <a:t>solche</a:t>
            </a:r>
            <a:r>
              <a:rPr lang="en-US" dirty="0"/>
              <a:t> </a:t>
            </a:r>
            <a:r>
              <a:rPr lang="en-US" dirty="0" err="1"/>
              <a:t>Angriffe</a:t>
            </a:r>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21</a:t>
            </a:fld>
            <a:endParaRPr lang="en-US"/>
          </a:p>
        </p:txBody>
      </p:sp>
    </p:spTree>
    <p:extLst>
      <p:ext uri="{BB962C8B-B14F-4D97-AF65-F5344CB8AC3E}">
        <p14:creationId xmlns:p14="http://schemas.microsoft.com/office/powerpoint/2010/main" val="1570845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22</a:t>
            </a:fld>
            <a:endParaRPr lang="en-US"/>
          </a:p>
        </p:txBody>
      </p:sp>
    </p:spTree>
    <p:extLst>
      <p:ext uri="{BB962C8B-B14F-4D97-AF65-F5344CB8AC3E}">
        <p14:creationId xmlns:p14="http://schemas.microsoft.com/office/powerpoint/2010/main" val="2118722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gehen davon aus, dass die Angreiferin eine Schwachstelle im Programm gefunden hat und in der Lage ist den Programmverlauf zu kontrollieren</a:t>
            </a:r>
          </a:p>
          <a:p>
            <a:endParaRPr lang="de-DE" dirty="0"/>
          </a:p>
          <a:p>
            <a:r>
              <a:rPr lang="de-DE" dirty="0"/>
              <a:t>ROP, nutzt die RET Instruktion aus: Die Ret Instruktion tut zwei Dinge: zuerst wird der Programmverlauf zu der Adresse auf den der Stack </a:t>
            </a:r>
            <a:r>
              <a:rPr lang="de-DE" dirty="0" err="1"/>
              <a:t>pointer</a:t>
            </a:r>
            <a:r>
              <a:rPr lang="de-DE" dirty="0"/>
              <a:t> zeigt verändert und der </a:t>
            </a:r>
            <a:r>
              <a:rPr lang="de-DE" dirty="0" err="1"/>
              <a:t>stack</a:t>
            </a:r>
            <a:r>
              <a:rPr lang="de-DE" dirty="0"/>
              <a:t> </a:t>
            </a:r>
            <a:r>
              <a:rPr lang="de-DE" dirty="0" err="1"/>
              <a:t>pointer</a:t>
            </a:r>
            <a:r>
              <a:rPr lang="de-DE" dirty="0"/>
              <a:t> wird inkrementiert.</a:t>
            </a:r>
          </a:p>
          <a:p>
            <a:endParaRPr lang="de-DE" dirty="0"/>
          </a:p>
          <a:p>
            <a:r>
              <a:rPr lang="de-DE" dirty="0"/>
              <a:t>Nun sucht die Angreiferin explizit nach Programmsequenzen, welche mit der RET Instruktion enden.</a:t>
            </a:r>
          </a:p>
          <a:p>
            <a:endParaRPr lang="de-DE" dirty="0"/>
          </a:p>
          <a:p>
            <a:r>
              <a:rPr lang="de-DE" dirty="0"/>
              <a:t>Dadurch kontrolliert die Angreiferin das Programm und kann arbiträre Instruktionen ausführen</a:t>
            </a:r>
          </a:p>
        </p:txBody>
      </p:sp>
      <p:sp>
        <p:nvSpPr>
          <p:cNvPr id="4" name="Foliennummernplatzhalter 3"/>
          <p:cNvSpPr>
            <a:spLocks noGrp="1"/>
          </p:cNvSpPr>
          <p:nvPr>
            <p:ph type="sldNum" sz="quarter" idx="5"/>
          </p:nvPr>
        </p:nvSpPr>
        <p:spPr/>
        <p:txBody>
          <a:bodyPr/>
          <a:lstStyle/>
          <a:p>
            <a:fld id="{5DC1497F-CB81-4F11-98DB-06ED57C9FE13}" type="slidenum">
              <a:rPr lang="en-US" smtClean="0"/>
              <a:pPr/>
              <a:t>23</a:t>
            </a:fld>
            <a:endParaRPr lang="en-US"/>
          </a:p>
        </p:txBody>
      </p:sp>
    </p:spTree>
    <p:extLst>
      <p:ext uri="{BB962C8B-B14F-4D97-AF65-F5344CB8AC3E}">
        <p14:creationId xmlns:p14="http://schemas.microsoft.com/office/powerpoint/2010/main" val="2218892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grobe Ablauf bei diesen Angriffen ist wie folgt: </a:t>
            </a:r>
          </a:p>
          <a:p>
            <a:endParaRPr lang="de-DE" dirty="0"/>
          </a:p>
          <a:p>
            <a:r>
              <a:rPr lang="de-DE" dirty="0"/>
              <a:t>Die Angreiferin </a:t>
            </a:r>
          </a:p>
        </p:txBody>
      </p:sp>
      <p:sp>
        <p:nvSpPr>
          <p:cNvPr id="4" name="Foliennummernplatzhalter 3"/>
          <p:cNvSpPr>
            <a:spLocks noGrp="1"/>
          </p:cNvSpPr>
          <p:nvPr>
            <p:ph type="sldNum" sz="quarter" idx="5"/>
          </p:nvPr>
        </p:nvSpPr>
        <p:spPr/>
        <p:txBody>
          <a:bodyPr/>
          <a:lstStyle/>
          <a:p>
            <a:fld id="{5DC1497F-CB81-4F11-98DB-06ED57C9FE13}" type="slidenum">
              <a:rPr lang="en-US" smtClean="0"/>
              <a:pPr/>
              <a:t>24</a:t>
            </a:fld>
            <a:endParaRPr lang="en-US"/>
          </a:p>
        </p:txBody>
      </p:sp>
    </p:spTree>
    <p:extLst>
      <p:ext uri="{BB962C8B-B14F-4D97-AF65-F5344CB8AC3E}">
        <p14:creationId xmlns:p14="http://schemas.microsoft.com/office/powerpoint/2010/main" val="1248325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26</a:t>
            </a:fld>
            <a:endParaRPr lang="en-US"/>
          </a:p>
        </p:txBody>
      </p:sp>
    </p:spTree>
    <p:extLst>
      <p:ext uri="{BB962C8B-B14F-4D97-AF65-F5344CB8AC3E}">
        <p14:creationId xmlns:p14="http://schemas.microsoft.com/office/powerpoint/2010/main" val="4204188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DC1497F-CB81-4F11-98DB-06ED57C9FE13}" type="slidenum">
              <a:rPr lang="en-US" smtClean="0"/>
              <a:pPr/>
              <a:t>27</a:t>
            </a:fld>
            <a:endParaRPr lang="en-US"/>
          </a:p>
        </p:txBody>
      </p:sp>
    </p:spTree>
    <p:extLst>
      <p:ext uri="{BB962C8B-B14F-4D97-AF65-F5344CB8AC3E}">
        <p14:creationId xmlns:p14="http://schemas.microsoft.com/office/powerpoint/2010/main" val="1809144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DC1497F-CB81-4F11-98DB-06ED57C9FE13}" type="slidenum">
              <a:rPr lang="en-US" smtClean="0"/>
              <a:pPr/>
              <a:t>28</a:t>
            </a:fld>
            <a:endParaRPr lang="en-US"/>
          </a:p>
        </p:txBody>
      </p:sp>
    </p:spTree>
    <p:extLst>
      <p:ext uri="{BB962C8B-B14F-4D97-AF65-F5344CB8AC3E}">
        <p14:creationId xmlns:p14="http://schemas.microsoft.com/office/powerpoint/2010/main" val="4034475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endParaRPr lang="en-US" dirty="0"/>
          </a:p>
        </p:txBody>
      </p:sp>
      <p:sp>
        <p:nvSpPr>
          <p:cNvPr id="4" name="Foliennummernplatzhalter 3"/>
          <p:cNvSpPr>
            <a:spLocks noGrp="1"/>
          </p:cNvSpPr>
          <p:nvPr>
            <p:ph type="sldNum" sz="quarter" idx="5"/>
          </p:nvPr>
        </p:nvSpPr>
        <p:spPr/>
        <p:txBody>
          <a:bodyPr/>
          <a:lstStyle/>
          <a:p>
            <a:fld id="{00C0E034-3EFB-4A5C-879A-138ADF3E9FEF}" type="slidenum">
              <a:rPr lang="en-US" smtClean="0"/>
              <a:t>29</a:t>
            </a:fld>
            <a:endParaRPr lang="en-US" dirty="0"/>
          </a:p>
        </p:txBody>
      </p:sp>
    </p:spTree>
    <p:extLst>
      <p:ext uri="{BB962C8B-B14F-4D97-AF65-F5344CB8AC3E}">
        <p14:creationId xmlns:p14="http://schemas.microsoft.com/office/powerpoint/2010/main" val="505753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rtl="0" eaLnBrk="1" fontAlgn="t" latinLnBrk="0" hangingPunct="1">
              <a:buFont typeface="Arial" panose="020B0604020202020204" pitchFamily="34" charset="0"/>
              <a:buNone/>
            </a:pPr>
            <a:r>
              <a:rPr lang="en-US" dirty="0" err="1"/>
              <a:t>RiscyROP</a:t>
            </a:r>
            <a:r>
              <a:rPr lang="en-US" dirty="0"/>
              <a:t> 1/3</a:t>
            </a:r>
          </a:p>
          <a:p>
            <a:pPr marL="0" indent="0" rtl="0" eaLnBrk="1" fontAlgn="t" latinLnBrk="0" hangingPunct="1">
              <a:buFont typeface="Arial" panose="020B0604020202020204" pitchFamily="34" charset="0"/>
              <a:buNone/>
            </a:pPr>
            <a:endParaRPr lang="en-US" dirty="0"/>
          </a:p>
          <a:p>
            <a:pPr marL="171450" indent="-171450" rtl="0" eaLnBrk="1" fontAlgn="t" latinLnBrk="0" hangingPunct="1">
              <a:buFont typeface="Arial" panose="020B0604020202020204" pitchFamily="34" charset="0"/>
              <a:buChar char="•"/>
            </a:pPr>
            <a:r>
              <a:rPr lang="en-US" dirty="0"/>
              <a:t>Writable Program Counter: pop pc </a:t>
            </a:r>
            <a:r>
              <a:rPr lang="en-US" dirty="0" err="1"/>
              <a:t>oder</a:t>
            </a:r>
            <a:r>
              <a:rPr lang="en-US" dirty="0"/>
              <a:t> mv pc, r5</a:t>
            </a:r>
          </a:p>
          <a:p>
            <a:pPr marL="171450" indent="-171450" rtl="0" eaLnBrk="1" fontAlgn="t" latinLnBrk="0" hangingPunct="1">
              <a:buFont typeface="Arial" panose="020B0604020202020204" pitchFamily="34" charset="0"/>
              <a:buChar char="•"/>
            </a:pPr>
            <a:r>
              <a:rPr lang="en-US" dirty="0"/>
              <a:t>Stack-return Instruction: ret/pop pc</a:t>
            </a:r>
          </a:p>
          <a:p>
            <a:pPr marL="171450" indent="-171450" rtl="0" eaLnBrk="1" fontAlgn="t" latinLnBrk="0" hangingPunct="1">
              <a:buFont typeface="Arial" panose="020B0604020202020204" pitchFamily="34" charset="0"/>
              <a:buChar char="•"/>
            </a:pPr>
            <a:r>
              <a:rPr lang="en-US" dirty="0"/>
              <a:t>Max. Arguments in Registers: number of registers conventionally used for function call arguments</a:t>
            </a:r>
          </a:p>
          <a:p>
            <a:pPr marL="171450" indent="-171450" rtl="0" eaLnBrk="1" fontAlgn="t" latinLnBrk="0" hangingPunct="1">
              <a:buFont typeface="Arial" panose="020B0604020202020204" pitchFamily="34" charset="0"/>
              <a:buChar char="•"/>
            </a:pPr>
            <a:r>
              <a:rPr lang="en-US" dirty="0"/>
              <a:t>Mixed-purpose Registers: RISC has dedicated register sets for arguments/locals/temporaries</a:t>
            </a:r>
          </a:p>
          <a:p>
            <a:pPr marL="171450" indent="-171450" rtl="0" eaLnBrk="1" fontAlgn="t" latinLnBrk="0" hangingPunct="1">
              <a:buFont typeface="Arial" panose="020B0604020202020204" pitchFamily="34" charset="0"/>
              <a:buChar char="•"/>
            </a:pPr>
            <a:r>
              <a:rPr lang="en-US" dirty="0"/>
              <a:t>Instruction Alignment: Memory alignment of instructions</a:t>
            </a:r>
          </a:p>
          <a:p>
            <a:pPr marL="171450" indent="-171450" rtl="0" eaLnBrk="1" fontAlgn="t" latinLnBrk="0" hangingPunct="1">
              <a:buFont typeface="Arial" panose="020B0604020202020204" pitchFamily="34" charset="0"/>
              <a:buChar char="•"/>
            </a:pPr>
            <a:r>
              <a:rPr lang="en-US" dirty="0"/>
              <a:t>Short Function Epilogue:</a:t>
            </a:r>
          </a:p>
          <a:p>
            <a:pPr marL="628650" lvl="1" indent="-171450" rtl="0" eaLnBrk="1" fontAlgn="t" latinLnBrk="0" hangingPunct="1">
              <a:buFont typeface="Arial" panose="020B0604020202020204" pitchFamily="34" charset="0"/>
              <a:buChar char="•"/>
            </a:pPr>
            <a:r>
              <a:rPr lang="en-US" dirty="0"/>
              <a:t>RISC has to restore larger number of callee-saved registers</a:t>
            </a:r>
          </a:p>
          <a:p>
            <a:pPr marL="628650" lvl="1" indent="-171450" rtl="0" eaLnBrk="1" fontAlgn="t" latinLnBrk="0" hangingPunct="1">
              <a:buFont typeface="Arial" panose="020B0604020202020204" pitchFamily="34" charset="0"/>
              <a:buChar char="•"/>
            </a:pPr>
            <a:r>
              <a:rPr lang="en-US" dirty="0"/>
              <a:t>RISC-V restores return address before restoring callee-saved registers and jumps thereafter</a:t>
            </a:r>
          </a:p>
          <a:p>
            <a:pPr marL="1085850" lvl="2" indent="-171450" rtl="0" eaLnBrk="1" fontAlgn="t" latinLnBrk="0" hangingPunct="1">
              <a:buFont typeface="Arial" panose="020B0604020202020204" pitchFamily="34" charset="0"/>
              <a:buChar char="•"/>
            </a:pPr>
            <a:r>
              <a:rPr lang="en-US" dirty="0">
                <a:sym typeface="Wingdings" panose="05000000000000000000" pitchFamily="2" charset="2"/>
              </a:rPr>
              <a:t>-&gt; cannot skip </a:t>
            </a:r>
            <a:r>
              <a:rPr lang="en-US" dirty="0"/>
              <a:t>callee-saved registers</a:t>
            </a:r>
          </a:p>
          <a:p>
            <a:endParaRPr lang="de-DE" dirty="0"/>
          </a:p>
        </p:txBody>
      </p:sp>
      <p:sp>
        <p:nvSpPr>
          <p:cNvPr id="4" name="Foliennummernplatzhalter 3"/>
          <p:cNvSpPr>
            <a:spLocks noGrp="1"/>
          </p:cNvSpPr>
          <p:nvPr>
            <p:ph type="sldNum" sz="quarter" idx="5"/>
          </p:nvPr>
        </p:nvSpPr>
        <p:spPr/>
        <p:txBody>
          <a:bodyPr/>
          <a:lstStyle/>
          <a:p>
            <a:fld id="{5DC1497F-CB81-4F11-98DB-06ED57C9FE13}" type="slidenum">
              <a:rPr lang="en-US" smtClean="0"/>
              <a:pPr/>
              <a:t>30</a:t>
            </a:fld>
            <a:endParaRPr lang="en-US"/>
          </a:p>
        </p:txBody>
      </p:sp>
    </p:spTree>
    <p:extLst>
      <p:ext uri="{BB962C8B-B14F-4D97-AF65-F5344CB8AC3E}">
        <p14:creationId xmlns:p14="http://schemas.microsoft.com/office/powerpoint/2010/main" val="46356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sind in mehreren Projekten involviert, hier eine kleine Auswahl </a:t>
            </a:r>
          </a:p>
          <a:p>
            <a:endParaRPr lang="de-DE" dirty="0"/>
          </a:p>
          <a:p>
            <a:r>
              <a:rPr lang="de-DE" dirty="0"/>
              <a:t>Zuerst auf nationaler Ebene</a:t>
            </a:r>
          </a:p>
          <a:p>
            <a:endParaRPr lang="de-DE" dirty="0"/>
          </a:p>
          <a:p>
            <a:r>
              <a:rPr lang="de-DE" dirty="0"/>
              <a:t>Unsere Gruppe ist Teil des </a:t>
            </a:r>
            <a:r>
              <a:rPr lang="de-DE" dirty="0" err="1"/>
              <a:t>Exellenzclusters</a:t>
            </a:r>
            <a:r>
              <a:rPr lang="de-DE" dirty="0"/>
              <a:t> CASA. CASA ist eine von der Deutschen Forschungsgemeinschaft gefördertes Projekt. </a:t>
            </a:r>
          </a:p>
          <a:p>
            <a:r>
              <a:rPr lang="de-DE" dirty="0"/>
              <a:t>Casa verfolgt das Ziel, nachhaltige Sicherheit gegen groß angelegte Angriffe, insbesondere gegen nationalstaatliche Angreifer, zu ermöglichen.</a:t>
            </a:r>
          </a:p>
          <a:p>
            <a:endParaRPr lang="de-DE" dirty="0"/>
          </a:p>
          <a:p>
            <a:r>
              <a:rPr lang="de-DE" dirty="0"/>
              <a:t>Das zweite Forschungsprojekt heißt CROSSING und hat Ziel, </a:t>
            </a:r>
            <a:r>
              <a:rPr lang="de-DE" dirty="0" err="1"/>
              <a:t>kryptografiebasierte</a:t>
            </a:r>
            <a:r>
              <a:rPr lang="de-DE" dirty="0"/>
              <a:t> Sicherheitslösungen bereitzustellen.</a:t>
            </a:r>
          </a:p>
          <a:p>
            <a:endParaRPr lang="de-DE" dirty="0"/>
          </a:p>
          <a:p>
            <a:r>
              <a:rPr lang="de-DE" dirty="0"/>
              <a:t>Generell, wird in den Projekten sehr Cross-Disziplinär gearbeitet: Hier sind unteranderem Software- und Systementwickler, Physiker, Mathematiker und Kryptographen involviert.</a:t>
            </a:r>
          </a:p>
          <a:p>
            <a:endParaRPr lang="de-DE" dirty="0"/>
          </a:p>
          <a:p>
            <a:r>
              <a:rPr lang="de-DE" dirty="0"/>
              <a:t>Wir haben auch Partner in der Industrie: mit NEC forschen wir gemeinsam an Blockchain Security und mit Huawei werden wir Forschung im RISC-V Bereich betreiben</a:t>
            </a:r>
          </a:p>
          <a:p>
            <a:endParaRPr lang="de-DE" dirty="0"/>
          </a:p>
          <a:p>
            <a:r>
              <a:rPr lang="de-DE" dirty="0"/>
              <a:t>Ganz aktuell: Wir haben vor einigen Wochen einen </a:t>
            </a:r>
            <a:r>
              <a:rPr lang="de-DE" dirty="0" err="1"/>
              <a:t>Forschungsgrant</a:t>
            </a:r>
            <a:r>
              <a:rPr lang="de-DE" dirty="0"/>
              <a:t> von der EU bekommen: Wir werden in den nächsten 5 Jahren, 1.5 Millionen€  bekommen, um an Blockchain Smart </a:t>
            </a:r>
            <a:r>
              <a:rPr lang="de-DE" dirty="0" err="1"/>
              <a:t>Contracts</a:t>
            </a:r>
            <a:r>
              <a:rPr lang="de-DE" dirty="0"/>
              <a:t> zu forschen</a:t>
            </a:r>
          </a:p>
        </p:txBody>
      </p:sp>
      <p:sp>
        <p:nvSpPr>
          <p:cNvPr id="4" name="Foliennummernplatzhalter 3"/>
          <p:cNvSpPr>
            <a:spLocks noGrp="1"/>
          </p:cNvSpPr>
          <p:nvPr>
            <p:ph type="sldNum" sz="quarter" idx="5"/>
          </p:nvPr>
        </p:nvSpPr>
        <p:spPr/>
        <p:txBody>
          <a:bodyPr/>
          <a:lstStyle/>
          <a:p>
            <a:fld id="{5DC1497F-CB81-4F11-98DB-06ED57C9FE13}" type="slidenum">
              <a:rPr lang="en-US" smtClean="0"/>
              <a:pPr/>
              <a:t>3</a:t>
            </a:fld>
            <a:endParaRPr lang="en-US"/>
          </a:p>
        </p:txBody>
      </p:sp>
    </p:spTree>
    <p:extLst>
      <p:ext uri="{BB962C8B-B14F-4D97-AF65-F5344CB8AC3E}">
        <p14:creationId xmlns:p14="http://schemas.microsoft.com/office/powerpoint/2010/main" val="364365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Frage haben wir uns gestellt und in </a:t>
            </a:r>
            <a:r>
              <a:rPr lang="de-DE" dirty="0" err="1"/>
              <a:t>Koorperation</a:t>
            </a:r>
            <a:r>
              <a:rPr lang="de-DE" dirty="0"/>
              <a:t> mit der TU Darmstadt daran geforscht. </a:t>
            </a:r>
          </a:p>
        </p:txBody>
      </p:sp>
      <p:sp>
        <p:nvSpPr>
          <p:cNvPr id="4" name="Foliennummernplatzhalter 3"/>
          <p:cNvSpPr>
            <a:spLocks noGrp="1"/>
          </p:cNvSpPr>
          <p:nvPr>
            <p:ph type="sldNum" sz="quarter" idx="5"/>
          </p:nvPr>
        </p:nvSpPr>
        <p:spPr/>
        <p:txBody>
          <a:bodyPr/>
          <a:lstStyle/>
          <a:p>
            <a:fld id="{5DC1497F-CB81-4F11-98DB-06ED57C9FE13}" type="slidenum">
              <a:rPr lang="en-US" smtClean="0"/>
              <a:pPr/>
              <a:t>31</a:t>
            </a:fld>
            <a:endParaRPr lang="en-US"/>
          </a:p>
        </p:txBody>
      </p:sp>
    </p:spTree>
    <p:extLst>
      <p:ext uri="{BB962C8B-B14F-4D97-AF65-F5344CB8AC3E}">
        <p14:creationId xmlns:p14="http://schemas.microsoft.com/office/powerpoint/2010/main" val="114052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Das </a:t>
            </a:r>
            <a:r>
              <a:rPr lang="en-US" noProof="0" dirty="0" err="1"/>
              <a:t>Ergebnis</a:t>
            </a:r>
            <a:r>
              <a:rPr lang="en-US" noProof="0" dirty="0"/>
              <a:t> </a:t>
            </a:r>
            <a:r>
              <a:rPr lang="en-US" noProof="0" dirty="0" err="1"/>
              <a:t>unserer</a:t>
            </a:r>
            <a:r>
              <a:rPr lang="en-US" noProof="0" dirty="0"/>
              <a:t> </a:t>
            </a:r>
            <a:r>
              <a:rPr lang="en-US" noProof="0" dirty="0" err="1"/>
              <a:t>Forschung</a:t>
            </a:r>
            <a:r>
              <a:rPr lang="en-US" noProof="0" dirty="0"/>
              <a:t>, </a:t>
            </a:r>
            <a:r>
              <a:rPr lang="en-US" noProof="0" dirty="0" err="1"/>
              <a:t>ist</a:t>
            </a:r>
            <a:r>
              <a:rPr lang="en-US" noProof="0" dirty="0"/>
              <a:t> </a:t>
            </a:r>
            <a:r>
              <a:rPr lang="en-US" noProof="0" dirty="0" err="1"/>
              <a:t>RiscyROP</a:t>
            </a:r>
            <a:r>
              <a:rPr lang="en-US" noProof="0" dirty="0"/>
              <a:t>. </a:t>
            </a:r>
            <a:r>
              <a:rPr lang="en-US" noProof="0" dirty="0" err="1"/>
              <a:t>Wir</a:t>
            </a:r>
            <a:r>
              <a:rPr lang="en-US" noProof="0" dirty="0"/>
              <a:t> </a:t>
            </a:r>
            <a:r>
              <a:rPr lang="en-US" noProof="0" dirty="0" err="1"/>
              <a:t>haben</a:t>
            </a:r>
            <a:r>
              <a:rPr lang="en-US" noProof="0" dirty="0"/>
              <a:t> </a:t>
            </a:r>
            <a:r>
              <a:rPr lang="en-US" noProof="0" dirty="0" err="1"/>
              <a:t>unsere</a:t>
            </a:r>
            <a:r>
              <a:rPr lang="en-US" noProof="0" dirty="0"/>
              <a:t> Arbeit </a:t>
            </a:r>
            <a:r>
              <a:rPr lang="en-US" noProof="0" dirty="0" err="1"/>
              <a:t>letzten</a:t>
            </a:r>
            <a:r>
              <a:rPr lang="en-US" noProof="0" dirty="0"/>
              <a:t> Monat auf der RAID </a:t>
            </a:r>
            <a:r>
              <a:rPr lang="en-US" noProof="0" dirty="0" err="1"/>
              <a:t>Konferenz</a:t>
            </a:r>
            <a:r>
              <a:rPr lang="en-US" noProof="0" dirty="0"/>
              <a:t> auf </a:t>
            </a:r>
            <a:r>
              <a:rPr lang="en-US" noProof="0" dirty="0" err="1"/>
              <a:t>Zypern</a:t>
            </a:r>
            <a:r>
              <a:rPr lang="en-US" noProof="0" dirty="0"/>
              <a:t> </a:t>
            </a:r>
            <a:r>
              <a:rPr lang="en-US" noProof="0" dirty="0" err="1"/>
              <a:t>vorgestellt</a:t>
            </a:r>
            <a:r>
              <a:rPr lang="en-US" noProof="0" dirty="0"/>
              <a:t>. RAID </a:t>
            </a:r>
            <a:r>
              <a:rPr lang="en-US" noProof="0" dirty="0" err="1"/>
              <a:t>gehört</a:t>
            </a:r>
            <a:r>
              <a:rPr lang="en-US" noProof="0" dirty="0"/>
              <a:t> </a:t>
            </a:r>
            <a:r>
              <a:rPr lang="en-US" noProof="0" dirty="0" err="1"/>
              <a:t>zu</a:t>
            </a:r>
            <a:r>
              <a:rPr lang="en-US" noProof="0" dirty="0"/>
              <a:t> den </a:t>
            </a:r>
            <a:r>
              <a:rPr lang="en-US" noProof="0" dirty="0" err="1"/>
              <a:t>prestiträchtigsten</a:t>
            </a:r>
            <a:r>
              <a:rPr lang="en-US" noProof="0" dirty="0"/>
              <a:t> IT-</a:t>
            </a:r>
            <a:r>
              <a:rPr lang="en-US" noProof="0" dirty="0" err="1"/>
              <a:t>Sicherheits</a:t>
            </a:r>
            <a:r>
              <a:rPr lang="en-US" noProof="0" dirty="0"/>
              <a:t> </a:t>
            </a:r>
            <a:r>
              <a:rPr lang="en-US" noProof="0" dirty="0" err="1"/>
              <a:t>Konferenz</a:t>
            </a:r>
            <a:r>
              <a:rPr lang="en-US" noProof="0" dirty="0"/>
              <a:t> </a:t>
            </a:r>
          </a:p>
          <a:p>
            <a:endParaRPr lang="en-US" noProof="0" dirty="0"/>
          </a:p>
          <a:p>
            <a:r>
              <a:rPr lang="en-US" noProof="0" dirty="0" err="1"/>
              <a:t>Wir</a:t>
            </a:r>
            <a:r>
              <a:rPr lang="en-US" noProof="0" dirty="0"/>
              <a:t> </a:t>
            </a:r>
            <a:r>
              <a:rPr lang="en-US" noProof="0" dirty="0" err="1"/>
              <a:t>haben</a:t>
            </a:r>
            <a:r>
              <a:rPr lang="en-US" noProof="0" dirty="0"/>
              <a:t> in </a:t>
            </a:r>
            <a:r>
              <a:rPr lang="en-US" noProof="0" dirty="0" err="1"/>
              <a:t>unserer</a:t>
            </a:r>
            <a:r>
              <a:rPr lang="en-US" noProof="0" dirty="0"/>
              <a:t> Arbeit </a:t>
            </a:r>
            <a:r>
              <a:rPr lang="en-US" noProof="0" dirty="0" err="1"/>
              <a:t>gezeigt</a:t>
            </a:r>
            <a:r>
              <a:rPr lang="en-US" noProof="0" dirty="0"/>
              <a:t>, </a:t>
            </a:r>
            <a:r>
              <a:rPr lang="en-US" noProof="0" dirty="0" err="1"/>
              <a:t>dass</a:t>
            </a:r>
            <a:r>
              <a:rPr lang="en-US" noProof="0" dirty="0"/>
              <a:t> es </a:t>
            </a:r>
            <a:r>
              <a:rPr lang="en-US" noProof="0" dirty="0" err="1"/>
              <a:t>durchaus</a:t>
            </a:r>
            <a:r>
              <a:rPr lang="en-US" noProof="0" dirty="0"/>
              <a:t> </a:t>
            </a:r>
            <a:r>
              <a:rPr lang="en-US" noProof="0" dirty="0" err="1"/>
              <a:t>möglich</a:t>
            </a:r>
            <a:r>
              <a:rPr lang="en-US" noProof="0" dirty="0"/>
              <a:t> </a:t>
            </a:r>
            <a:r>
              <a:rPr lang="en-US" noProof="0" dirty="0" err="1"/>
              <a:t>ist</a:t>
            </a:r>
            <a:r>
              <a:rPr lang="en-US" noProof="0" dirty="0"/>
              <a:t>, ROP auf RISC-V </a:t>
            </a:r>
            <a:r>
              <a:rPr lang="en-US" noProof="0" dirty="0" err="1"/>
              <a:t>zu</a:t>
            </a:r>
            <a:r>
              <a:rPr lang="en-US" noProof="0" dirty="0"/>
              <a:t> </a:t>
            </a:r>
            <a:r>
              <a:rPr lang="en-US" noProof="0" dirty="0" err="1"/>
              <a:t>haben</a:t>
            </a:r>
            <a:endParaRPr lang="en-US" noProof="0" dirty="0"/>
          </a:p>
          <a:p>
            <a:endParaRPr lang="en-US" noProof="0" dirty="0"/>
          </a:p>
          <a:p>
            <a:r>
              <a:rPr lang="en-US" noProof="0" dirty="0" err="1"/>
              <a:t>RiscyROP</a:t>
            </a:r>
            <a:r>
              <a:rPr lang="en-US" noProof="0" dirty="0"/>
              <a:t> </a:t>
            </a:r>
            <a:r>
              <a:rPr lang="en-US" noProof="0" dirty="0" err="1"/>
              <a:t>ist</a:t>
            </a:r>
            <a:r>
              <a:rPr lang="en-US" noProof="0" dirty="0"/>
              <a:t> </a:t>
            </a:r>
            <a:r>
              <a:rPr lang="en-US" noProof="0" dirty="0" err="1"/>
              <a:t>ein</a:t>
            </a:r>
            <a:r>
              <a:rPr lang="en-US" noProof="0" dirty="0"/>
              <a:t> </a:t>
            </a:r>
            <a:r>
              <a:rPr lang="en-US" noProof="0" dirty="0" err="1"/>
              <a:t>sogenannter</a:t>
            </a:r>
            <a:r>
              <a:rPr lang="en-US" noProof="0" dirty="0"/>
              <a:t> Gadget-Compiler: Es </a:t>
            </a:r>
            <a:r>
              <a:rPr lang="en-US" noProof="0" dirty="0" err="1"/>
              <a:t>ist</a:t>
            </a:r>
            <a:r>
              <a:rPr lang="en-US" noProof="0" dirty="0"/>
              <a:t> in der Lage, </a:t>
            </a:r>
            <a:r>
              <a:rPr lang="en-US" noProof="0" dirty="0" err="1"/>
              <a:t>vollautomatisch</a:t>
            </a:r>
            <a:r>
              <a:rPr lang="en-US" noProof="0" dirty="0"/>
              <a:t> </a:t>
            </a:r>
            <a:r>
              <a:rPr lang="en-US" noProof="0" dirty="0" err="1"/>
              <a:t>nach</a:t>
            </a:r>
            <a:r>
              <a:rPr lang="en-US" noProof="0" dirty="0"/>
              <a:t> </a:t>
            </a:r>
            <a:r>
              <a:rPr lang="en-US" noProof="0" dirty="0" err="1"/>
              <a:t>diesen</a:t>
            </a:r>
            <a:r>
              <a:rPr lang="en-US" noProof="0" dirty="0"/>
              <a:t> </a:t>
            </a:r>
            <a:r>
              <a:rPr lang="en-US" noProof="0" dirty="0" err="1"/>
              <a:t>Programmschnipseln</a:t>
            </a:r>
            <a:r>
              <a:rPr lang="en-US" noProof="0" dirty="0"/>
              <a:t> </a:t>
            </a:r>
            <a:r>
              <a:rPr lang="en-US" noProof="0" dirty="0" err="1"/>
              <a:t>im</a:t>
            </a:r>
            <a:r>
              <a:rPr lang="en-US" noProof="0" dirty="0"/>
              <a:t> </a:t>
            </a:r>
            <a:r>
              <a:rPr lang="en-US" noProof="0" dirty="0" err="1"/>
              <a:t>Programm</a:t>
            </a:r>
            <a:r>
              <a:rPr lang="en-US" noProof="0" dirty="0"/>
              <a:t> </a:t>
            </a:r>
            <a:r>
              <a:rPr lang="en-US" noProof="0" dirty="0" err="1"/>
              <a:t>zu</a:t>
            </a:r>
            <a:r>
              <a:rPr lang="en-US" noProof="0" dirty="0"/>
              <a:t> </a:t>
            </a:r>
            <a:r>
              <a:rPr lang="en-US" noProof="0" dirty="0" err="1"/>
              <a:t>suchen</a:t>
            </a:r>
            <a:r>
              <a:rPr lang="en-US" noProof="0" dirty="0"/>
              <a:t> und </a:t>
            </a:r>
            <a:r>
              <a:rPr lang="en-US" noProof="0" dirty="0" err="1"/>
              <a:t>diese</a:t>
            </a:r>
            <a:r>
              <a:rPr lang="en-US" noProof="0" dirty="0"/>
              <a:t> </a:t>
            </a:r>
            <a:r>
              <a:rPr lang="en-US" noProof="0" dirty="0" err="1"/>
              <a:t>auch</a:t>
            </a:r>
            <a:r>
              <a:rPr lang="en-US" noProof="0" dirty="0"/>
              <a:t> </a:t>
            </a:r>
            <a:r>
              <a:rPr lang="en-US" noProof="0" dirty="0" err="1"/>
              <a:t>zu</a:t>
            </a:r>
            <a:r>
              <a:rPr lang="en-US" noProof="0" dirty="0"/>
              <a:t> </a:t>
            </a:r>
            <a:r>
              <a:rPr lang="en-US" noProof="0" dirty="0" err="1"/>
              <a:t>sinnvollen</a:t>
            </a:r>
            <a:r>
              <a:rPr lang="en-US" noProof="0" dirty="0"/>
              <a:t> </a:t>
            </a:r>
            <a:r>
              <a:rPr lang="en-US" noProof="0" dirty="0" err="1"/>
              <a:t>Angriffen</a:t>
            </a:r>
            <a:r>
              <a:rPr lang="en-US" noProof="0" dirty="0"/>
              <a:t> </a:t>
            </a:r>
            <a:r>
              <a:rPr lang="en-US" noProof="0" dirty="0" err="1"/>
              <a:t>zusammenzusetzen</a:t>
            </a:r>
            <a:r>
              <a:rPr lang="en-US" noProof="0" dirty="0"/>
              <a:t>. </a:t>
            </a:r>
          </a:p>
        </p:txBody>
      </p:sp>
      <p:sp>
        <p:nvSpPr>
          <p:cNvPr id="4" name="Slide Number Placeholder 3"/>
          <p:cNvSpPr>
            <a:spLocks noGrp="1"/>
          </p:cNvSpPr>
          <p:nvPr>
            <p:ph type="sldNum" sz="quarter" idx="10"/>
          </p:nvPr>
        </p:nvSpPr>
        <p:spPr/>
        <p:txBody>
          <a:bodyPr/>
          <a:lstStyle/>
          <a:p>
            <a:fld id="{00C0E034-3EFB-4A5C-879A-138ADF3E9FEF}" type="slidenum">
              <a:rPr lang="en-US" smtClean="0"/>
              <a:t>32</a:t>
            </a:fld>
            <a:endParaRPr lang="en-US" dirty="0"/>
          </a:p>
        </p:txBody>
      </p:sp>
    </p:spTree>
    <p:extLst>
      <p:ext uri="{BB962C8B-B14F-4D97-AF65-F5344CB8AC3E}">
        <p14:creationId xmlns:p14="http://schemas.microsoft.com/office/powerpoint/2010/main" val="3031443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RISC-V &amp; ARM64:</a:t>
            </a:r>
          </a:p>
          <a:p>
            <a:pPr marL="171450" indent="-171450">
              <a:buFont typeface="Arial" panose="020B0604020202020204" pitchFamily="34" charset="0"/>
              <a:buChar char="•"/>
            </a:pPr>
            <a:r>
              <a:rPr lang="en-US" dirty="0" err="1"/>
              <a:t>Viel</a:t>
            </a:r>
            <a:r>
              <a:rPr lang="en-US" dirty="0"/>
              <a:t> </a:t>
            </a:r>
            <a:r>
              <a:rPr lang="en-US" dirty="0" err="1"/>
              <a:t>länger</a:t>
            </a:r>
            <a:endParaRPr lang="en-US" dirty="0"/>
          </a:p>
          <a:p>
            <a:pPr marL="171450" indent="-171450">
              <a:buFont typeface="Arial" panose="020B0604020202020204" pitchFamily="34" charset="0"/>
              <a:buChar char="•"/>
            </a:pPr>
            <a:r>
              <a:rPr lang="en-US" dirty="0" err="1"/>
              <a:t>Viele</a:t>
            </a:r>
            <a:r>
              <a:rPr lang="en-US" dirty="0"/>
              <a:t> </a:t>
            </a:r>
            <a:r>
              <a:rPr lang="en-US" dirty="0" err="1"/>
              <a:t>Seiteneffekte</a:t>
            </a:r>
            <a:endParaRPr lang="en-US" dirty="0"/>
          </a:p>
          <a:p>
            <a:pPr marL="171450" indent="-171450">
              <a:buFont typeface="Arial" panose="020B0604020202020204" pitchFamily="34" charset="0"/>
              <a:buChar char="•"/>
            </a:pPr>
            <a:r>
              <a:rPr lang="en-US" dirty="0" err="1"/>
              <a:t>Nicht</a:t>
            </a:r>
            <a:r>
              <a:rPr lang="en-US" dirty="0"/>
              <a:t> linear</a:t>
            </a:r>
          </a:p>
          <a:p>
            <a:pPr marL="628650" lvl="1" indent="-171450">
              <a:buFont typeface="Arial" panose="020B0604020202020204" pitchFamily="34" charset="0"/>
              <a:buChar char="•"/>
            </a:pPr>
            <a:r>
              <a:rPr lang="en-US" dirty="0"/>
              <a:t>Jumps </a:t>
            </a:r>
            <a:r>
              <a:rPr lang="en-US" dirty="0" err="1"/>
              <a:t>innerhalb</a:t>
            </a:r>
            <a:r>
              <a:rPr lang="en-US" dirty="0"/>
              <a:t> der gadgets</a:t>
            </a:r>
          </a:p>
        </p:txBody>
      </p:sp>
      <p:sp>
        <p:nvSpPr>
          <p:cNvPr id="4" name="Foliennummernplatzhalter 3"/>
          <p:cNvSpPr>
            <a:spLocks noGrp="1"/>
          </p:cNvSpPr>
          <p:nvPr>
            <p:ph type="sldNum" sz="quarter" idx="5"/>
          </p:nvPr>
        </p:nvSpPr>
        <p:spPr/>
        <p:txBody>
          <a:bodyPr/>
          <a:lstStyle/>
          <a:p>
            <a:fld id="{00C0E034-3EFB-4A5C-879A-138ADF3E9FEF}" type="slidenum">
              <a:rPr lang="en-US" smtClean="0"/>
              <a:t>33</a:t>
            </a:fld>
            <a:endParaRPr lang="en-US" dirty="0"/>
          </a:p>
        </p:txBody>
      </p:sp>
    </p:spTree>
    <p:extLst>
      <p:ext uri="{BB962C8B-B14F-4D97-AF65-F5344CB8AC3E}">
        <p14:creationId xmlns:p14="http://schemas.microsoft.com/office/powerpoint/2010/main" val="2840787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sind unsere Forschungsbereiche zusammengefasst: </a:t>
            </a:r>
          </a:p>
          <a:p>
            <a:endParaRPr lang="de-DE" dirty="0"/>
          </a:p>
          <a:p>
            <a:r>
              <a:rPr lang="de-DE" dirty="0"/>
              <a:t>Grob lässt es sich in 4 verschiedene Domänen einteilen:</a:t>
            </a:r>
          </a:p>
          <a:p>
            <a:r>
              <a:rPr lang="de-DE" dirty="0"/>
              <a:t>- Der Softwaresicherheit, in der wir Methoden erforschen um Zero-</a:t>
            </a:r>
            <a:r>
              <a:rPr lang="de-DE" dirty="0" err="1"/>
              <a:t>day</a:t>
            </a:r>
            <a:r>
              <a:rPr lang="de-DE" dirty="0"/>
              <a:t> </a:t>
            </a:r>
            <a:r>
              <a:rPr lang="de-DE" dirty="0" err="1"/>
              <a:t>bugs</a:t>
            </a:r>
            <a:r>
              <a:rPr lang="de-DE" dirty="0"/>
              <a:t> zu finden</a:t>
            </a:r>
          </a:p>
          <a:p>
            <a:pPr marL="171450" indent="-171450">
              <a:buFontTx/>
              <a:buChar char="-"/>
            </a:pPr>
            <a:r>
              <a:rPr lang="de-DE" dirty="0" err="1"/>
              <a:t>Trusted</a:t>
            </a:r>
            <a:r>
              <a:rPr lang="de-DE" dirty="0"/>
              <a:t> Computing. Beim </a:t>
            </a:r>
            <a:r>
              <a:rPr lang="de-DE" dirty="0" err="1"/>
              <a:t>trusted</a:t>
            </a:r>
            <a:r>
              <a:rPr lang="de-DE" dirty="0"/>
              <a:t> </a:t>
            </a:r>
            <a:r>
              <a:rPr lang="de-DE" dirty="0" err="1"/>
              <a:t>computing</a:t>
            </a:r>
            <a:r>
              <a:rPr lang="de-DE" dirty="0"/>
              <a:t> geht es darum, laufzeitangriffe zu detektieren</a:t>
            </a:r>
          </a:p>
          <a:p>
            <a:pPr marL="171450" indent="-171450">
              <a:buFontTx/>
              <a:buChar char="-"/>
            </a:pPr>
            <a:r>
              <a:rPr lang="de-DE" dirty="0" err="1"/>
              <a:t>Hardwarebasiertesicherheit</a:t>
            </a:r>
            <a:r>
              <a:rPr lang="de-DE" dirty="0"/>
              <a:t>, zum Beispiel, wie könnte man Benutzer vor Cacheangriffen schützen. Hier ganz prominent, </a:t>
            </a:r>
            <a:r>
              <a:rPr lang="de-DE" dirty="0" err="1"/>
              <a:t>meltdown</a:t>
            </a:r>
            <a:r>
              <a:rPr lang="de-DE" dirty="0"/>
              <a:t> und Spectre</a:t>
            </a:r>
          </a:p>
          <a:p>
            <a:pPr marL="171450" indent="-171450">
              <a:buFontTx/>
              <a:buChar char="-"/>
            </a:pPr>
            <a:r>
              <a:rPr lang="de-DE" dirty="0"/>
              <a:t>Und Blockchain Security, insbesondere Smart </a:t>
            </a:r>
            <a:r>
              <a:rPr lang="de-DE" dirty="0" err="1"/>
              <a:t>Contract</a:t>
            </a:r>
            <a:r>
              <a:rPr lang="de-DE" dirty="0"/>
              <a:t> Sicherheit. Hier forschen</a:t>
            </a:r>
          </a:p>
          <a:p>
            <a:pPr marL="171450" indent="-171450">
              <a:buFontTx/>
              <a:buChar char="-"/>
            </a:pPr>
            <a:endParaRPr lang="de-DE" dirty="0"/>
          </a:p>
          <a:p>
            <a:pPr marL="0" indent="0">
              <a:buFontTx/>
              <a:buNone/>
            </a:pPr>
            <a:r>
              <a:rPr lang="de-DE" dirty="0"/>
              <a:t>Heute fokussieren wir uns auf Software-Sicherheit, insbesondere auf Laufzeitangriffe. </a:t>
            </a:r>
          </a:p>
          <a:p>
            <a:pPr marL="0" indent="0">
              <a:buFontTx/>
              <a:buNone/>
            </a:pPr>
            <a:endParaRPr lang="de-DE" dirty="0"/>
          </a:p>
        </p:txBody>
      </p:sp>
      <p:sp>
        <p:nvSpPr>
          <p:cNvPr id="4" name="Foliennummernplatzhalter 3"/>
          <p:cNvSpPr>
            <a:spLocks noGrp="1"/>
          </p:cNvSpPr>
          <p:nvPr>
            <p:ph type="sldNum" sz="quarter" idx="5"/>
          </p:nvPr>
        </p:nvSpPr>
        <p:spPr/>
        <p:txBody>
          <a:bodyPr/>
          <a:lstStyle/>
          <a:p>
            <a:fld id="{5DC1497F-CB81-4F11-98DB-06ED57C9FE13}" type="slidenum">
              <a:rPr lang="en-US" smtClean="0"/>
              <a:pPr/>
              <a:t>4</a:t>
            </a:fld>
            <a:endParaRPr lang="en-US"/>
          </a:p>
        </p:txBody>
      </p:sp>
    </p:spTree>
    <p:extLst>
      <p:ext uri="{BB962C8B-B14F-4D97-AF65-F5344CB8AC3E}">
        <p14:creationId xmlns:p14="http://schemas.microsoft.com/office/powerpoint/2010/main" val="423609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Edward Snowden ist ein ehemaliger NSA Mitarbeiter. Er veröffentlichte klassifizierte Dokumente und machte damit die Spionage der Amerikaner öffentlich. Darunter ausländische Regierungsbeamte </a:t>
            </a:r>
          </a:p>
          <a:p>
            <a:endParaRPr lang="de-DE" dirty="0"/>
          </a:p>
          <a:p>
            <a:r>
              <a:rPr lang="de-DE" dirty="0"/>
              <a:t>Ein anderes Bekanntes Beispiel, ist </a:t>
            </a:r>
            <a:r>
              <a:rPr lang="de-DE" dirty="0" err="1"/>
              <a:t>wannacrypt</a:t>
            </a:r>
            <a:r>
              <a:rPr lang="de-DE" dirty="0"/>
              <a:t>. </a:t>
            </a:r>
            <a:r>
              <a:rPr lang="de-DE" dirty="0" err="1"/>
              <a:t>Wannacrypt</a:t>
            </a:r>
            <a:r>
              <a:rPr lang="de-DE" dirty="0"/>
              <a:t> ist eine Ransomware, die gezielt kritische Infrastrukturen attackiert hat. Zum Beispiel Bahnhöfe und Krankenhäuser. Opfer mussten per Bitcoin Geld an die Täter zahlen, damit sie wieder Zugriff auf ihre Computer bekommen</a:t>
            </a:r>
          </a:p>
          <a:p>
            <a:endParaRPr lang="de-DE" dirty="0"/>
          </a:p>
          <a:p>
            <a:r>
              <a:rPr lang="de-DE" dirty="0"/>
              <a:t>Ein anderer bekannter Fall sind die sogenannten </a:t>
            </a:r>
            <a:r>
              <a:rPr lang="de-DE" dirty="0" err="1"/>
              <a:t>side-channel</a:t>
            </a:r>
            <a:r>
              <a:rPr lang="de-DE" dirty="0"/>
              <a:t> Angriffe.</a:t>
            </a:r>
          </a:p>
          <a:p>
            <a:r>
              <a:rPr lang="de-DE" dirty="0"/>
              <a:t>Die mit Abstand bekanntesten sind  </a:t>
            </a:r>
            <a:r>
              <a:rPr lang="de-DE" dirty="0" err="1"/>
              <a:t>Meltdown</a:t>
            </a:r>
            <a:r>
              <a:rPr lang="de-DE" dirty="0"/>
              <a:t> und Spectre: Beide Angriffe besagen, dass aufgrund von Prozessoroptimierungen,</a:t>
            </a:r>
          </a:p>
          <a:p>
            <a:r>
              <a:rPr lang="de-DE" dirty="0"/>
              <a:t>Angreifer Daten von Prozessoren leaken können.</a:t>
            </a:r>
          </a:p>
          <a:p>
            <a:endParaRPr lang="de-DE" dirty="0"/>
          </a:p>
          <a:p>
            <a:r>
              <a:rPr lang="de-DE" dirty="0"/>
              <a:t>Zum Beispiel könnten Angreifer Passwörter leaken. Forscher aus Graz haben auch gezeigt, dass der Angreifer nicht einmal physischen Zugang benötigt:</a:t>
            </a:r>
          </a:p>
          <a:p>
            <a:r>
              <a:rPr lang="de-DE" dirty="0"/>
              <a:t>Hier reicht das laden einer Webseite mit dem Browser.</a:t>
            </a:r>
          </a:p>
          <a:p>
            <a:endParaRPr lang="de-DE" dirty="0"/>
          </a:p>
          <a:p>
            <a:r>
              <a:rPr lang="de-DE" dirty="0"/>
              <a:t>Dieser Angriff ist besonders interessant, da so ziemlich jeder Intel und einige AMD Prozessoren davon bis heute betroffen sind</a:t>
            </a:r>
          </a:p>
          <a:p>
            <a:endParaRPr lang="de-DE" dirty="0"/>
          </a:p>
          <a:p>
            <a:r>
              <a:rPr lang="de-DE" dirty="0"/>
              <a:t>Diese Klasse von Angriffen ist bis heute ungelöst und wir werden wahrscheinlich in Zukunft immer mehr solcher Angriffe zu sehen bekommen</a:t>
            </a:r>
          </a:p>
        </p:txBody>
      </p:sp>
      <p:sp>
        <p:nvSpPr>
          <p:cNvPr id="4" name="Foliennummernplatzhalter 3"/>
          <p:cNvSpPr>
            <a:spLocks noGrp="1"/>
          </p:cNvSpPr>
          <p:nvPr>
            <p:ph type="sldNum" sz="quarter" idx="5"/>
          </p:nvPr>
        </p:nvSpPr>
        <p:spPr/>
        <p:txBody>
          <a:bodyPr/>
          <a:lstStyle/>
          <a:p>
            <a:fld id="{5DC1497F-CB81-4F11-98DB-06ED57C9FE13}" type="slidenum">
              <a:rPr lang="en-US" smtClean="0"/>
              <a:pPr/>
              <a:t>5</a:t>
            </a:fld>
            <a:endParaRPr lang="en-US"/>
          </a:p>
        </p:txBody>
      </p:sp>
    </p:spTree>
    <p:extLst>
      <p:ext uri="{BB962C8B-B14F-4D97-AF65-F5344CB8AC3E}">
        <p14:creationId xmlns:p14="http://schemas.microsoft.com/office/powerpoint/2010/main" val="359720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Software </a:t>
            </a:r>
            <a:r>
              <a:rPr lang="en-US" dirty="0" err="1"/>
              <a:t>wird</a:t>
            </a:r>
            <a:r>
              <a:rPr lang="en-US" dirty="0"/>
              <a:t> </a:t>
            </a:r>
            <a:r>
              <a:rPr lang="en-US" dirty="0" err="1"/>
              <a:t>immer</a:t>
            </a:r>
            <a:r>
              <a:rPr lang="en-US" dirty="0"/>
              <a:t> </a:t>
            </a:r>
            <a:r>
              <a:rPr lang="en-US" dirty="0" err="1"/>
              <a:t>komplexer</a:t>
            </a:r>
            <a:r>
              <a:rPr lang="en-US" dirty="0"/>
              <a:t>. </a:t>
            </a:r>
            <a:r>
              <a:rPr lang="en-US" dirty="0" err="1"/>
              <a:t>Wenn</a:t>
            </a:r>
            <a:r>
              <a:rPr lang="en-US" dirty="0"/>
              <a:t> man </a:t>
            </a:r>
            <a:r>
              <a:rPr lang="en-US" dirty="0" err="1"/>
              <a:t>vergleicht</a:t>
            </a:r>
            <a:r>
              <a:rPr lang="en-US" dirty="0"/>
              <a:t>, was </a:t>
            </a:r>
            <a:r>
              <a:rPr lang="en-US" dirty="0" err="1"/>
              <a:t>zum</a:t>
            </a:r>
            <a:r>
              <a:rPr lang="en-US" dirty="0"/>
              <a:t> </a:t>
            </a:r>
            <a:r>
              <a:rPr lang="en-US" dirty="0" err="1"/>
              <a:t>Beispiel</a:t>
            </a:r>
            <a:r>
              <a:rPr lang="en-US" dirty="0"/>
              <a:t>  Power point </a:t>
            </a:r>
            <a:r>
              <a:rPr lang="en-US" dirty="0" err="1"/>
              <a:t>heute</a:t>
            </a:r>
            <a:r>
              <a:rPr lang="en-US" dirty="0"/>
              <a:t> in der Lage </a:t>
            </a:r>
            <a:r>
              <a:rPr lang="en-US" dirty="0" err="1"/>
              <a:t>ist</a:t>
            </a:r>
            <a:r>
              <a:rPr lang="en-US" dirty="0"/>
              <a:t>, </a:t>
            </a:r>
            <a:r>
              <a:rPr lang="en-US" dirty="0" err="1"/>
              <a:t>im</a:t>
            </a:r>
            <a:r>
              <a:rPr lang="en-US" dirty="0"/>
              <a:t> </a:t>
            </a:r>
            <a:r>
              <a:rPr lang="en-US" dirty="0" err="1"/>
              <a:t>Vergleich</a:t>
            </a:r>
            <a:r>
              <a:rPr lang="en-US" dirty="0"/>
              <a:t> </a:t>
            </a:r>
            <a:r>
              <a:rPr lang="en-US" dirty="0" err="1"/>
              <a:t>zu</a:t>
            </a:r>
            <a:r>
              <a:rPr lang="en-US" dirty="0"/>
              <a:t> </a:t>
            </a:r>
            <a:r>
              <a:rPr lang="en-US" dirty="0" err="1"/>
              <a:t>vor</a:t>
            </a:r>
            <a:r>
              <a:rPr lang="en-US" dirty="0"/>
              <a:t> 10 Jahren, </a:t>
            </a:r>
            <a:r>
              <a:rPr lang="en-US" dirty="0" err="1"/>
              <a:t>merkt</a:t>
            </a:r>
            <a:r>
              <a:rPr lang="en-US" dirty="0"/>
              <a:t> man </a:t>
            </a:r>
            <a:r>
              <a:rPr lang="en-US" dirty="0" err="1"/>
              <a:t>dass</a:t>
            </a:r>
            <a:r>
              <a:rPr lang="en-US" dirty="0"/>
              <a:t> </a:t>
            </a:r>
            <a:r>
              <a:rPr lang="en-US" dirty="0" err="1"/>
              <a:t>unfassbar</a:t>
            </a:r>
            <a:r>
              <a:rPr lang="en-US" dirty="0"/>
              <a:t> </a:t>
            </a:r>
            <a:r>
              <a:rPr lang="en-US" dirty="0" err="1"/>
              <a:t>viel</a:t>
            </a:r>
            <a:r>
              <a:rPr lang="en-US" dirty="0"/>
              <a:t> </a:t>
            </a:r>
            <a:r>
              <a:rPr lang="en-US" dirty="0" err="1"/>
              <a:t>neue</a:t>
            </a:r>
            <a:r>
              <a:rPr lang="en-US" dirty="0"/>
              <a:t> </a:t>
            </a:r>
            <a:r>
              <a:rPr lang="en-US" dirty="0" err="1"/>
              <a:t>Funktionalität</a:t>
            </a:r>
            <a:r>
              <a:rPr lang="en-US" dirty="0"/>
              <a:t> </a:t>
            </a:r>
            <a:r>
              <a:rPr lang="en-US" dirty="0" err="1"/>
              <a:t>hinzuegekommen</a:t>
            </a:r>
            <a:r>
              <a:rPr lang="en-US" dirty="0"/>
              <a:t> </a:t>
            </a:r>
            <a:r>
              <a:rPr lang="en-US" dirty="0" err="1"/>
              <a:t>ist</a:t>
            </a:r>
            <a:endParaRPr lang="en-US" dirty="0"/>
          </a:p>
          <a:p>
            <a:pPr marL="0" indent="0">
              <a:buFontTx/>
              <a:buNone/>
            </a:pPr>
            <a:endParaRPr lang="en-US" dirty="0"/>
          </a:p>
          <a:p>
            <a:pPr marL="171450" indent="-171450">
              <a:buFontTx/>
              <a:buChar char="-"/>
            </a:pPr>
            <a:r>
              <a:rPr lang="en-US" dirty="0"/>
              <a:t>Software auf </a:t>
            </a:r>
            <a:r>
              <a:rPr lang="en-US" dirty="0" err="1"/>
              <a:t>Schwachstellen</a:t>
            </a:r>
            <a:r>
              <a:rPr lang="en-US" dirty="0"/>
              <a:t> </a:t>
            </a:r>
            <a:r>
              <a:rPr lang="en-US" dirty="0" err="1"/>
              <a:t>zu</a:t>
            </a:r>
            <a:r>
              <a:rPr lang="en-US" dirty="0"/>
              <a:t> </a:t>
            </a:r>
            <a:r>
              <a:rPr lang="en-US" dirty="0" err="1"/>
              <a:t>Testen</a:t>
            </a:r>
            <a:r>
              <a:rPr lang="en-US" dirty="0"/>
              <a:t> und Software </a:t>
            </a:r>
            <a:r>
              <a:rPr lang="en-US" dirty="0" err="1"/>
              <a:t>zu</a:t>
            </a:r>
            <a:r>
              <a:rPr lang="en-US" dirty="0"/>
              <a:t> </a:t>
            </a:r>
            <a:r>
              <a:rPr lang="en-US" dirty="0" err="1"/>
              <a:t>entwickeln</a:t>
            </a:r>
            <a:r>
              <a:rPr lang="en-US" dirty="0"/>
              <a:t> </a:t>
            </a:r>
            <a:r>
              <a:rPr lang="en-US" dirty="0" err="1"/>
              <a:t>sind</a:t>
            </a:r>
            <a:r>
              <a:rPr lang="en-US" dirty="0"/>
              <a:t> </a:t>
            </a:r>
            <a:r>
              <a:rPr lang="en-US" dirty="0" err="1"/>
              <a:t>verschiedene</a:t>
            </a:r>
            <a:r>
              <a:rPr lang="en-US" dirty="0"/>
              <a:t> </a:t>
            </a:r>
            <a:r>
              <a:rPr lang="en-US" dirty="0" err="1"/>
              <a:t>Disziplinien</a:t>
            </a:r>
            <a:r>
              <a:rPr lang="en-US" dirty="0"/>
              <a:t>. In der Praxis </a:t>
            </a:r>
            <a:r>
              <a:rPr lang="en-US" dirty="0" err="1"/>
              <a:t>liegt</a:t>
            </a:r>
            <a:r>
              <a:rPr lang="en-US" dirty="0"/>
              <a:t> der </a:t>
            </a:r>
            <a:r>
              <a:rPr lang="en-US" dirty="0" err="1"/>
              <a:t>Fokus</a:t>
            </a:r>
            <a:r>
              <a:rPr lang="en-US" dirty="0"/>
              <a:t> </a:t>
            </a:r>
            <a:r>
              <a:rPr lang="en-US" dirty="0" err="1"/>
              <a:t>viel</a:t>
            </a:r>
            <a:r>
              <a:rPr lang="en-US" dirty="0"/>
              <a:t> </a:t>
            </a:r>
            <a:r>
              <a:rPr lang="en-US" dirty="0" err="1"/>
              <a:t>mehr</a:t>
            </a:r>
            <a:r>
              <a:rPr lang="en-US" dirty="0"/>
              <a:t> auf das </a:t>
            </a:r>
            <a:r>
              <a:rPr lang="en-US" dirty="0" err="1"/>
              <a:t>entwickeln</a:t>
            </a:r>
            <a:r>
              <a:rPr lang="en-US" dirty="0"/>
              <a:t> </a:t>
            </a:r>
            <a:r>
              <a:rPr lang="en-US" dirty="0" err="1"/>
              <a:t>als</a:t>
            </a:r>
            <a:r>
              <a:rPr lang="en-US" dirty="0"/>
              <a:t> auf das </a:t>
            </a:r>
            <a:r>
              <a:rPr lang="en-US" dirty="0" err="1"/>
              <a:t>testen</a:t>
            </a:r>
            <a:r>
              <a:rPr lang="en-US" dirty="0"/>
              <a:t>: </a:t>
            </a:r>
            <a:r>
              <a:rPr lang="en-US" dirty="0" err="1"/>
              <a:t>ein</a:t>
            </a:r>
            <a:r>
              <a:rPr lang="en-US" dirty="0"/>
              <a:t> </a:t>
            </a:r>
            <a:r>
              <a:rPr lang="en-US" dirty="0" err="1"/>
              <a:t>Grund</a:t>
            </a:r>
            <a:r>
              <a:rPr lang="en-US" dirty="0"/>
              <a:t> </a:t>
            </a:r>
            <a:r>
              <a:rPr lang="en-US" dirty="0" err="1"/>
              <a:t>sind</a:t>
            </a:r>
            <a:r>
              <a:rPr lang="en-US" dirty="0"/>
              <a:t> die </a:t>
            </a:r>
            <a:r>
              <a:rPr lang="en-US" dirty="0" err="1"/>
              <a:t>hohen</a:t>
            </a:r>
            <a:r>
              <a:rPr lang="en-US" dirty="0"/>
              <a:t> </a:t>
            </a:r>
            <a:r>
              <a:rPr lang="en-US" dirty="0" err="1"/>
              <a:t>Kosten</a:t>
            </a:r>
            <a:r>
              <a:rPr lang="en-US" dirty="0"/>
              <a:t> für das </a:t>
            </a:r>
            <a:r>
              <a:rPr lang="en-US" dirty="0" err="1"/>
              <a:t>Testen</a:t>
            </a:r>
            <a:endParaRPr lang="en-US" dirty="0"/>
          </a:p>
          <a:p>
            <a:pPr marL="171450" indent="-171450">
              <a:buFontTx/>
              <a:buChar char="-"/>
            </a:pPr>
            <a:endParaRPr lang="en-US" dirty="0"/>
          </a:p>
          <a:p>
            <a:pPr marL="171450" indent="-171450">
              <a:buFontTx/>
              <a:buChar char="-"/>
            </a:pPr>
            <a:r>
              <a:rPr lang="en-US" dirty="0" err="1"/>
              <a:t>Heutzutage</a:t>
            </a:r>
            <a:r>
              <a:rPr lang="en-US" dirty="0"/>
              <a:t> </a:t>
            </a:r>
            <a:r>
              <a:rPr lang="en-US" dirty="0" err="1"/>
              <a:t>ist</a:t>
            </a:r>
            <a:r>
              <a:rPr lang="en-US" dirty="0"/>
              <a:t> Software </a:t>
            </a:r>
            <a:r>
              <a:rPr lang="en-US" dirty="0" err="1"/>
              <a:t>überall</a:t>
            </a:r>
            <a:r>
              <a:rPr lang="en-US" dirty="0"/>
              <a:t>: Ob in der </a:t>
            </a:r>
            <a:r>
              <a:rPr lang="en-US" dirty="0" err="1"/>
              <a:t>Hosentasche</a:t>
            </a:r>
            <a:r>
              <a:rPr lang="en-US" dirty="0"/>
              <a:t>, </a:t>
            </a:r>
            <a:r>
              <a:rPr lang="en-US" dirty="0" err="1"/>
              <a:t>im</a:t>
            </a:r>
            <a:r>
              <a:rPr lang="en-US" dirty="0"/>
              <a:t> Auto </a:t>
            </a:r>
            <a:r>
              <a:rPr lang="en-US" dirty="0" err="1"/>
              <a:t>oder</a:t>
            </a:r>
            <a:r>
              <a:rPr lang="en-US" dirty="0"/>
              <a:t> Wearables: Software </a:t>
            </a:r>
            <a:r>
              <a:rPr lang="en-US" dirty="0" err="1"/>
              <a:t>ist</a:t>
            </a:r>
            <a:r>
              <a:rPr lang="en-US" dirty="0"/>
              <a:t> </a:t>
            </a:r>
            <a:r>
              <a:rPr lang="en-US" dirty="0" err="1"/>
              <a:t>überall</a:t>
            </a:r>
            <a:endParaRPr lang="en-US" dirty="0"/>
          </a:p>
          <a:p>
            <a:pPr marL="171450" indent="-171450">
              <a:buFontTx/>
              <a:buChar char="-"/>
            </a:pPr>
            <a:endParaRPr lang="en-US" dirty="0"/>
          </a:p>
          <a:p>
            <a:pPr marL="171450" indent="-171450">
              <a:buFontTx/>
              <a:buChar char="-"/>
            </a:pPr>
            <a:r>
              <a:rPr lang="en-US" dirty="0"/>
              <a:t>Die </a:t>
            </a:r>
            <a:r>
              <a:rPr lang="en-US" dirty="0" err="1"/>
              <a:t>Wahrscheinlichkeit</a:t>
            </a:r>
            <a:r>
              <a:rPr lang="en-US" dirty="0"/>
              <a:t> von Zero-days </a:t>
            </a:r>
            <a:r>
              <a:rPr lang="en-US" dirty="0" err="1"/>
              <a:t>ist</a:t>
            </a:r>
            <a:r>
              <a:rPr lang="en-US" dirty="0"/>
              <a:t> </a:t>
            </a:r>
            <a:r>
              <a:rPr lang="en-US" dirty="0" err="1"/>
              <a:t>extrem</a:t>
            </a:r>
            <a:r>
              <a:rPr lang="en-US" dirty="0"/>
              <a:t> </a:t>
            </a:r>
            <a:r>
              <a:rPr lang="en-US" dirty="0" err="1"/>
              <a:t>hoch</a:t>
            </a:r>
            <a:r>
              <a:rPr lang="en-US" dirty="0"/>
              <a:t>, </a:t>
            </a:r>
            <a:r>
              <a:rPr lang="en-US" dirty="0" err="1"/>
              <a:t>dass</a:t>
            </a:r>
            <a:r>
              <a:rPr lang="en-US" dirty="0"/>
              <a:t> </a:t>
            </a:r>
            <a:r>
              <a:rPr lang="en-US" dirty="0" err="1"/>
              <a:t>merkt</a:t>
            </a:r>
            <a:r>
              <a:rPr lang="en-US" dirty="0"/>
              <a:t> man </a:t>
            </a:r>
            <a:r>
              <a:rPr lang="en-US" dirty="0" err="1"/>
              <a:t>zum</a:t>
            </a:r>
            <a:r>
              <a:rPr lang="en-US" dirty="0"/>
              <a:t> </a:t>
            </a:r>
            <a:r>
              <a:rPr lang="en-US" dirty="0" err="1"/>
              <a:t>Beispiel</a:t>
            </a:r>
            <a:r>
              <a:rPr lang="en-US" dirty="0"/>
              <a:t> </a:t>
            </a:r>
            <a:r>
              <a:rPr lang="en-US" dirty="0" err="1"/>
              <a:t>bei</a:t>
            </a:r>
            <a:r>
              <a:rPr lang="en-US" dirty="0"/>
              <a:t> der </a:t>
            </a:r>
            <a:r>
              <a:rPr lang="en-US" dirty="0" err="1"/>
              <a:t>Anzahl</a:t>
            </a:r>
            <a:r>
              <a:rPr lang="en-US" dirty="0"/>
              <a:t> von Updates: </a:t>
            </a:r>
            <a:r>
              <a:rPr lang="en-US" dirty="0" err="1"/>
              <a:t>Alleine</a:t>
            </a:r>
            <a:r>
              <a:rPr lang="en-US" dirty="0"/>
              <a:t> die Windows </a:t>
            </a:r>
            <a:r>
              <a:rPr lang="en-US" dirty="0" err="1"/>
              <a:t>Maschine</a:t>
            </a:r>
            <a:r>
              <a:rPr lang="en-US" dirty="0"/>
              <a:t> auf der ich </a:t>
            </a:r>
            <a:r>
              <a:rPr lang="en-US" dirty="0" err="1"/>
              <a:t>gerade</a:t>
            </a:r>
            <a:r>
              <a:rPr lang="en-US" dirty="0"/>
              <a:t> </a:t>
            </a:r>
            <a:r>
              <a:rPr lang="en-US" dirty="0" err="1"/>
              <a:t>diese</a:t>
            </a:r>
            <a:r>
              <a:rPr lang="en-US" dirty="0"/>
              <a:t> </a:t>
            </a:r>
            <a:r>
              <a:rPr lang="en-US" dirty="0" err="1"/>
              <a:t>Präsentation</a:t>
            </a:r>
            <a:r>
              <a:rPr lang="en-US" dirty="0"/>
              <a:t> </a:t>
            </a:r>
            <a:r>
              <a:rPr lang="en-US" dirty="0" err="1"/>
              <a:t>halte</a:t>
            </a:r>
            <a:r>
              <a:rPr lang="en-US" dirty="0"/>
              <a:t>, updated </a:t>
            </a:r>
            <a:r>
              <a:rPr lang="en-US" dirty="0" err="1"/>
              <a:t>sich</a:t>
            </a:r>
            <a:r>
              <a:rPr lang="en-US" dirty="0"/>
              <a:t> </a:t>
            </a:r>
            <a:r>
              <a:rPr lang="en-US" dirty="0" err="1"/>
              <a:t>gefühlt</a:t>
            </a:r>
            <a:r>
              <a:rPr lang="en-US" dirty="0"/>
              <a:t> </a:t>
            </a:r>
            <a:r>
              <a:rPr lang="en-US" dirty="0" err="1"/>
              <a:t>wöchentlich</a:t>
            </a:r>
            <a:endParaRPr lang="en-US" dirty="0"/>
          </a:p>
          <a:p>
            <a:pPr marL="171450" indent="-171450">
              <a:buFontTx/>
              <a:buChar char="-"/>
            </a:pPr>
            <a:r>
              <a:rPr lang="en-US" dirty="0"/>
              <a:t>Hier ist auch das Problem, dass Nutzer oftmals Sicherheitskritische updates überspringen. </a:t>
            </a:r>
            <a:endParaRPr lang="de-DE" dirty="0"/>
          </a:p>
          <a:p>
            <a:pPr marL="171450" indent="-171450">
              <a:buFontTx/>
              <a:buChar char="-"/>
            </a:pPr>
            <a:endParaRPr lang="de-DE"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6</a:t>
            </a:fld>
            <a:endParaRPr lang="en-US"/>
          </a:p>
        </p:txBody>
      </p:sp>
    </p:spTree>
    <p:extLst>
      <p:ext uri="{BB962C8B-B14F-4D97-AF65-F5344CB8AC3E}">
        <p14:creationId xmlns:p14="http://schemas.microsoft.com/office/powerpoint/2010/main" val="420831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Es gibt unfassbar viele Methoden um Softwarefehler auszunutzen. </a:t>
            </a:r>
          </a:p>
          <a:p>
            <a:pPr marL="171450" indent="-171450">
              <a:buFontTx/>
              <a:buChar char="-"/>
            </a:pPr>
            <a:endParaRPr lang="de-DE" dirty="0"/>
          </a:p>
          <a:p>
            <a:pPr marL="171450" indent="-171450">
              <a:buFontTx/>
              <a:buChar char="-"/>
            </a:pPr>
            <a:r>
              <a:rPr lang="de-DE" dirty="0"/>
              <a:t>Hier zwei verschiedene Techniken: einmal Code-</a:t>
            </a:r>
            <a:r>
              <a:rPr lang="de-DE" dirty="0" err="1"/>
              <a:t>Injection</a:t>
            </a:r>
            <a:r>
              <a:rPr lang="de-DE" dirty="0"/>
              <a:t> Angriffe und Return-</a:t>
            </a:r>
            <a:r>
              <a:rPr lang="de-DE" dirty="0" err="1"/>
              <a:t>Oriented</a:t>
            </a:r>
            <a:r>
              <a:rPr lang="de-DE" dirty="0"/>
              <a:t> </a:t>
            </a:r>
            <a:r>
              <a:rPr lang="de-DE" dirty="0" err="1"/>
              <a:t>Programming</a:t>
            </a:r>
            <a:endParaRPr lang="de-DE" dirty="0"/>
          </a:p>
          <a:p>
            <a:pPr marL="171450" indent="-171450">
              <a:buFontTx/>
              <a:buChar char="-"/>
            </a:pPr>
            <a:r>
              <a:rPr lang="de-DE" dirty="0"/>
              <a:t>Das ist ein Computerprogramm zur Laufzeit: Die Knoten sind Programminstruktionen und die Kanten sind Kontrollflussinstruktionen. </a:t>
            </a:r>
          </a:p>
          <a:p>
            <a:pPr marL="628650" lvl="1" indent="-171450">
              <a:buFontTx/>
              <a:buChar char="-"/>
            </a:pPr>
            <a:r>
              <a:rPr lang="de-DE" dirty="0"/>
              <a:t>Zum Beispiel könnte B prüfen ob eine Eingabe den Wert 1 hat und könnte dann entweder zu C oder nach D springen</a:t>
            </a:r>
          </a:p>
          <a:p>
            <a:pPr marL="628650" lvl="1" indent="-171450">
              <a:buFontTx/>
              <a:buChar char="-"/>
            </a:pPr>
            <a:endParaRPr lang="de-DE" dirty="0"/>
          </a:p>
          <a:p>
            <a:pPr marL="171450" lvl="0" indent="-171450">
              <a:buFontTx/>
              <a:buChar char="-"/>
            </a:pPr>
            <a:r>
              <a:rPr lang="de-DE" dirty="0"/>
              <a:t>Jetzt könnte sich im Knoten D ein Bug befinden: der Angreifer könnte nun seinen Schadcode einschleusen und den Programmfluss zu seinem </a:t>
            </a:r>
            <a:r>
              <a:rPr lang="de-DE" dirty="0" err="1"/>
              <a:t>Schadecode</a:t>
            </a:r>
            <a:r>
              <a:rPr lang="de-DE" dirty="0"/>
              <a:t> leiten</a:t>
            </a:r>
          </a:p>
          <a:p>
            <a:pPr marL="171450" lvl="0" indent="-171450">
              <a:buFontTx/>
              <a:buChar char="-"/>
            </a:pPr>
            <a:r>
              <a:rPr lang="de-DE" dirty="0"/>
              <a:t>Dieser Angriff heißt Code-</a:t>
            </a:r>
            <a:r>
              <a:rPr lang="de-DE" dirty="0" err="1"/>
              <a:t>Injection</a:t>
            </a:r>
            <a:r>
              <a:rPr lang="de-DE" dirty="0"/>
              <a:t> Angriff. Diese Art von Angriff ist aber in dieser Form kaum noch möglich auf modernen Systemen, aufgrund von DEP</a:t>
            </a:r>
          </a:p>
          <a:p>
            <a:pPr marL="628650" lvl="1" indent="-171450">
              <a:buFontTx/>
              <a:buChar char="-"/>
            </a:pPr>
            <a:r>
              <a:rPr lang="de-DE" dirty="0"/>
              <a:t>Data </a:t>
            </a:r>
            <a:r>
              <a:rPr lang="de-DE" dirty="0" err="1"/>
              <a:t>Execution</a:t>
            </a:r>
            <a:r>
              <a:rPr lang="de-DE" dirty="0"/>
              <a:t> </a:t>
            </a:r>
            <a:r>
              <a:rPr lang="de-DE" dirty="0" err="1"/>
              <a:t>Prevention</a:t>
            </a:r>
            <a:r>
              <a:rPr lang="de-DE" dirty="0"/>
              <a:t> ist ein Verteidigungsmechanismen, welches besagt, dass Speicher ENTWEDER schreibbar oder ausführbar ist</a:t>
            </a:r>
          </a:p>
          <a:p>
            <a:pPr marL="628650" lvl="1" indent="-171450">
              <a:buFontTx/>
              <a:buChar char="-"/>
            </a:pPr>
            <a:r>
              <a:rPr lang="de-DE" dirty="0" err="1"/>
              <a:t>Überlicherweise</a:t>
            </a:r>
            <a:r>
              <a:rPr lang="de-DE" dirty="0"/>
              <a:t> befindet sich der Schadcode in schreibbaren Speicherseiten und ist dementsprechend, dank DEP, nicht ausführbar</a:t>
            </a:r>
          </a:p>
          <a:p>
            <a:pPr marL="628650" lvl="1" indent="-171450">
              <a:buFontTx/>
              <a:buChar char="-"/>
            </a:pPr>
            <a:endParaRPr lang="de-DE" dirty="0"/>
          </a:p>
          <a:p>
            <a:pPr marL="628650" lvl="1" indent="-171450">
              <a:buFontTx/>
              <a:buChar char="-"/>
            </a:pPr>
            <a:endParaRPr lang="de-DE" dirty="0"/>
          </a:p>
          <a:p>
            <a:pPr marL="171450" lvl="0" indent="-171450">
              <a:buFontTx/>
              <a:buChar char="-"/>
            </a:pPr>
            <a:r>
              <a:rPr lang="de-DE" dirty="0"/>
              <a:t>Genau hier setzt Return-</a:t>
            </a:r>
            <a:r>
              <a:rPr lang="de-DE" dirty="0" err="1"/>
              <a:t>Oriented</a:t>
            </a:r>
            <a:r>
              <a:rPr lang="de-DE" dirty="0"/>
              <a:t> </a:t>
            </a:r>
            <a:r>
              <a:rPr lang="de-DE" dirty="0" err="1"/>
              <a:t>Programming</a:t>
            </a:r>
            <a:r>
              <a:rPr lang="de-DE" dirty="0"/>
              <a:t> an:</a:t>
            </a:r>
          </a:p>
          <a:p>
            <a:pPr marL="171450" lvl="0" indent="-171450">
              <a:buFontTx/>
              <a:buChar char="-"/>
            </a:pPr>
            <a:r>
              <a:rPr lang="de-DE" dirty="0"/>
              <a:t>Um DEP zu umgehen, benutzt der Angreifer nun existierenden Code um Schadcode auszuführen</a:t>
            </a:r>
          </a:p>
        </p:txBody>
      </p:sp>
      <p:sp>
        <p:nvSpPr>
          <p:cNvPr id="4" name="Foliennummernplatzhalter 3"/>
          <p:cNvSpPr>
            <a:spLocks noGrp="1"/>
          </p:cNvSpPr>
          <p:nvPr>
            <p:ph type="sldNum" sz="quarter" idx="5"/>
          </p:nvPr>
        </p:nvSpPr>
        <p:spPr/>
        <p:txBody>
          <a:bodyPr/>
          <a:lstStyle/>
          <a:p>
            <a:fld id="{5DC1497F-CB81-4F11-98DB-06ED57C9FE13}" type="slidenum">
              <a:rPr lang="en-US" smtClean="0"/>
              <a:pPr/>
              <a:t>7</a:t>
            </a:fld>
            <a:endParaRPr lang="en-US"/>
          </a:p>
        </p:txBody>
      </p:sp>
    </p:spTree>
    <p:extLst>
      <p:ext uri="{BB962C8B-B14F-4D97-AF65-F5344CB8AC3E}">
        <p14:creationId xmlns:p14="http://schemas.microsoft.com/office/powerpoint/2010/main" val="290614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ist ROP? ROP ist ein Angriff, der existierenden Code im Speicher wiederverwendet. </a:t>
            </a:r>
          </a:p>
          <a:p>
            <a:endParaRPr lang="de-DE" dirty="0"/>
          </a:p>
          <a:p>
            <a:r>
              <a:rPr lang="de-DE" dirty="0"/>
              <a:t>Hier ein Beispiel: Dieser Zeitungsartikel ist ein Computerprogramm. Der Angreifer kann nun aufgrund von DEP keine neuen Seiten zur Zeitung hinzufügen</a:t>
            </a:r>
          </a:p>
          <a:p>
            <a:endParaRPr lang="de-DE" dirty="0"/>
          </a:p>
          <a:p>
            <a:r>
              <a:rPr lang="de-DE" dirty="0"/>
              <a:t>Also wird der Angreifer kreativ und versucht nun seinen Angriff mit existierenden Buchstaben zu erstellen</a:t>
            </a:r>
          </a:p>
        </p:txBody>
      </p:sp>
      <p:sp>
        <p:nvSpPr>
          <p:cNvPr id="4" name="Foliennummernplatzhalter 3"/>
          <p:cNvSpPr>
            <a:spLocks noGrp="1"/>
          </p:cNvSpPr>
          <p:nvPr>
            <p:ph type="sldNum" sz="quarter" idx="5"/>
          </p:nvPr>
        </p:nvSpPr>
        <p:spPr/>
        <p:txBody>
          <a:bodyPr/>
          <a:lstStyle/>
          <a:p>
            <a:fld id="{5DC1497F-CB81-4F11-98DB-06ED57C9FE13}" type="slidenum">
              <a:rPr lang="en-US" smtClean="0"/>
              <a:pPr/>
              <a:t>8</a:t>
            </a:fld>
            <a:endParaRPr lang="en-US"/>
          </a:p>
        </p:txBody>
      </p:sp>
    </p:spTree>
    <p:extLst>
      <p:ext uri="{BB962C8B-B14F-4D97-AF65-F5344CB8AC3E}">
        <p14:creationId xmlns:p14="http://schemas.microsoft.com/office/powerpoint/2010/main" val="1467618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C1497F-CB81-4F11-98DB-06ED57C9FE13}" type="slidenum">
              <a:rPr lang="en-US" smtClean="0"/>
              <a:pPr/>
              <a:t>9</a:t>
            </a:fld>
            <a:endParaRPr lang="en-US"/>
          </a:p>
        </p:txBody>
      </p:sp>
    </p:spTree>
    <p:extLst>
      <p:ext uri="{BB962C8B-B14F-4D97-AF65-F5344CB8AC3E}">
        <p14:creationId xmlns:p14="http://schemas.microsoft.com/office/powerpoint/2010/main" val="14303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en-US"/>
          </a:p>
        </p:txBody>
      </p:sp>
      <p:sp>
        <p:nvSpPr>
          <p:cNvPr id="3" name="Untertitel 2"/>
          <p:cNvSpPr>
            <a:spLocks noGrp="1"/>
          </p:cNvSpPr>
          <p:nvPr>
            <p:ph type="subTitle" idx="1"/>
          </p:nvPr>
        </p:nvSpPr>
        <p:spPr>
          <a:xfrm>
            <a:off x="1828800" y="3886200"/>
            <a:ext cx="8534400" cy="1752600"/>
          </a:xfrm>
        </p:spPr>
        <p:txBody>
          <a:bodyPr>
            <a:normAutofit/>
          </a:bodyPr>
          <a:lstStyle>
            <a:lvl1pPr marL="0" indent="0" algn="ctr">
              <a:buNone/>
              <a:defRPr sz="2800">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
        <p:nvSpPr>
          <p:cNvPr id="4" name="Datumsplatzhalter 3"/>
          <p:cNvSpPr>
            <a:spLocks noGrp="1"/>
          </p:cNvSpPr>
          <p:nvPr>
            <p:ph type="dt" sz="half" idx="10"/>
          </p:nvPr>
        </p:nvSpPr>
        <p:spPr/>
        <p:txBody>
          <a:bodyPr/>
          <a:lstStyle/>
          <a:p>
            <a:r>
              <a:rPr lang="de-DE"/>
              <a:t>30.11.2022</a:t>
            </a:r>
            <a:endParaRPr lang="en-US" dirty="0"/>
          </a:p>
        </p:txBody>
      </p:sp>
      <p:sp>
        <p:nvSpPr>
          <p:cNvPr id="5" name="Fußzeilenplatzhalter 4"/>
          <p:cNvSpPr>
            <a:spLocks noGrp="1"/>
          </p:cNvSpPr>
          <p:nvPr>
            <p:ph type="ftr" sz="quarter" idx="11"/>
          </p:nvPr>
        </p:nvSpPr>
        <p:spPr/>
        <p:txBody>
          <a:bodyPr/>
          <a:lstStyle/>
          <a:p>
            <a:endParaRPr lang="en-US" dirty="0"/>
          </a:p>
        </p:txBody>
      </p:sp>
      <p:sp>
        <p:nvSpPr>
          <p:cNvPr id="6" name="Foliennummernplatzhalter 5"/>
          <p:cNvSpPr>
            <a:spLocks noGrp="1"/>
          </p:cNvSpPr>
          <p:nvPr>
            <p:ph type="sldNum" sz="quarter" idx="12"/>
          </p:nvPr>
        </p:nvSpPr>
        <p:spPr>
          <a:xfrm>
            <a:off x="10845552" y="6473230"/>
            <a:ext cx="864096" cy="268139"/>
          </a:xfrm>
          <a:prstGeom prst="rect">
            <a:avLst/>
          </a:prstGeom>
        </p:spPr>
        <p:txBody>
          <a:bodyPr/>
          <a:lstStyle>
            <a:lvl1pPr>
              <a:defRPr>
                <a:solidFill>
                  <a:schemeClr val="bg1"/>
                </a:solidFill>
              </a:defRPr>
            </a:lvl1pPr>
          </a:lstStyle>
          <a:p>
            <a:fld id="{B4C71E88-0A44-4F17-829B-07B79A5A6163}" type="slidenum">
              <a:rPr lang="en-US" smtClean="0"/>
              <a:pPr/>
              <a:t>‹#›</a:t>
            </a:fld>
            <a:endParaRPr lang="en-US" dirty="0"/>
          </a:p>
        </p:txBody>
      </p:sp>
    </p:spTree>
    <p:extLst>
      <p:ext uri="{BB962C8B-B14F-4D97-AF65-F5344CB8AC3E}">
        <p14:creationId xmlns:p14="http://schemas.microsoft.com/office/powerpoint/2010/main" val="1557901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3" name="Inhaltsplatzhalter 2"/>
          <p:cNvSpPr>
            <a:spLocks noGrp="1"/>
          </p:cNvSpPr>
          <p:nvPr>
            <p:ph idx="1"/>
          </p:nvPr>
        </p:nvSpPr>
        <p:spPr/>
        <p:txBody>
          <a:bodyPr/>
          <a:lstStyle>
            <a:lvl1pPr>
              <a:defRPr sz="2800" b="0"/>
            </a:lvl1pPr>
            <a:lvl2pPr>
              <a:defRPr sz="2600"/>
            </a:lvl2pPr>
            <a:lvl5pPr>
              <a:defRPr sz="18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oliennummernplatzhalter 5"/>
          <p:cNvSpPr>
            <a:spLocks noGrp="1"/>
          </p:cNvSpPr>
          <p:nvPr>
            <p:ph type="sldNum" sz="quarter" idx="12"/>
          </p:nvPr>
        </p:nvSpPr>
        <p:spPr>
          <a:xfrm>
            <a:off x="11088555" y="6473230"/>
            <a:ext cx="864096" cy="268139"/>
          </a:xfrm>
          <a:prstGeom prst="rect">
            <a:avLst/>
          </a:prstGeom>
        </p:spPr>
        <p:txBody>
          <a:bodyPr/>
          <a:lstStyle>
            <a:lvl1pPr>
              <a:defRPr sz="1400">
                <a:solidFill>
                  <a:schemeClr val="bg1"/>
                </a:solidFill>
              </a:defRPr>
            </a:lvl1pPr>
          </a:lstStyle>
          <a:p>
            <a:fld id="{B4C71E88-0A44-4F17-829B-07B79A5A6163}" type="slidenum">
              <a:rPr lang="en-US" smtClean="0"/>
              <a:pPr/>
              <a:t>‹#›</a:t>
            </a:fld>
            <a:endParaRPr lang="en-US" dirty="0"/>
          </a:p>
        </p:txBody>
      </p:sp>
      <p:sp>
        <p:nvSpPr>
          <p:cNvPr id="5" name="Datumsplatzhalter 3"/>
          <p:cNvSpPr>
            <a:spLocks noGrp="1"/>
          </p:cNvSpPr>
          <p:nvPr>
            <p:ph type="dt" sz="half" idx="10"/>
          </p:nvPr>
        </p:nvSpPr>
        <p:spPr>
          <a:xfrm>
            <a:off x="530686" y="6473230"/>
            <a:ext cx="1440160" cy="268139"/>
          </a:xfrm>
        </p:spPr>
        <p:txBody>
          <a:bodyPr/>
          <a:lstStyle/>
          <a:p>
            <a:r>
              <a:rPr lang="de-DE"/>
              <a:t>30.11.2022</a:t>
            </a:r>
            <a:endParaRPr lang="en-US" dirty="0"/>
          </a:p>
        </p:txBody>
      </p:sp>
      <p:sp>
        <p:nvSpPr>
          <p:cNvPr id="7" name="Fußzeilenplatzhalter 4"/>
          <p:cNvSpPr>
            <a:spLocks noGrp="1"/>
          </p:cNvSpPr>
          <p:nvPr>
            <p:ph type="ftr" sz="quarter" idx="11"/>
          </p:nvPr>
        </p:nvSpPr>
        <p:spPr>
          <a:xfrm>
            <a:off x="3064421" y="6473230"/>
            <a:ext cx="6063157" cy="268139"/>
          </a:xfrm>
        </p:spPr>
        <p:txBody>
          <a:bodyPr/>
          <a:lstStyle/>
          <a:p>
            <a:endParaRPr lang="en-US" dirty="0"/>
          </a:p>
        </p:txBody>
      </p:sp>
    </p:spTree>
    <p:extLst>
      <p:ext uri="{BB962C8B-B14F-4D97-AF65-F5344CB8AC3E}">
        <p14:creationId xmlns:p14="http://schemas.microsoft.com/office/powerpoint/2010/main" val="139931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sz="half" idx="1"/>
          </p:nvPr>
        </p:nvSpPr>
        <p:spPr>
          <a:xfrm>
            <a:off x="239349" y="1124744"/>
            <a:ext cx="5755051" cy="52565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6197600" y="1124744"/>
            <a:ext cx="5755051" cy="52565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a:xfrm>
            <a:off x="239349" y="6473331"/>
            <a:ext cx="1440160" cy="268139"/>
          </a:xfrm>
        </p:spPr>
        <p:txBody>
          <a:bodyPr/>
          <a:lstStyle/>
          <a:p>
            <a:r>
              <a:rPr lang="de-DE"/>
              <a:t>30.11.2022</a:t>
            </a:r>
            <a:endParaRPr lang="en-US" dirty="0"/>
          </a:p>
        </p:txBody>
      </p:sp>
      <p:sp>
        <p:nvSpPr>
          <p:cNvPr id="6" name="Fußzeilenplatzhalter 5"/>
          <p:cNvSpPr>
            <a:spLocks noGrp="1"/>
          </p:cNvSpPr>
          <p:nvPr>
            <p:ph type="ftr" sz="quarter" idx="11"/>
          </p:nvPr>
        </p:nvSpPr>
        <p:spPr/>
        <p:txBody>
          <a:bodyPr/>
          <a:lstStyle/>
          <a:p>
            <a:endParaRPr lang="en-US" dirty="0"/>
          </a:p>
        </p:txBody>
      </p:sp>
      <p:sp>
        <p:nvSpPr>
          <p:cNvPr id="8" name="Foliennummernplatzhalter 5"/>
          <p:cNvSpPr>
            <a:spLocks noGrp="1"/>
          </p:cNvSpPr>
          <p:nvPr>
            <p:ph type="sldNum" sz="quarter" idx="12"/>
          </p:nvPr>
        </p:nvSpPr>
        <p:spPr>
          <a:xfrm>
            <a:off x="11088555" y="6473230"/>
            <a:ext cx="864096" cy="268139"/>
          </a:xfrm>
          <a:prstGeom prst="rect">
            <a:avLst/>
          </a:prstGeom>
        </p:spPr>
        <p:txBody>
          <a:bodyPr/>
          <a:lstStyle>
            <a:lvl1pPr>
              <a:defRPr sz="1400">
                <a:solidFill>
                  <a:schemeClr val="bg1"/>
                </a:solidFill>
              </a:defRPr>
            </a:lvl1pPr>
          </a:lstStyle>
          <a:p>
            <a:fld id="{B4C71E88-0A44-4F17-829B-07B79A5A6163}" type="slidenum">
              <a:rPr lang="en-US" smtClean="0"/>
              <a:pPr/>
              <a:t>‹#›</a:t>
            </a:fld>
            <a:endParaRPr lang="en-US" dirty="0"/>
          </a:p>
        </p:txBody>
      </p:sp>
    </p:spTree>
    <p:extLst>
      <p:ext uri="{BB962C8B-B14F-4D97-AF65-F5344CB8AC3E}">
        <p14:creationId xmlns:p14="http://schemas.microsoft.com/office/powerpoint/2010/main" val="175374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Datumsplatzhalter 2"/>
          <p:cNvSpPr>
            <a:spLocks noGrp="1"/>
          </p:cNvSpPr>
          <p:nvPr>
            <p:ph type="dt" sz="half" idx="10"/>
          </p:nvPr>
        </p:nvSpPr>
        <p:spPr>
          <a:xfrm>
            <a:off x="239350" y="6473331"/>
            <a:ext cx="1440160" cy="268139"/>
          </a:xfrm>
        </p:spPr>
        <p:txBody>
          <a:bodyPr/>
          <a:lstStyle/>
          <a:p>
            <a:r>
              <a:rPr lang="de-DE"/>
              <a:t>30.11.2022</a:t>
            </a:r>
            <a:endParaRPr lang="en-US" dirty="0"/>
          </a:p>
        </p:txBody>
      </p:sp>
      <p:sp>
        <p:nvSpPr>
          <p:cNvPr id="4" name="Fußzeilenplatzhalter 3"/>
          <p:cNvSpPr>
            <a:spLocks noGrp="1"/>
          </p:cNvSpPr>
          <p:nvPr>
            <p:ph type="ftr" sz="quarter" idx="11"/>
          </p:nvPr>
        </p:nvSpPr>
        <p:spPr/>
        <p:txBody>
          <a:bodyPr/>
          <a:lstStyle>
            <a:lvl1pPr>
              <a:defRPr baseline="0"/>
            </a:lvl1pPr>
          </a:lstStyle>
          <a:p>
            <a:endParaRPr lang="en-US" dirty="0"/>
          </a:p>
        </p:txBody>
      </p:sp>
      <p:sp>
        <p:nvSpPr>
          <p:cNvPr id="6" name="Foliennummernplatzhalter 5"/>
          <p:cNvSpPr>
            <a:spLocks noGrp="1"/>
          </p:cNvSpPr>
          <p:nvPr>
            <p:ph type="sldNum" sz="quarter" idx="12"/>
          </p:nvPr>
        </p:nvSpPr>
        <p:spPr>
          <a:xfrm>
            <a:off x="11084713" y="6460408"/>
            <a:ext cx="864096" cy="268139"/>
          </a:xfrm>
          <a:prstGeom prst="rect">
            <a:avLst/>
          </a:prstGeom>
        </p:spPr>
        <p:txBody>
          <a:bodyPr/>
          <a:lstStyle>
            <a:lvl1pPr>
              <a:defRPr sz="1400">
                <a:solidFill>
                  <a:schemeClr val="bg1"/>
                </a:solidFill>
              </a:defRPr>
            </a:lvl1pPr>
          </a:lstStyle>
          <a:p>
            <a:fld id="{B4C71E88-0A44-4F17-829B-07B79A5A6163}" type="slidenum">
              <a:rPr lang="en-US" smtClean="0"/>
              <a:pPr/>
              <a:t>‹#›</a:t>
            </a:fld>
            <a:endParaRPr lang="en-US" dirty="0"/>
          </a:p>
        </p:txBody>
      </p:sp>
    </p:spTree>
    <p:extLst>
      <p:ext uri="{BB962C8B-B14F-4D97-AF65-F5344CB8AC3E}">
        <p14:creationId xmlns:p14="http://schemas.microsoft.com/office/powerpoint/2010/main" val="33109764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9350" y="263522"/>
            <a:ext cx="11713301" cy="789214"/>
          </a:xfrm>
          <a:prstGeom prst="rect">
            <a:avLst/>
          </a:prstGeom>
        </p:spPr>
        <p:txBody>
          <a:bodyPr vert="horz" lIns="91440" tIns="45720" rIns="91440" bIns="45720" rtlCol="0" anchor="ctr">
            <a:no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527382" y="1124744"/>
            <a:ext cx="11425269" cy="5256584"/>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2"/>
          </p:nvPr>
        </p:nvSpPr>
        <p:spPr>
          <a:xfrm>
            <a:off x="527382" y="6473230"/>
            <a:ext cx="1440160" cy="268139"/>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bg1"/>
                </a:solidFill>
              </a:defRPr>
            </a:lvl1pPr>
          </a:lstStyle>
          <a:p>
            <a:r>
              <a:rPr lang="de-DE"/>
              <a:t>30.11.2022</a:t>
            </a:r>
            <a:endParaRPr lang="en-US" dirty="0"/>
          </a:p>
        </p:txBody>
      </p:sp>
      <p:sp>
        <p:nvSpPr>
          <p:cNvPr id="5" name="Fußzeilenplatzhalter 4"/>
          <p:cNvSpPr>
            <a:spLocks noGrp="1"/>
          </p:cNvSpPr>
          <p:nvPr>
            <p:ph type="ftr" sz="quarter" idx="3"/>
          </p:nvPr>
        </p:nvSpPr>
        <p:spPr>
          <a:xfrm>
            <a:off x="3064421" y="6473331"/>
            <a:ext cx="6063157" cy="268139"/>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Foliennummernplatzhalter 5">
            <a:extLst>
              <a:ext uri="{FF2B5EF4-FFF2-40B4-BE49-F238E27FC236}">
                <a16:creationId xmlns:a16="http://schemas.microsoft.com/office/drawing/2014/main" id="{220CBCC4-F11D-13DC-8870-EBEAB65E7BEE}"/>
              </a:ext>
            </a:extLst>
          </p:cNvPr>
          <p:cNvSpPr>
            <a:spLocks noGrp="1"/>
          </p:cNvSpPr>
          <p:nvPr>
            <p:ph type="sldNum" sz="quarter" idx="4"/>
          </p:nvPr>
        </p:nvSpPr>
        <p:spPr>
          <a:xfrm>
            <a:off x="9209451" y="6424736"/>
            <a:ext cx="2743200" cy="365125"/>
          </a:xfrm>
          <a:prstGeom prst="rect">
            <a:avLst/>
          </a:prstGeom>
        </p:spPr>
        <p:txBody>
          <a:bodyPr vert="horz" lIns="91440" tIns="45720" rIns="91440" bIns="45720" rtlCol="0" anchor="ctr"/>
          <a:lstStyle>
            <a:lvl1pPr algn="r">
              <a:defRPr sz="1200">
                <a:solidFill>
                  <a:schemeClr val="bg1"/>
                </a:solidFill>
              </a:defRPr>
            </a:lvl1pPr>
          </a:lstStyle>
          <a:p>
            <a:fld id="{A0141405-3B03-4B68-9BBC-DF845D955ACC}" type="slidenum">
              <a:rPr lang="de-DE" smtClean="0"/>
              <a:pPr/>
              <a:t>‹#›</a:t>
            </a:fld>
            <a:endParaRPr lang="de-DE" dirty="0"/>
          </a:p>
        </p:txBody>
      </p:sp>
    </p:spTree>
    <p:extLst>
      <p:ext uri="{BB962C8B-B14F-4D97-AF65-F5344CB8AC3E}">
        <p14:creationId xmlns:p14="http://schemas.microsoft.com/office/powerpoint/2010/main" val="36517680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Lst>
  <p:hf hdr="0" ftr="0" dt="0"/>
  <p:txStyles>
    <p:titleStyle>
      <a:lvl1pPr algn="ctr" defTabSz="914400" rtl="0" eaLnBrk="1" latinLnBrk="0" hangingPunct="1">
        <a:spcBef>
          <a:spcPct val="0"/>
        </a:spcBef>
        <a:buNone/>
        <a:defRPr sz="40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Wingdings 2" pitchFamily="18" charset="2"/>
        <a:buChar char=""/>
        <a:defRPr sz="3200" b="1" kern="1200">
          <a:solidFill>
            <a:schemeClr val="bg1"/>
          </a:solidFill>
          <a:latin typeface="+mn-lt"/>
          <a:ea typeface="+mn-ea"/>
          <a:cs typeface="+mn-cs"/>
        </a:defRPr>
      </a:lvl1pPr>
      <a:lvl2pPr marL="742950" indent="-285750" algn="l" defTabSz="914400" rtl="0" eaLnBrk="1" latinLnBrk="0" hangingPunct="1">
        <a:spcBef>
          <a:spcPct val="20000"/>
        </a:spcBef>
        <a:buFont typeface="Wingdings 2" pitchFamily="18" charset="2"/>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Wingdings 2" pitchFamily="18" charset="2"/>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Wingdings 2" pitchFamily="18" charset="2"/>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Wingdings 2" pitchFamily="18" charset="2"/>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www.michaelalthouse.com/2019/04/ill-think-about-it.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digill.de/mitglieder/" TargetMode="External"/><Relationship Id="rId5" Type="http://schemas.openxmlformats.org/officeDocument/2006/relationships/image" Target="../media/image57.png"/><Relationship Id="rId4" Type="http://schemas.openxmlformats.org/officeDocument/2006/relationships/image" Target="../media/image56.svg"/></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wired.it/internet/web/2018/01/05/meltdown-spectre-cloud/" TargetMode="External"/><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420888"/>
            <a:ext cx="10363200" cy="1470025"/>
          </a:xfrm>
        </p:spPr>
        <p:txBody>
          <a:bodyPr/>
          <a:lstStyle/>
          <a:p>
            <a:br>
              <a:rPr lang="de-DE" dirty="0"/>
            </a:br>
            <a:br>
              <a:rPr lang="de-DE" dirty="0"/>
            </a:br>
            <a:br>
              <a:rPr lang="de-DE" dirty="0"/>
            </a:br>
            <a:r>
              <a:rPr lang="de-DE" dirty="0"/>
              <a:t>Verwundbare IT-Systeme: Moderne Angriffstechniken zum Ausnutzen von Software Sicherheitslücken</a:t>
            </a:r>
            <a:br>
              <a:rPr lang="de-DE" dirty="0"/>
            </a:br>
            <a:br>
              <a:rPr lang="de-DE" dirty="0"/>
            </a:br>
            <a:br>
              <a:rPr lang="de-DE" dirty="0"/>
            </a:br>
            <a:r>
              <a:rPr lang="en-US" sz="2800" b="0" dirty="0" err="1"/>
              <a:t>Msc</a:t>
            </a:r>
            <a:r>
              <a:rPr lang="en-US" sz="2800" b="0" dirty="0"/>
              <a:t>. Oussama Draissi</a:t>
            </a:r>
            <a:br>
              <a:rPr lang="en-US" sz="2800" b="0" dirty="0"/>
            </a:br>
            <a:r>
              <a:rPr lang="en-US" sz="2800" b="0" dirty="0"/>
              <a:t>Prof. Dr.-Ing. Lucas </a:t>
            </a:r>
            <a:r>
              <a:rPr lang="en-US" sz="2800" b="0" dirty="0" err="1"/>
              <a:t>Davi</a:t>
            </a:r>
            <a:br>
              <a:rPr lang="en-US" sz="2800" b="0" dirty="0"/>
            </a:br>
            <a:r>
              <a:rPr lang="en-US" sz="2800" b="0" dirty="0" err="1"/>
              <a:t>Sichere</a:t>
            </a:r>
            <a:r>
              <a:rPr lang="en-US" sz="2800" b="0" dirty="0"/>
              <a:t> Software </a:t>
            </a:r>
            <a:r>
              <a:rPr lang="en-US" sz="2800" b="0" dirty="0" err="1"/>
              <a:t>Systeme</a:t>
            </a:r>
            <a:br>
              <a:rPr lang="en-US" sz="2800" b="0" dirty="0"/>
            </a:br>
            <a:r>
              <a:rPr lang="en-US" sz="2800" b="0" dirty="0"/>
              <a:t>Universität Duisburg-Essen</a:t>
            </a:r>
            <a:br>
              <a:rPr lang="en-US" dirty="0"/>
            </a:br>
            <a:endParaRPr lang="en-US" dirty="0"/>
          </a:p>
        </p:txBody>
      </p:sp>
      <p:sp>
        <p:nvSpPr>
          <p:cNvPr id="4" name="Untertitel 3">
            <a:extLst>
              <a:ext uri="{FF2B5EF4-FFF2-40B4-BE49-F238E27FC236}">
                <a16:creationId xmlns:a16="http://schemas.microsoft.com/office/drawing/2014/main" id="{B879FF7F-6076-0B5E-4059-D6953281F4F1}"/>
              </a:ext>
            </a:extLst>
          </p:cNvPr>
          <p:cNvSpPr>
            <a:spLocks noGrp="1"/>
          </p:cNvSpPr>
          <p:nvPr>
            <p:ph type="subTitle" idx="1"/>
          </p:nvPr>
        </p:nvSpPr>
        <p:spPr/>
        <p:txBody>
          <a:bodyPr>
            <a:normAutofit/>
          </a:bodyPr>
          <a:lstStyle/>
          <a:p>
            <a:br>
              <a:rPr lang="en-US" sz="2400" dirty="0"/>
            </a:br>
            <a:br>
              <a:rPr lang="en-US" sz="2400" dirty="0"/>
            </a:br>
            <a:endParaRPr lang="de-DE" sz="2400" dirty="0"/>
          </a:p>
        </p:txBody>
      </p:sp>
      <p:sp>
        <p:nvSpPr>
          <p:cNvPr id="5" name="Rectangle 4"/>
          <p:cNvSpPr/>
          <p:nvPr/>
        </p:nvSpPr>
        <p:spPr>
          <a:xfrm>
            <a:off x="308865" y="404664"/>
            <a:ext cx="11521280" cy="461665"/>
          </a:xfrm>
          <a:prstGeom prst="rect">
            <a:avLst/>
          </a:prstGeom>
        </p:spPr>
        <p:txBody>
          <a:bodyPr wrap="square" lIns="91440" tIns="45720" rIns="91440" bIns="45720" anchor="t">
            <a:spAutoFit/>
          </a:bodyPr>
          <a:lstStyle/>
          <a:p>
            <a:pPr algn="ctr"/>
            <a:r>
              <a:rPr lang="en-US" sz="2400" i="1" dirty="0">
                <a:solidFill>
                  <a:schemeClr val="bg1"/>
                </a:solidFill>
                <a:ea typeface="+mj-ea"/>
                <a:cs typeface="+mj-cs"/>
              </a:rPr>
              <a:t>30. November 2022</a:t>
            </a:r>
            <a:endParaRPr lang="en-US" dirty="0">
              <a:solidFill>
                <a:schemeClr val="bg1"/>
              </a:solidFill>
              <a:cs typeface="Calibri"/>
            </a:endParaRPr>
          </a:p>
        </p:txBody>
      </p:sp>
    </p:spTree>
    <p:extLst>
      <p:ext uri="{BB962C8B-B14F-4D97-AF65-F5344CB8AC3E}">
        <p14:creationId xmlns:p14="http://schemas.microsoft.com/office/powerpoint/2010/main" val="419265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 aktuellem Anlass: Wahlmaschinen Hack</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12" t="32056" r="37883" b="15701"/>
          <a:stretch/>
        </p:blipFill>
        <p:spPr bwMode="auto">
          <a:xfrm>
            <a:off x="1919536" y="2024845"/>
            <a:ext cx="5472760" cy="36993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1251" y="1317324"/>
            <a:ext cx="1745780" cy="232770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8211" y="4005081"/>
            <a:ext cx="2718151" cy="19570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Foliennummernplatzhalter 2">
            <a:extLst>
              <a:ext uri="{FF2B5EF4-FFF2-40B4-BE49-F238E27FC236}">
                <a16:creationId xmlns:a16="http://schemas.microsoft.com/office/drawing/2014/main" id="{CAC27C5A-1ADE-6683-3E42-A45ECA777925}"/>
              </a:ext>
            </a:extLst>
          </p:cNvPr>
          <p:cNvSpPr>
            <a:spLocks noGrp="1"/>
          </p:cNvSpPr>
          <p:nvPr>
            <p:ph type="sldNum" sz="quarter" idx="12"/>
          </p:nvPr>
        </p:nvSpPr>
        <p:spPr/>
        <p:txBody>
          <a:bodyPr/>
          <a:lstStyle/>
          <a:p>
            <a:fld id="{B4C71E88-0A44-4F17-829B-07B79A5A6163}" type="slidenum">
              <a:rPr lang="en-US" smtClean="0"/>
              <a:pPr/>
              <a:t>10</a:t>
            </a:fld>
            <a:endParaRPr lang="en-US" dirty="0"/>
          </a:p>
        </p:txBody>
      </p:sp>
    </p:spTree>
    <p:extLst>
      <p:ext uri="{BB962C8B-B14F-4D97-AF65-F5344CB8AC3E}">
        <p14:creationId xmlns:p14="http://schemas.microsoft.com/office/powerpoint/2010/main" val="161413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Stagefright</a:t>
            </a:r>
            <a:endParaRPr lang="de-DE" dirty="0"/>
          </a:p>
        </p:txBody>
      </p:sp>
      <p:pic>
        <p:nvPicPr>
          <p:cNvPr id="15" name="Inhaltsplatzhalt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5669" y="1277144"/>
            <a:ext cx="8128000" cy="4953000"/>
          </a:xfrm>
        </p:spPr>
      </p:pic>
      <p:sp>
        <p:nvSpPr>
          <p:cNvPr id="3" name="Foliennummernplatzhalter 2">
            <a:extLst>
              <a:ext uri="{FF2B5EF4-FFF2-40B4-BE49-F238E27FC236}">
                <a16:creationId xmlns:a16="http://schemas.microsoft.com/office/drawing/2014/main" id="{E46464BC-9697-36F4-D21C-A4E90154A60B}"/>
              </a:ext>
            </a:extLst>
          </p:cNvPr>
          <p:cNvSpPr>
            <a:spLocks noGrp="1"/>
          </p:cNvSpPr>
          <p:nvPr>
            <p:ph type="sldNum" sz="quarter" idx="12"/>
          </p:nvPr>
        </p:nvSpPr>
        <p:spPr/>
        <p:txBody>
          <a:bodyPr/>
          <a:lstStyle/>
          <a:p>
            <a:fld id="{B4C71E88-0A44-4F17-829B-07B79A5A6163}" type="slidenum">
              <a:rPr lang="en-US" smtClean="0"/>
              <a:pPr/>
              <a:t>11</a:t>
            </a:fld>
            <a:endParaRPr lang="en-US" dirty="0"/>
          </a:p>
        </p:txBody>
      </p:sp>
    </p:spTree>
    <p:extLst>
      <p:ext uri="{BB962C8B-B14F-4D97-AF65-F5344CB8AC3E}">
        <p14:creationId xmlns:p14="http://schemas.microsoft.com/office/powerpoint/2010/main" val="35528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DF02B-19DB-2F76-7C25-6918E6189336}"/>
              </a:ext>
            </a:extLst>
          </p:cNvPr>
          <p:cNvSpPr>
            <a:spLocks noGrp="1"/>
          </p:cNvSpPr>
          <p:nvPr>
            <p:ph type="title"/>
          </p:nvPr>
        </p:nvSpPr>
        <p:spPr/>
        <p:txBody>
          <a:bodyPr/>
          <a:lstStyle/>
          <a:p>
            <a:r>
              <a:rPr lang="de-DE" dirty="0"/>
              <a:t>Stuxnet</a:t>
            </a:r>
          </a:p>
        </p:txBody>
      </p:sp>
      <p:pic>
        <p:nvPicPr>
          <p:cNvPr id="5" name="Picture 8" descr="https://s14-eu5.ixquick.com/cgi-bin/serveimage?url=https:%2F%2Fwww.wired.com%2Fwp-content%2Fuploads%2F2014%2F11%2Fstuxnet.png&amp;sp=1e54e7a45297c736213b4ce8c684b8d2">
            <a:extLst>
              <a:ext uri="{FF2B5EF4-FFF2-40B4-BE49-F238E27FC236}">
                <a16:creationId xmlns:a16="http://schemas.microsoft.com/office/drawing/2014/main" id="{390D4080-59AF-4D37-F196-265E44DA5C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4175" y="1628800"/>
            <a:ext cx="7103649" cy="381229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5FB36313-4F64-2082-70F2-316BDE188DC6}"/>
              </a:ext>
            </a:extLst>
          </p:cNvPr>
          <p:cNvSpPr>
            <a:spLocks noGrp="1"/>
          </p:cNvSpPr>
          <p:nvPr>
            <p:ph type="sldNum" sz="quarter" idx="12"/>
          </p:nvPr>
        </p:nvSpPr>
        <p:spPr/>
        <p:txBody>
          <a:bodyPr/>
          <a:lstStyle/>
          <a:p>
            <a:fld id="{B4C71E88-0A44-4F17-829B-07B79A5A6163}" type="slidenum">
              <a:rPr lang="en-US" smtClean="0"/>
              <a:pPr/>
              <a:t>12</a:t>
            </a:fld>
            <a:endParaRPr lang="en-US" dirty="0"/>
          </a:p>
        </p:txBody>
      </p:sp>
    </p:spTree>
    <p:extLst>
      <p:ext uri="{BB962C8B-B14F-4D97-AF65-F5344CB8AC3E}">
        <p14:creationId xmlns:p14="http://schemas.microsoft.com/office/powerpoint/2010/main" val="173329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de-DE" dirty="0"/>
              <a:t>Wie funktioniert das Ausnutzen einer Software Sicherheitslücke?</a:t>
            </a:r>
            <a:endParaRPr lang="en-US" dirty="0"/>
          </a:p>
        </p:txBody>
      </p:sp>
    </p:spTree>
    <p:extLst>
      <p:ext uri="{BB962C8B-B14F-4D97-AF65-F5344CB8AC3E}">
        <p14:creationId xmlns:p14="http://schemas.microsoft.com/office/powerpoint/2010/main" val="425770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ussdiagramm: Dokument 8"/>
          <p:cNvSpPr/>
          <p:nvPr/>
        </p:nvSpPr>
        <p:spPr>
          <a:xfrm>
            <a:off x="7093435" y="2986025"/>
            <a:ext cx="3330471" cy="3107270"/>
          </a:xfrm>
          <a:prstGeom prst="flowChartDocument">
            <a:avLst/>
          </a:prstGeom>
          <a:solidFill>
            <a:schemeClr val="accent4">
              <a:lumMod val="40000"/>
              <a:lumOff val="60000"/>
            </a:schemeClr>
          </a:solidFill>
          <a:ln w="25400" cap="flat" cmpd="sng" algn="ctr">
            <a:solidFill>
              <a:srgbClr val="4F81BD"/>
            </a:solidFill>
            <a:prstDash val="solid"/>
          </a:ln>
          <a:effectLst/>
        </p:spPr>
        <p:txBody>
          <a:bodyPr tIns="72000" bIns="72000" rtlCol="0" anchor="ctr" anchorCtr="0"/>
          <a:lstStyle/>
          <a:p>
            <a:pPr>
              <a:defRPr/>
            </a:pPr>
            <a:endParaRPr lang="en-US" sz="2000" kern="0" dirty="0">
              <a:solidFill>
                <a:prstClr val="black"/>
              </a:solidFill>
              <a:latin typeface="Calibri"/>
            </a:endParaRPr>
          </a:p>
          <a:p>
            <a:pPr>
              <a:defRPr/>
            </a:pPr>
            <a:endParaRPr lang="en-US" sz="2000" kern="0" dirty="0">
              <a:solidFill>
                <a:prstClr val="black"/>
              </a:solidFill>
              <a:latin typeface="Calibri"/>
            </a:endParaRPr>
          </a:p>
          <a:p>
            <a:pPr>
              <a:defRPr/>
            </a:pPr>
            <a:endParaRPr lang="en-US" sz="2000" kern="0" dirty="0">
              <a:solidFill>
                <a:prstClr val="black"/>
              </a:solidFill>
              <a:latin typeface="Calibri"/>
            </a:endParaRPr>
          </a:p>
          <a:p>
            <a:pPr>
              <a:defRPr/>
            </a:pPr>
            <a:endParaRPr lang="en-US" sz="2000" kern="0" dirty="0">
              <a:solidFill>
                <a:prstClr val="black"/>
              </a:solidFill>
              <a:latin typeface="Calibri"/>
            </a:endParaRPr>
          </a:p>
          <a:p>
            <a:pPr>
              <a:defRPr/>
            </a:pPr>
            <a:r>
              <a:rPr lang="en-US" sz="2000" kern="0" dirty="0">
                <a:solidFill>
                  <a:prstClr val="black"/>
                </a:solidFill>
                <a:latin typeface="Calibri"/>
              </a:rPr>
              <a:t>S1: Zahl1 </a:t>
            </a:r>
          </a:p>
          <a:p>
            <a:pPr>
              <a:defRPr/>
            </a:pPr>
            <a:r>
              <a:rPr lang="en-US" sz="2000" kern="0" dirty="0">
                <a:solidFill>
                  <a:prstClr val="black"/>
                </a:solidFill>
                <a:latin typeface="Calibri"/>
              </a:rPr>
              <a:t>S2: Zahl2</a:t>
            </a:r>
          </a:p>
          <a:p>
            <a:pPr>
              <a:defRPr/>
            </a:pPr>
            <a:r>
              <a:rPr lang="en-US" sz="2000" kern="0" dirty="0">
                <a:solidFill>
                  <a:prstClr val="black"/>
                </a:solidFill>
                <a:latin typeface="Calibri"/>
              </a:rPr>
              <a:t>S3: Zahl3</a:t>
            </a:r>
          </a:p>
          <a:p>
            <a:pPr>
              <a:defRPr/>
            </a:pPr>
            <a:r>
              <a:rPr lang="en-US" sz="2000" kern="0" dirty="0">
                <a:solidFill>
                  <a:prstClr val="black"/>
                </a:solidFill>
                <a:latin typeface="Calibri"/>
              </a:rPr>
              <a:t>S4: </a:t>
            </a:r>
            <a:r>
              <a:rPr lang="en-US" sz="2000" kern="0" dirty="0" err="1">
                <a:solidFill>
                  <a:prstClr val="black"/>
                </a:solidFill>
                <a:latin typeface="Calibri"/>
              </a:rPr>
              <a:t>Programmanfang</a:t>
            </a:r>
            <a:endParaRPr lang="en-US" sz="2000" kern="0" dirty="0">
              <a:solidFill>
                <a:prstClr val="black"/>
              </a:solidFill>
              <a:latin typeface="Calibri"/>
            </a:endParaRPr>
          </a:p>
        </p:txBody>
      </p:sp>
      <p:sp>
        <p:nvSpPr>
          <p:cNvPr id="2" name="Titel 1"/>
          <p:cNvSpPr>
            <a:spLocks noGrp="1"/>
          </p:cNvSpPr>
          <p:nvPr>
            <p:ph type="title"/>
          </p:nvPr>
        </p:nvSpPr>
        <p:spPr/>
        <p:txBody>
          <a:bodyPr/>
          <a:lstStyle/>
          <a:p>
            <a:r>
              <a:rPr lang="de-DE" dirty="0"/>
              <a:t>Kompilieren des Additionsprogramms</a:t>
            </a:r>
          </a:p>
        </p:txBody>
      </p:sp>
      <p:sp>
        <p:nvSpPr>
          <p:cNvPr id="3" name="Flussdiagramm: Dokument 8"/>
          <p:cNvSpPr/>
          <p:nvPr/>
        </p:nvSpPr>
        <p:spPr>
          <a:xfrm>
            <a:off x="1703512" y="1844824"/>
            <a:ext cx="3744416" cy="3096344"/>
          </a:xfrm>
          <a:prstGeom prst="flowChartDocument">
            <a:avLst/>
          </a:prstGeom>
          <a:solidFill>
            <a:sysClr val="window" lastClr="FFFFFF"/>
          </a:solidFill>
          <a:ln w="25400" cap="flat" cmpd="sng" algn="ctr">
            <a:solidFill>
              <a:srgbClr val="4F81BD"/>
            </a:solidFill>
            <a:prstDash val="solid"/>
          </a:ln>
          <a:effectLst/>
        </p:spPr>
        <p:txBody>
          <a:bodyPr tIns="72000" bIns="72000" rtlCol="0" anchor="ctr" anchorCtr="0"/>
          <a:lstStyle/>
          <a:p>
            <a:pPr>
              <a:defRPr/>
            </a:pPr>
            <a:r>
              <a:rPr lang="en-US" sz="2000" b="1" kern="0" dirty="0" err="1">
                <a:solidFill>
                  <a:prstClr val="black"/>
                </a:solidFill>
                <a:latin typeface="Calibri"/>
              </a:rPr>
              <a:t>Ausgabe</a:t>
            </a:r>
            <a:r>
              <a:rPr lang="en-US" sz="2000" kern="0" dirty="0">
                <a:solidFill>
                  <a:prstClr val="black"/>
                </a:solidFill>
                <a:latin typeface="Calibri"/>
              </a:rPr>
              <a:t>: “</a:t>
            </a:r>
            <a:r>
              <a:rPr lang="en-US" sz="2000" kern="0" dirty="0" err="1">
                <a:solidFill>
                  <a:prstClr val="black"/>
                </a:solidFill>
                <a:latin typeface="Calibri"/>
              </a:rPr>
              <a:t>Gebe</a:t>
            </a:r>
            <a:r>
              <a:rPr lang="en-US" sz="2000" kern="0" dirty="0">
                <a:solidFill>
                  <a:prstClr val="black"/>
                </a:solidFill>
                <a:latin typeface="Calibri"/>
              </a:rPr>
              <a:t> 2 </a:t>
            </a:r>
            <a:r>
              <a:rPr lang="en-US" sz="2000" kern="0" dirty="0" err="1">
                <a:solidFill>
                  <a:prstClr val="black"/>
                </a:solidFill>
                <a:latin typeface="Calibri"/>
              </a:rPr>
              <a:t>Zahlen</a:t>
            </a:r>
            <a:r>
              <a:rPr lang="en-US" sz="2000" kern="0" dirty="0">
                <a:solidFill>
                  <a:prstClr val="black"/>
                </a:solidFill>
                <a:latin typeface="Calibri"/>
              </a:rPr>
              <a:t> </a:t>
            </a:r>
            <a:r>
              <a:rPr lang="en-US" sz="2000" kern="0" dirty="0" err="1">
                <a:solidFill>
                  <a:prstClr val="black"/>
                </a:solidFill>
                <a:latin typeface="Calibri"/>
              </a:rPr>
              <a:t>ein</a:t>
            </a:r>
            <a:r>
              <a:rPr lang="en-US" sz="2000" kern="0" dirty="0">
                <a:solidFill>
                  <a:prstClr val="black"/>
                </a:solidFill>
                <a:latin typeface="Calibri"/>
              </a:rPr>
              <a:t>:”</a:t>
            </a:r>
          </a:p>
          <a:p>
            <a:pPr>
              <a:defRPr/>
            </a:pPr>
            <a:r>
              <a:rPr lang="en-US" sz="2000" b="1" kern="0" dirty="0" err="1">
                <a:solidFill>
                  <a:prstClr val="black"/>
                </a:solidFill>
                <a:latin typeface="Calibri"/>
              </a:rPr>
              <a:t>Warte</a:t>
            </a:r>
            <a:r>
              <a:rPr lang="en-US" sz="2000" kern="0" dirty="0">
                <a:solidFill>
                  <a:prstClr val="black"/>
                </a:solidFill>
                <a:latin typeface="Calibri"/>
              </a:rPr>
              <a:t> auf </a:t>
            </a:r>
            <a:r>
              <a:rPr lang="en-US" sz="2000" kern="0" dirty="0" err="1">
                <a:solidFill>
                  <a:prstClr val="black"/>
                </a:solidFill>
                <a:latin typeface="Calibri"/>
              </a:rPr>
              <a:t>Eingabe</a:t>
            </a:r>
            <a:r>
              <a:rPr lang="en-US" sz="2000" kern="0" dirty="0">
                <a:solidFill>
                  <a:prstClr val="black"/>
                </a:solidFill>
                <a:latin typeface="Calibri"/>
              </a:rPr>
              <a:t> von Zahl1 und Zahl2</a:t>
            </a:r>
          </a:p>
          <a:p>
            <a:pPr>
              <a:defRPr/>
            </a:pPr>
            <a:r>
              <a:rPr lang="en-US" sz="2000" b="1" kern="0" dirty="0" err="1">
                <a:solidFill>
                  <a:prstClr val="black"/>
                </a:solidFill>
                <a:latin typeface="Calibri"/>
              </a:rPr>
              <a:t>Berechne</a:t>
            </a:r>
            <a:r>
              <a:rPr lang="en-US" sz="2000" kern="0" dirty="0">
                <a:solidFill>
                  <a:prstClr val="black"/>
                </a:solidFill>
                <a:latin typeface="Calibri"/>
              </a:rPr>
              <a:t>: Zahl3 = Zahl1+Zahl2</a:t>
            </a:r>
          </a:p>
          <a:p>
            <a:pPr>
              <a:defRPr/>
            </a:pPr>
            <a:r>
              <a:rPr lang="en-US" sz="2000" b="1" kern="0" dirty="0" err="1">
                <a:solidFill>
                  <a:prstClr val="black"/>
                </a:solidFill>
                <a:latin typeface="Calibri"/>
              </a:rPr>
              <a:t>Ausgabe</a:t>
            </a:r>
            <a:r>
              <a:rPr lang="en-US" sz="2000" kern="0" dirty="0">
                <a:solidFill>
                  <a:prstClr val="black"/>
                </a:solidFill>
                <a:latin typeface="Calibri"/>
              </a:rPr>
              <a:t>: “</a:t>
            </a:r>
            <a:r>
              <a:rPr lang="en-US" sz="2000" kern="0" dirty="0" err="1">
                <a:solidFill>
                  <a:prstClr val="black"/>
                </a:solidFill>
                <a:latin typeface="Calibri"/>
              </a:rPr>
              <a:t>Ergebnis</a:t>
            </a:r>
            <a:r>
              <a:rPr lang="en-US" sz="2000" kern="0" dirty="0">
                <a:solidFill>
                  <a:prstClr val="black"/>
                </a:solidFill>
                <a:latin typeface="Calibri"/>
              </a:rPr>
              <a:t>:”</a:t>
            </a:r>
          </a:p>
          <a:p>
            <a:pPr lvl="0">
              <a:defRPr/>
            </a:pPr>
            <a:r>
              <a:rPr lang="en-US" sz="2000" b="1" kern="0" dirty="0" err="1">
                <a:solidFill>
                  <a:prstClr val="black"/>
                </a:solidFill>
              </a:rPr>
              <a:t>Ausgabe</a:t>
            </a:r>
            <a:r>
              <a:rPr lang="en-US" sz="2000" kern="0" dirty="0">
                <a:solidFill>
                  <a:prstClr val="black"/>
                </a:solidFill>
              </a:rPr>
              <a:t>: Zahl3</a:t>
            </a:r>
            <a:endParaRPr lang="en-US" sz="2000" kern="0" dirty="0">
              <a:solidFill>
                <a:prstClr val="black"/>
              </a:solidFill>
              <a:latin typeface="Calibri"/>
            </a:endParaRPr>
          </a:p>
          <a:p>
            <a:pPr>
              <a:defRPr/>
            </a:pPr>
            <a:r>
              <a:rPr lang="en-US" sz="2000" b="1" kern="0" dirty="0" err="1">
                <a:solidFill>
                  <a:prstClr val="black"/>
                </a:solidFill>
                <a:latin typeface="Calibri"/>
              </a:rPr>
              <a:t>Gehe</a:t>
            </a:r>
            <a:r>
              <a:rPr lang="en-US" sz="2000" kern="0" dirty="0">
                <a:solidFill>
                  <a:prstClr val="black"/>
                </a:solidFill>
                <a:latin typeface="Calibri"/>
              </a:rPr>
              <a:t> </a:t>
            </a:r>
            <a:r>
              <a:rPr lang="en-US" sz="2000" kern="0" dirty="0" err="1">
                <a:solidFill>
                  <a:prstClr val="black"/>
                </a:solidFill>
                <a:latin typeface="Calibri"/>
              </a:rPr>
              <a:t>zum</a:t>
            </a:r>
            <a:r>
              <a:rPr lang="en-US" sz="2000" kern="0" dirty="0">
                <a:solidFill>
                  <a:prstClr val="black"/>
                </a:solidFill>
                <a:latin typeface="Calibri"/>
              </a:rPr>
              <a:t> </a:t>
            </a:r>
            <a:r>
              <a:rPr lang="en-US" sz="2000" kern="0" dirty="0" err="1">
                <a:solidFill>
                  <a:prstClr val="black"/>
                </a:solidFill>
                <a:latin typeface="Calibri"/>
              </a:rPr>
              <a:t>Anfang</a:t>
            </a:r>
            <a:endParaRPr lang="en-US" sz="2000" kern="0" dirty="0">
              <a:solidFill>
                <a:prstClr val="black"/>
              </a:solidFill>
              <a:latin typeface="Calibri"/>
            </a:endParaRPr>
          </a:p>
        </p:txBody>
      </p:sp>
      <p:pic>
        <p:nvPicPr>
          <p:cNvPr id="4" name="Picture 4" descr="http://icons.iconseeker.com/png/128/sleek-xp-basic/administrator-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648" y="4331568"/>
            <a:ext cx="1219200" cy="1219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2213809" y="5536196"/>
            <a:ext cx="2646878" cy="646331"/>
          </a:xfrm>
          <a:prstGeom prst="rect">
            <a:avLst/>
          </a:prstGeom>
          <a:noFill/>
        </p:spPr>
        <p:txBody>
          <a:bodyPr wrap="none" rtlCol="0">
            <a:spAutoFit/>
          </a:bodyPr>
          <a:lstStyle/>
          <a:p>
            <a:r>
              <a:rPr lang="de-DE" i="1" dirty="0">
                <a:solidFill>
                  <a:schemeClr val="bg1"/>
                </a:solidFill>
              </a:rPr>
              <a:t>Mein Additionsprogramm </a:t>
            </a:r>
          </a:p>
          <a:p>
            <a:pPr algn="ctr"/>
            <a:r>
              <a:rPr lang="de-DE" i="1" dirty="0">
                <a:solidFill>
                  <a:schemeClr val="bg1"/>
                </a:solidFill>
              </a:rPr>
              <a:t>als Textdatei</a:t>
            </a:r>
          </a:p>
        </p:txBody>
      </p:sp>
      <p:sp>
        <p:nvSpPr>
          <p:cNvPr id="6" name="Pfeil nach rechts 5"/>
          <p:cNvSpPr/>
          <p:nvPr/>
        </p:nvSpPr>
        <p:spPr>
          <a:xfrm>
            <a:off x="5518787" y="2923001"/>
            <a:ext cx="1493547" cy="943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lussdiagramm: Dokument 8"/>
          <p:cNvSpPr/>
          <p:nvPr/>
        </p:nvSpPr>
        <p:spPr>
          <a:xfrm>
            <a:off x="7093435" y="969803"/>
            <a:ext cx="3330471" cy="3240360"/>
          </a:xfrm>
          <a:prstGeom prst="flowChartDocument">
            <a:avLst/>
          </a:prstGeom>
          <a:solidFill>
            <a:schemeClr val="accent1">
              <a:lumMod val="40000"/>
              <a:lumOff val="60000"/>
            </a:schemeClr>
          </a:solidFill>
          <a:ln w="25400" cap="flat" cmpd="sng" algn="ctr">
            <a:solidFill>
              <a:srgbClr val="4F81BD"/>
            </a:solidFill>
            <a:prstDash val="solid"/>
          </a:ln>
          <a:effectLst/>
        </p:spPr>
        <p:txBody>
          <a:bodyPr tIns="72000" bIns="72000" rtlCol="0" anchor="ctr" anchorCtr="0"/>
          <a:lstStyle/>
          <a:p>
            <a:pPr>
              <a:defRPr/>
            </a:pPr>
            <a:endParaRPr lang="en-US" sz="2000" b="1" kern="0" dirty="0">
              <a:solidFill>
                <a:prstClr val="black"/>
              </a:solidFill>
              <a:latin typeface="Calibri"/>
            </a:endParaRPr>
          </a:p>
          <a:p>
            <a:pPr>
              <a:defRPr/>
            </a:pPr>
            <a:r>
              <a:rPr lang="en-US" sz="2000" b="1" kern="0" dirty="0">
                <a:solidFill>
                  <a:prstClr val="black"/>
                </a:solidFill>
                <a:latin typeface="Calibri"/>
              </a:rPr>
              <a:t>SCHREIB</a:t>
            </a:r>
            <a:r>
              <a:rPr lang="en-US" sz="2000" kern="0" dirty="0">
                <a:solidFill>
                  <a:prstClr val="black"/>
                </a:solidFill>
                <a:latin typeface="Calibri"/>
              </a:rPr>
              <a:t> “</a:t>
            </a:r>
            <a:r>
              <a:rPr lang="en-US" sz="2000" kern="0" dirty="0" err="1">
                <a:solidFill>
                  <a:prstClr val="black"/>
                </a:solidFill>
                <a:latin typeface="Calibri"/>
              </a:rPr>
              <a:t>Gebe</a:t>
            </a:r>
            <a:r>
              <a:rPr lang="en-US" sz="2000" kern="0" dirty="0">
                <a:solidFill>
                  <a:prstClr val="black"/>
                </a:solidFill>
                <a:latin typeface="Calibri"/>
              </a:rPr>
              <a:t> 2 </a:t>
            </a:r>
            <a:r>
              <a:rPr lang="en-US" sz="2000" kern="0" dirty="0" err="1">
                <a:solidFill>
                  <a:prstClr val="black"/>
                </a:solidFill>
                <a:latin typeface="Calibri"/>
              </a:rPr>
              <a:t>Zahlen</a:t>
            </a:r>
            <a:r>
              <a:rPr lang="en-US" sz="2000" kern="0" dirty="0">
                <a:solidFill>
                  <a:prstClr val="black"/>
                </a:solidFill>
                <a:latin typeface="Calibri"/>
              </a:rPr>
              <a:t> </a:t>
            </a:r>
            <a:r>
              <a:rPr lang="en-US" sz="2000" kern="0" dirty="0" err="1">
                <a:solidFill>
                  <a:prstClr val="black"/>
                </a:solidFill>
                <a:latin typeface="Calibri"/>
              </a:rPr>
              <a:t>ein</a:t>
            </a:r>
            <a:r>
              <a:rPr lang="en-US" sz="2000" kern="0" dirty="0">
                <a:solidFill>
                  <a:prstClr val="black"/>
                </a:solidFill>
                <a:latin typeface="Calibri"/>
              </a:rPr>
              <a:t>:”</a:t>
            </a:r>
          </a:p>
          <a:p>
            <a:pPr>
              <a:defRPr/>
            </a:pPr>
            <a:r>
              <a:rPr lang="en-US" sz="2000" b="1" kern="0" dirty="0">
                <a:solidFill>
                  <a:prstClr val="black"/>
                </a:solidFill>
                <a:latin typeface="Calibri"/>
              </a:rPr>
              <a:t>WARTE_AUF_EINGABE</a:t>
            </a:r>
          </a:p>
          <a:p>
            <a:pPr>
              <a:defRPr/>
            </a:pPr>
            <a:r>
              <a:rPr lang="en-US" sz="2000" b="1" kern="0" dirty="0">
                <a:solidFill>
                  <a:prstClr val="black"/>
                </a:solidFill>
                <a:latin typeface="Calibri"/>
              </a:rPr>
              <a:t>LADE </a:t>
            </a:r>
            <a:r>
              <a:rPr lang="en-US" sz="2000" kern="0" dirty="0">
                <a:solidFill>
                  <a:prstClr val="black"/>
                </a:solidFill>
                <a:latin typeface="Calibri"/>
              </a:rPr>
              <a:t>S1</a:t>
            </a:r>
          </a:p>
          <a:p>
            <a:pPr>
              <a:defRPr/>
            </a:pPr>
            <a:r>
              <a:rPr lang="en-US" sz="2000" b="1" kern="0" dirty="0">
                <a:solidFill>
                  <a:prstClr val="black"/>
                </a:solidFill>
                <a:latin typeface="Calibri"/>
              </a:rPr>
              <a:t>LADE </a:t>
            </a:r>
            <a:r>
              <a:rPr lang="en-US" sz="2000" kern="0" dirty="0">
                <a:solidFill>
                  <a:prstClr val="black"/>
                </a:solidFill>
                <a:latin typeface="Calibri"/>
              </a:rPr>
              <a:t>S2</a:t>
            </a:r>
          </a:p>
          <a:p>
            <a:pPr>
              <a:defRPr/>
            </a:pPr>
            <a:r>
              <a:rPr lang="en-US" sz="2000" b="1" kern="0" dirty="0">
                <a:solidFill>
                  <a:prstClr val="black"/>
                </a:solidFill>
                <a:latin typeface="Calibri"/>
              </a:rPr>
              <a:t>ADD</a:t>
            </a:r>
          </a:p>
          <a:p>
            <a:pPr>
              <a:defRPr/>
            </a:pPr>
            <a:r>
              <a:rPr lang="en-US" sz="2000" b="1" kern="0" dirty="0">
                <a:solidFill>
                  <a:prstClr val="black"/>
                </a:solidFill>
                <a:latin typeface="Calibri"/>
              </a:rPr>
              <a:t>SPEICHER </a:t>
            </a:r>
            <a:r>
              <a:rPr lang="en-US" sz="2000" kern="0" dirty="0">
                <a:solidFill>
                  <a:prstClr val="black"/>
                </a:solidFill>
                <a:latin typeface="Calibri"/>
              </a:rPr>
              <a:t>S3</a:t>
            </a:r>
          </a:p>
          <a:p>
            <a:pPr>
              <a:defRPr/>
            </a:pPr>
            <a:r>
              <a:rPr lang="en-US" sz="2000" b="1" kern="0" dirty="0">
                <a:solidFill>
                  <a:prstClr val="black"/>
                </a:solidFill>
                <a:latin typeface="Calibri"/>
              </a:rPr>
              <a:t>SCHREIB</a:t>
            </a:r>
            <a:r>
              <a:rPr lang="en-US" sz="2000" kern="0" dirty="0">
                <a:solidFill>
                  <a:prstClr val="black"/>
                </a:solidFill>
                <a:latin typeface="Calibri"/>
              </a:rPr>
              <a:t> “</a:t>
            </a:r>
            <a:r>
              <a:rPr lang="en-US" sz="2000" kern="0" dirty="0" err="1">
                <a:solidFill>
                  <a:prstClr val="black"/>
                </a:solidFill>
                <a:latin typeface="Calibri"/>
              </a:rPr>
              <a:t>Ergebnis</a:t>
            </a:r>
            <a:r>
              <a:rPr lang="en-US" sz="2000" kern="0" dirty="0">
                <a:solidFill>
                  <a:prstClr val="black"/>
                </a:solidFill>
                <a:latin typeface="Calibri"/>
              </a:rPr>
              <a:t>:”</a:t>
            </a:r>
          </a:p>
          <a:p>
            <a:pPr lvl="0">
              <a:defRPr/>
            </a:pPr>
            <a:r>
              <a:rPr lang="en-US" sz="2000" b="1" kern="0" dirty="0">
                <a:solidFill>
                  <a:prstClr val="black"/>
                </a:solidFill>
              </a:rPr>
              <a:t>SCHREIB</a:t>
            </a:r>
            <a:r>
              <a:rPr lang="en-US" sz="2000" kern="0" dirty="0">
                <a:solidFill>
                  <a:prstClr val="black"/>
                </a:solidFill>
              </a:rPr>
              <a:t> S3</a:t>
            </a:r>
            <a:endParaRPr lang="en-US" sz="2000" kern="0" dirty="0">
              <a:solidFill>
                <a:prstClr val="black"/>
              </a:solidFill>
              <a:latin typeface="Calibri"/>
            </a:endParaRPr>
          </a:p>
          <a:p>
            <a:pPr>
              <a:defRPr/>
            </a:pPr>
            <a:r>
              <a:rPr lang="en-US" sz="2000" b="1" kern="0" dirty="0">
                <a:solidFill>
                  <a:prstClr val="black"/>
                </a:solidFill>
                <a:latin typeface="Calibri"/>
              </a:rPr>
              <a:t>SPRING </a:t>
            </a:r>
            <a:r>
              <a:rPr lang="en-US" sz="2000" kern="0" dirty="0">
                <a:solidFill>
                  <a:prstClr val="black"/>
                </a:solidFill>
                <a:latin typeface="Calibri"/>
              </a:rPr>
              <a:t>S4</a:t>
            </a:r>
          </a:p>
        </p:txBody>
      </p:sp>
      <p:sp>
        <p:nvSpPr>
          <p:cNvPr id="9" name="Textfeld 8"/>
          <p:cNvSpPr txBox="1"/>
          <p:nvPr/>
        </p:nvSpPr>
        <p:spPr>
          <a:xfrm>
            <a:off x="6960096" y="6015635"/>
            <a:ext cx="2571538" cy="646331"/>
          </a:xfrm>
          <a:prstGeom prst="rect">
            <a:avLst/>
          </a:prstGeom>
          <a:noFill/>
        </p:spPr>
        <p:txBody>
          <a:bodyPr wrap="none" rtlCol="0">
            <a:spAutoFit/>
          </a:bodyPr>
          <a:lstStyle/>
          <a:p>
            <a:r>
              <a:rPr lang="de-DE" i="1" dirty="0">
                <a:solidFill>
                  <a:schemeClr val="bg1"/>
                </a:solidFill>
              </a:rPr>
              <a:t>Das Additionsprogramm </a:t>
            </a:r>
          </a:p>
          <a:p>
            <a:pPr algn="ctr"/>
            <a:r>
              <a:rPr lang="de-DE" i="1" dirty="0">
                <a:solidFill>
                  <a:schemeClr val="bg1"/>
                </a:solidFill>
              </a:rPr>
              <a:t>In Mikrobefehlen</a:t>
            </a:r>
          </a:p>
        </p:txBody>
      </p:sp>
      <p:sp>
        <p:nvSpPr>
          <p:cNvPr id="11" name="Textfeld 10"/>
          <p:cNvSpPr txBox="1"/>
          <p:nvPr/>
        </p:nvSpPr>
        <p:spPr>
          <a:xfrm rot="5400000">
            <a:off x="9323347" y="4354399"/>
            <a:ext cx="1324402" cy="584775"/>
          </a:xfrm>
          <a:prstGeom prst="rect">
            <a:avLst/>
          </a:prstGeom>
          <a:noFill/>
        </p:spPr>
        <p:txBody>
          <a:bodyPr wrap="none" rtlCol="0">
            <a:spAutoFit/>
          </a:bodyPr>
          <a:lstStyle/>
          <a:p>
            <a:r>
              <a:rPr lang="de-DE" sz="3200" b="1" dirty="0"/>
              <a:t>DATEN</a:t>
            </a:r>
          </a:p>
        </p:txBody>
      </p:sp>
      <p:sp>
        <p:nvSpPr>
          <p:cNvPr id="12" name="Textfeld 11"/>
          <p:cNvSpPr txBox="1"/>
          <p:nvPr/>
        </p:nvSpPr>
        <p:spPr>
          <a:xfrm rot="5400000">
            <a:off x="9417830" y="2085621"/>
            <a:ext cx="1135439" cy="584775"/>
          </a:xfrm>
          <a:prstGeom prst="rect">
            <a:avLst/>
          </a:prstGeom>
          <a:noFill/>
        </p:spPr>
        <p:txBody>
          <a:bodyPr wrap="none" rtlCol="0">
            <a:spAutoFit/>
          </a:bodyPr>
          <a:lstStyle/>
          <a:p>
            <a:r>
              <a:rPr lang="de-DE" sz="3200" b="1" dirty="0"/>
              <a:t>CODE</a:t>
            </a: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361" y="5425055"/>
            <a:ext cx="871387" cy="1336483"/>
          </a:xfrm>
          <a:prstGeom prst="rect">
            <a:avLst/>
          </a:prstGeom>
        </p:spPr>
      </p:pic>
      <p:sp>
        <p:nvSpPr>
          <p:cNvPr id="15" name="Textfeld 14"/>
          <p:cNvSpPr txBox="1"/>
          <p:nvPr/>
        </p:nvSpPr>
        <p:spPr>
          <a:xfrm>
            <a:off x="5467700" y="3208330"/>
            <a:ext cx="1420389" cy="400110"/>
          </a:xfrm>
          <a:prstGeom prst="rect">
            <a:avLst/>
          </a:prstGeom>
          <a:noFill/>
        </p:spPr>
        <p:txBody>
          <a:bodyPr wrap="none" rtlCol="0">
            <a:spAutoFit/>
          </a:bodyPr>
          <a:lstStyle/>
          <a:p>
            <a:r>
              <a:rPr lang="de-DE" sz="2000" i="1" dirty="0">
                <a:solidFill>
                  <a:schemeClr val="bg1"/>
                </a:solidFill>
              </a:rPr>
              <a:t>Kompilieren</a:t>
            </a:r>
          </a:p>
        </p:txBody>
      </p:sp>
      <p:sp>
        <p:nvSpPr>
          <p:cNvPr id="8" name="Foliennummernplatzhalter 7">
            <a:extLst>
              <a:ext uri="{FF2B5EF4-FFF2-40B4-BE49-F238E27FC236}">
                <a16:creationId xmlns:a16="http://schemas.microsoft.com/office/drawing/2014/main" id="{75D8C9BF-CF5F-1DEC-37FD-E96B9F631DB9}"/>
              </a:ext>
            </a:extLst>
          </p:cNvPr>
          <p:cNvSpPr>
            <a:spLocks noGrp="1"/>
          </p:cNvSpPr>
          <p:nvPr>
            <p:ph type="sldNum" sz="quarter" idx="12"/>
          </p:nvPr>
        </p:nvSpPr>
        <p:spPr/>
        <p:txBody>
          <a:bodyPr/>
          <a:lstStyle/>
          <a:p>
            <a:fld id="{B4C71E88-0A44-4F17-829B-07B79A5A6163}" type="slidenum">
              <a:rPr lang="en-US" smtClean="0"/>
              <a:pPr/>
              <a:t>14</a:t>
            </a:fld>
            <a:endParaRPr lang="en-US" dirty="0"/>
          </a:p>
        </p:txBody>
      </p:sp>
    </p:spTree>
    <p:extLst>
      <p:ext uri="{BB962C8B-B14F-4D97-AF65-F5344CB8AC3E}">
        <p14:creationId xmlns:p14="http://schemas.microsoft.com/office/powerpoint/2010/main" val="365311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500"/>
                                        <p:tgtEl>
                                          <p:spTgt spid="7">
                                            <p:txEl>
                                              <p:pRg st="6" end="6"/>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fade">
                                      <p:cBhvr>
                                        <p:cTn id="45" dur="500"/>
                                        <p:tgtEl>
                                          <p:spTgt spid="7">
                                            <p:txEl>
                                              <p:pRg st="7" end="7"/>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7">
                                            <p:txEl>
                                              <p:pRg st="8" end="8"/>
                                            </p:txEl>
                                          </p:spTgt>
                                        </p:tgtEl>
                                        <p:attrNameLst>
                                          <p:attrName>style.visibility</p:attrName>
                                        </p:attrNameLst>
                                      </p:cBhvr>
                                      <p:to>
                                        <p:strVal val="visible"/>
                                      </p:to>
                                    </p:set>
                                    <p:animEffect transition="in" filter="fade">
                                      <p:cBhvr>
                                        <p:cTn id="48" dur="500"/>
                                        <p:tgtEl>
                                          <p:spTgt spid="7">
                                            <p:txEl>
                                              <p:pRg st="8" end="8"/>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7">
                                            <p:txEl>
                                              <p:pRg st="9" end="9"/>
                                            </p:txEl>
                                          </p:spTgt>
                                        </p:tgtEl>
                                        <p:attrNameLst>
                                          <p:attrName>style.visibility</p:attrName>
                                        </p:attrNameLst>
                                      </p:cBhvr>
                                      <p:to>
                                        <p:strVal val="visible"/>
                                      </p:to>
                                    </p:set>
                                    <p:animEffect transition="in" filter="fade">
                                      <p:cBhvr>
                                        <p:cTn id="51" dur="500"/>
                                        <p:tgtEl>
                                          <p:spTgt spid="7">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xEl>
                                              <p:pRg st="4" end="4"/>
                                            </p:txEl>
                                          </p:spTgt>
                                        </p:tgtEl>
                                        <p:attrNameLst>
                                          <p:attrName>style.visibility</p:attrName>
                                        </p:attrNameLst>
                                      </p:cBhvr>
                                      <p:to>
                                        <p:strVal val="visible"/>
                                      </p:to>
                                    </p:set>
                                    <p:animEffect transition="in" filter="fade">
                                      <p:cBhvr>
                                        <p:cTn id="56" dur="500"/>
                                        <p:tgtEl>
                                          <p:spTgt spid="10">
                                            <p:txEl>
                                              <p:pRg st="4" end="4"/>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0">
                                            <p:txEl>
                                              <p:pRg st="5" end="5"/>
                                            </p:txEl>
                                          </p:spTgt>
                                        </p:tgtEl>
                                        <p:attrNameLst>
                                          <p:attrName>style.visibility</p:attrName>
                                        </p:attrNameLst>
                                      </p:cBhvr>
                                      <p:to>
                                        <p:strVal val="visible"/>
                                      </p:to>
                                    </p:set>
                                    <p:animEffect transition="in" filter="fade">
                                      <p:cBhvr>
                                        <p:cTn id="59" dur="500"/>
                                        <p:tgtEl>
                                          <p:spTgt spid="10">
                                            <p:txEl>
                                              <p:pRg st="5" end="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0">
                                            <p:txEl>
                                              <p:pRg st="6" end="6"/>
                                            </p:txEl>
                                          </p:spTgt>
                                        </p:tgtEl>
                                        <p:attrNameLst>
                                          <p:attrName>style.visibility</p:attrName>
                                        </p:attrNameLst>
                                      </p:cBhvr>
                                      <p:to>
                                        <p:strVal val="visible"/>
                                      </p:to>
                                    </p:set>
                                    <p:animEffect transition="in" filter="fade">
                                      <p:cBhvr>
                                        <p:cTn id="62" dur="500"/>
                                        <p:tgtEl>
                                          <p:spTgt spid="10">
                                            <p:txEl>
                                              <p:pRg st="6" end="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0">
                                            <p:txEl>
                                              <p:pRg st="7" end="7"/>
                                            </p:txEl>
                                          </p:spTgt>
                                        </p:tgtEl>
                                        <p:attrNameLst>
                                          <p:attrName>style.visibility</p:attrName>
                                        </p:attrNameLst>
                                      </p:cBhvr>
                                      <p:to>
                                        <p:strVal val="visible"/>
                                      </p:to>
                                    </p:set>
                                    <p:animEffect transition="in" filter="fade">
                                      <p:cBhvr>
                                        <p:cTn id="65"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9"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350" y="47498"/>
            <a:ext cx="11713301" cy="789214"/>
          </a:xfrm>
        </p:spPr>
        <p:txBody>
          <a:bodyPr/>
          <a:lstStyle/>
          <a:p>
            <a:r>
              <a:rPr lang="de-DE" dirty="0"/>
              <a:t>Ausführen des Additionsprogramms</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13836" y="2898602"/>
            <a:ext cx="1675503" cy="72008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893" y="1098923"/>
            <a:ext cx="871387" cy="1336483"/>
          </a:xfrm>
          <a:prstGeom prst="rect">
            <a:avLst/>
          </a:prstGeom>
        </p:spPr>
      </p:pic>
      <p:sp>
        <p:nvSpPr>
          <p:cNvPr id="5" name="Textfeld 4"/>
          <p:cNvSpPr txBox="1"/>
          <p:nvPr/>
        </p:nvSpPr>
        <p:spPr>
          <a:xfrm>
            <a:off x="1559496" y="4096394"/>
            <a:ext cx="1728192" cy="653726"/>
          </a:xfrm>
          <a:prstGeom prst="rect">
            <a:avLst/>
          </a:prstGeom>
          <a:noFill/>
        </p:spPr>
        <p:txBody>
          <a:bodyPr wrap="square" rtlCol="0">
            <a:spAutoFit/>
          </a:bodyPr>
          <a:lstStyle/>
          <a:p>
            <a:pPr algn="ctr"/>
            <a:r>
              <a:rPr lang="de-DE" dirty="0">
                <a:solidFill>
                  <a:schemeClr val="bg1"/>
                </a:solidFill>
              </a:rPr>
              <a:t>Arbeitsspeicher (RAM)</a:t>
            </a:r>
          </a:p>
        </p:txBody>
      </p:sp>
      <p:pic>
        <p:nvPicPr>
          <p:cNvPr id="8" name="Grafik 7"/>
          <p:cNvPicPr>
            <a:picLocks noChangeAspect="1"/>
          </p:cNvPicPr>
          <p:nvPr/>
        </p:nvPicPr>
        <p:blipFill rotWithShape="1">
          <a:blip r:embed="rId5">
            <a:extLst>
              <a:ext uri="{28A0092B-C50C-407E-A947-70E740481C1C}">
                <a14:useLocalDpi xmlns:a14="http://schemas.microsoft.com/office/drawing/2010/main" val="0"/>
              </a:ext>
            </a:extLst>
          </a:blip>
          <a:srcRect l="17671" t="6895" r="17671" b="6895"/>
          <a:stretch/>
        </p:blipFill>
        <p:spPr>
          <a:xfrm>
            <a:off x="1775520" y="4869160"/>
            <a:ext cx="1296144" cy="1296144"/>
          </a:xfrm>
          <a:prstGeom prst="rect">
            <a:avLst/>
          </a:prstGeom>
        </p:spPr>
      </p:pic>
      <p:sp>
        <p:nvSpPr>
          <p:cNvPr id="9" name="Textfeld 8"/>
          <p:cNvSpPr txBox="1"/>
          <p:nvPr/>
        </p:nvSpPr>
        <p:spPr>
          <a:xfrm>
            <a:off x="1531605" y="6166986"/>
            <a:ext cx="1728192" cy="369332"/>
          </a:xfrm>
          <a:prstGeom prst="rect">
            <a:avLst/>
          </a:prstGeom>
          <a:noFill/>
        </p:spPr>
        <p:txBody>
          <a:bodyPr wrap="square" rtlCol="0">
            <a:spAutoFit/>
          </a:bodyPr>
          <a:lstStyle/>
          <a:p>
            <a:pPr algn="ctr"/>
            <a:r>
              <a:rPr lang="de-DE" dirty="0">
                <a:solidFill>
                  <a:schemeClr val="bg1"/>
                </a:solidFill>
              </a:rPr>
              <a:t>Prozessor</a:t>
            </a:r>
          </a:p>
        </p:txBody>
      </p:sp>
      <p:sp>
        <p:nvSpPr>
          <p:cNvPr id="10" name="Rechteck 9"/>
          <p:cNvSpPr/>
          <p:nvPr/>
        </p:nvSpPr>
        <p:spPr>
          <a:xfrm>
            <a:off x="3287688" y="4869160"/>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6</a:t>
            </a:r>
          </a:p>
        </p:txBody>
      </p:sp>
      <p:sp>
        <p:nvSpPr>
          <p:cNvPr id="11" name="Rechteck 10"/>
          <p:cNvSpPr/>
          <p:nvPr/>
        </p:nvSpPr>
        <p:spPr>
          <a:xfrm>
            <a:off x="3287688" y="5589240"/>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4</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3722" y="5135133"/>
            <a:ext cx="764197" cy="764197"/>
          </a:xfrm>
          <a:prstGeom prst="rect">
            <a:avLst/>
          </a:prstGeom>
        </p:spPr>
      </p:pic>
      <p:sp>
        <p:nvSpPr>
          <p:cNvPr id="13" name="Rechteck 12"/>
          <p:cNvSpPr/>
          <p:nvPr/>
        </p:nvSpPr>
        <p:spPr>
          <a:xfrm>
            <a:off x="4934260" y="5229198"/>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10</a:t>
            </a:r>
          </a:p>
        </p:txBody>
      </p:sp>
      <p:sp>
        <p:nvSpPr>
          <p:cNvPr id="14" name="Rechteck 13"/>
          <p:cNvSpPr/>
          <p:nvPr/>
        </p:nvSpPr>
        <p:spPr>
          <a:xfrm>
            <a:off x="7176120" y="2934276"/>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SCHREIB “Gebe 2 Zahlen ein:”</a:t>
            </a:r>
          </a:p>
        </p:txBody>
      </p:sp>
      <p:sp>
        <p:nvSpPr>
          <p:cNvPr id="15" name="Rechteck 14"/>
          <p:cNvSpPr/>
          <p:nvPr/>
        </p:nvSpPr>
        <p:spPr>
          <a:xfrm>
            <a:off x="7176120" y="3360320"/>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WARTE_AUF_EINGABE</a:t>
            </a:r>
          </a:p>
        </p:txBody>
      </p:sp>
      <p:sp>
        <p:nvSpPr>
          <p:cNvPr id="16" name="Rechteck 15"/>
          <p:cNvSpPr/>
          <p:nvPr/>
        </p:nvSpPr>
        <p:spPr>
          <a:xfrm>
            <a:off x="7176120" y="3786364"/>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LADE [S1]</a:t>
            </a:r>
          </a:p>
        </p:txBody>
      </p:sp>
      <p:sp>
        <p:nvSpPr>
          <p:cNvPr id="17" name="Rechteck 16"/>
          <p:cNvSpPr/>
          <p:nvPr/>
        </p:nvSpPr>
        <p:spPr>
          <a:xfrm>
            <a:off x="7176120" y="4212408"/>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LADE [S2]</a:t>
            </a:r>
          </a:p>
        </p:txBody>
      </p:sp>
      <p:sp>
        <p:nvSpPr>
          <p:cNvPr id="18" name="Rechteck 17"/>
          <p:cNvSpPr/>
          <p:nvPr/>
        </p:nvSpPr>
        <p:spPr>
          <a:xfrm>
            <a:off x="7176120" y="4638452"/>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ADD</a:t>
            </a:r>
          </a:p>
        </p:txBody>
      </p:sp>
      <p:sp>
        <p:nvSpPr>
          <p:cNvPr id="19" name="Rechteck 18"/>
          <p:cNvSpPr/>
          <p:nvPr/>
        </p:nvSpPr>
        <p:spPr>
          <a:xfrm>
            <a:off x="7176120" y="5064496"/>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SPEICHER [S3]</a:t>
            </a:r>
          </a:p>
        </p:txBody>
      </p:sp>
      <p:sp>
        <p:nvSpPr>
          <p:cNvPr id="20" name="Rechteck 19"/>
          <p:cNvSpPr/>
          <p:nvPr/>
        </p:nvSpPr>
        <p:spPr>
          <a:xfrm>
            <a:off x="7176120" y="5490540"/>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SCHREIB “Ergebnis:”</a:t>
            </a:r>
          </a:p>
        </p:txBody>
      </p:sp>
      <p:sp>
        <p:nvSpPr>
          <p:cNvPr id="21" name="Rechteck 20"/>
          <p:cNvSpPr/>
          <p:nvPr/>
        </p:nvSpPr>
        <p:spPr>
          <a:xfrm>
            <a:off x="7176120" y="5916584"/>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SCHREIB [S3]</a:t>
            </a:r>
          </a:p>
        </p:txBody>
      </p:sp>
      <p:sp>
        <p:nvSpPr>
          <p:cNvPr id="22" name="Rechteck 21"/>
          <p:cNvSpPr/>
          <p:nvPr/>
        </p:nvSpPr>
        <p:spPr>
          <a:xfrm>
            <a:off x="7176120" y="6356318"/>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SPRING [S4]</a:t>
            </a:r>
          </a:p>
        </p:txBody>
      </p:sp>
      <p:sp>
        <p:nvSpPr>
          <p:cNvPr id="23" name="Rechteck 22"/>
          <p:cNvSpPr/>
          <p:nvPr/>
        </p:nvSpPr>
        <p:spPr>
          <a:xfrm>
            <a:off x="7169346" y="1201543"/>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4</a:t>
            </a:r>
          </a:p>
        </p:txBody>
      </p:sp>
      <p:sp>
        <p:nvSpPr>
          <p:cNvPr id="24" name="Rechteck 23"/>
          <p:cNvSpPr/>
          <p:nvPr/>
        </p:nvSpPr>
        <p:spPr>
          <a:xfrm>
            <a:off x="7169346" y="1627587"/>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10</a:t>
            </a:r>
          </a:p>
        </p:txBody>
      </p:sp>
      <p:sp>
        <p:nvSpPr>
          <p:cNvPr id="25" name="Rechteck 24"/>
          <p:cNvSpPr/>
          <p:nvPr/>
        </p:nvSpPr>
        <p:spPr>
          <a:xfrm>
            <a:off x="7169346" y="2053631"/>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S6  (Programmstart)</a:t>
            </a:r>
          </a:p>
        </p:txBody>
      </p:sp>
      <p:sp>
        <p:nvSpPr>
          <p:cNvPr id="26" name="Rechteck 25"/>
          <p:cNvSpPr/>
          <p:nvPr/>
        </p:nvSpPr>
        <p:spPr>
          <a:xfrm>
            <a:off x="7169346" y="775499"/>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6</a:t>
            </a:r>
          </a:p>
        </p:txBody>
      </p:sp>
      <p:sp>
        <p:nvSpPr>
          <p:cNvPr id="27" name="Textfeld 26"/>
          <p:cNvSpPr txBox="1"/>
          <p:nvPr/>
        </p:nvSpPr>
        <p:spPr>
          <a:xfrm>
            <a:off x="6682616" y="764704"/>
            <a:ext cx="504056" cy="369332"/>
          </a:xfrm>
          <a:prstGeom prst="rect">
            <a:avLst/>
          </a:prstGeom>
          <a:noFill/>
        </p:spPr>
        <p:txBody>
          <a:bodyPr wrap="square" rtlCol="0">
            <a:spAutoFit/>
          </a:bodyPr>
          <a:lstStyle/>
          <a:p>
            <a:pPr algn="ctr"/>
            <a:r>
              <a:rPr lang="de-DE" dirty="0">
                <a:solidFill>
                  <a:schemeClr val="bg1"/>
                </a:solidFill>
              </a:rPr>
              <a:t>S1:</a:t>
            </a:r>
          </a:p>
        </p:txBody>
      </p:sp>
      <p:sp>
        <p:nvSpPr>
          <p:cNvPr id="28" name="Textfeld 27"/>
          <p:cNvSpPr txBox="1"/>
          <p:nvPr/>
        </p:nvSpPr>
        <p:spPr>
          <a:xfrm>
            <a:off x="6682616" y="1190873"/>
            <a:ext cx="504056" cy="369332"/>
          </a:xfrm>
          <a:prstGeom prst="rect">
            <a:avLst/>
          </a:prstGeom>
          <a:noFill/>
        </p:spPr>
        <p:txBody>
          <a:bodyPr wrap="square" rtlCol="0">
            <a:spAutoFit/>
          </a:bodyPr>
          <a:lstStyle/>
          <a:p>
            <a:pPr algn="ctr"/>
            <a:r>
              <a:rPr lang="de-DE" dirty="0">
                <a:solidFill>
                  <a:schemeClr val="bg1"/>
                </a:solidFill>
              </a:rPr>
              <a:t>S2:</a:t>
            </a:r>
          </a:p>
        </p:txBody>
      </p:sp>
      <p:sp>
        <p:nvSpPr>
          <p:cNvPr id="29" name="Textfeld 28"/>
          <p:cNvSpPr txBox="1"/>
          <p:nvPr/>
        </p:nvSpPr>
        <p:spPr>
          <a:xfrm>
            <a:off x="6682616" y="1622921"/>
            <a:ext cx="504056" cy="369332"/>
          </a:xfrm>
          <a:prstGeom prst="rect">
            <a:avLst/>
          </a:prstGeom>
          <a:noFill/>
        </p:spPr>
        <p:txBody>
          <a:bodyPr wrap="square" rtlCol="0">
            <a:spAutoFit/>
          </a:bodyPr>
          <a:lstStyle/>
          <a:p>
            <a:pPr algn="ctr"/>
            <a:r>
              <a:rPr lang="de-DE" dirty="0">
                <a:solidFill>
                  <a:schemeClr val="bg1"/>
                </a:solidFill>
              </a:rPr>
              <a:t>S3:</a:t>
            </a:r>
          </a:p>
        </p:txBody>
      </p:sp>
      <p:sp>
        <p:nvSpPr>
          <p:cNvPr id="30" name="Textfeld 29"/>
          <p:cNvSpPr txBox="1"/>
          <p:nvPr/>
        </p:nvSpPr>
        <p:spPr>
          <a:xfrm>
            <a:off x="6682616" y="2048965"/>
            <a:ext cx="504056" cy="369332"/>
          </a:xfrm>
          <a:prstGeom prst="rect">
            <a:avLst/>
          </a:prstGeom>
          <a:noFill/>
        </p:spPr>
        <p:txBody>
          <a:bodyPr wrap="square" rtlCol="0">
            <a:spAutoFit/>
          </a:bodyPr>
          <a:lstStyle/>
          <a:p>
            <a:pPr algn="ctr"/>
            <a:r>
              <a:rPr lang="de-DE" dirty="0">
                <a:solidFill>
                  <a:schemeClr val="bg1"/>
                </a:solidFill>
              </a:rPr>
              <a:t>S4:</a:t>
            </a:r>
          </a:p>
        </p:txBody>
      </p:sp>
      <p:sp>
        <p:nvSpPr>
          <p:cNvPr id="31" name="Textfeld 30"/>
          <p:cNvSpPr txBox="1"/>
          <p:nvPr/>
        </p:nvSpPr>
        <p:spPr>
          <a:xfrm>
            <a:off x="6682616" y="2929610"/>
            <a:ext cx="504056" cy="369332"/>
          </a:xfrm>
          <a:prstGeom prst="rect">
            <a:avLst/>
          </a:prstGeom>
          <a:noFill/>
        </p:spPr>
        <p:txBody>
          <a:bodyPr wrap="square" rtlCol="0">
            <a:spAutoFit/>
          </a:bodyPr>
          <a:lstStyle/>
          <a:p>
            <a:pPr algn="ctr"/>
            <a:r>
              <a:rPr lang="de-DE" dirty="0">
                <a:solidFill>
                  <a:schemeClr val="bg1"/>
                </a:solidFill>
              </a:rPr>
              <a:t>S6:</a:t>
            </a:r>
          </a:p>
        </p:txBody>
      </p:sp>
      <p:sp>
        <p:nvSpPr>
          <p:cNvPr id="32" name="Textfeld 31"/>
          <p:cNvSpPr txBox="1"/>
          <p:nvPr/>
        </p:nvSpPr>
        <p:spPr>
          <a:xfrm>
            <a:off x="6682616" y="3351983"/>
            <a:ext cx="504056" cy="369332"/>
          </a:xfrm>
          <a:prstGeom prst="rect">
            <a:avLst/>
          </a:prstGeom>
          <a:noFill/>
        </p:spPr>
        <p:txBody>
          <a:bodyPr wrap="square" rtlCol="0">
            <a:spAutoFit/>
          </a:bodyPr>
          <a:lstStyle/>
          <a:p>
            <a:pPr algn="ctr"/>
            <a:r>
              <a:rPr lang="de-DE" dirty="0">
                <a:solidFill>
                  <a:schemeClr val="bg1"/>
                </a:solidFill>
              </a:rPr>
              <a:t>S7:</a:t>
            </a:r>
          </a:p>
        </p:txBody>
      </p:sp>
      <p:sp>
        <p:nvSpPr>
          <p:cNvPr id="33" name="Textfeld 32"/>
          <p:cNvSpPr txBox="1"/>
          <p:nvPr/>
        </p:nvSpPr>
        <p:spPr>
          <a:xfrm>
            <a:off x="6682616" y="3773361"/>
            <a:ext cx="504056" cy="369332"/>
          </a:xfrm>
          <a:prstGeom prst="rect">
            <a:avLst/>
          </a:prstGeom>
          <a:noFill/>
        </p:spPr>
        <p:txBody>
          <a:bodyPr wrap="square" rtlCol="0">
            <a:spAutoFit/>
          </a:bodyPr>
          <a:lstStyle/>
          <a:p>
            <a:pPr algn="ctr"/>
            <a:r>
              <a:rPr lang="de-DE" dirty="0">
                <a:solidFill>
                  <a:schemeClr val="bg1"/>
                </a:solidFill>
              </a:rPr>
              <a:t>S8:</a:t>
            </a:r>
          </a:p>
        </p:txBody>
      </p:sp>
      <p:sp>
        <p:nvSpPr>
          <p:cNvPr id="34" name="Textfeld 33"/>
          <p:cNvSpPr txBox="1"/>
          <p:nvPr/>
        </p:nvSpPr>
        <p:spPr>
          <a:xfrm>
            <a:off x="6682616" y="4194739"/>
            <a:ext cx="504056" cy="369332"/>
          </a:xfrm>
          <a:prstGeom prst="rect">
            <a:avLst/>
          </a:prstGeom>
          <a:noFill/>
        </p:spPr>
        <p:txBody>
          <a:bodyPr wrap="square" rtlCol="0">
            <a:spAutoFit/>
          </a:bodyPr>
          <a:lstStyle/>
          <a:p>
            <a:pPr algn="ctr"/>
            <a:r>
              <a:rPr lang="de-DE" dirty="0">
                <a:solidFill>
                  <a:schemeClr val="bg1"/>
                </a:solidFill>
              </a:rPr>
              <a:t>S9:</a:t>
            </a:r>
          </a:p>
        </p:txBody>
      </p:sp>
      <p:sp>
        <p:nvSpPr>
          <p:cNvPr id="35" name="Textfeld 34"/>
          <p:cNvSpPr txBox="1"/>
          <p:nvPr/>
        </p:nvSpPr>
        <p:spPr>
          <a:xfrm>
            <a:off x="6602220" y="4619788"/>
            <a:ext cx="584452" cy="369332"/>
          </a:xfrm>
          <a:prstGeom prst="rect">
            <a:avLst/>
          </a:prstGeom>
          <a:noFill/>
        </p:spPr>
        <p:txBody>
          <a:bodyPr wrap="square" rtlCol="0">
            <a:spAutoFit/>
          </a:bodyPr>
          <a:lstStyle/>
          <a:p>
            <a:pPr algn="ctr"/>
            <a:r>
              <a:rPr lang="de-DE" dirty="0">
                <a:solidFill>
                  <a:schemeClr val="bg1"/>
                </a:solidFill>
              </a:rPr>
              <a:t>S10:</a:t>
            </a:r>
          </a:p>
        </p:txBody>
      </p:sp>
      <p:sp>
        <p:nvSpPr>
          <p:cNvPr id="36" name="Textfeld 35"/>
          <p:cNvSpPr txBox="1"/>
          <p:nvPr/>
        </p:nvSpPr>
        <p:spPr>
          <a:xfrm>
            <a:off x="6602220" y="5055782"/>
            <a:ext cx="584452" cy="369332"/>
          </a:xfrm>
          <a:prstGeom prst="rect">
            <a:avLst/>
          </a:prstGeom>
          <a:noFill/>
        </p:spPr>
        <p:txBody>
          <a:bodyPr wrap="square" rtlCol="0">
            <a:spAutoFit/>
          </a:bodyPr>
          <a:lstStyle/>
          <a:p>
            <a:pPr algn="ctr"/>
            <a:r>
              <a:rPr lang="de-DE" dirty="0">
                <a:solidFill>
                  <a:schemeClr val="bg1"/>
                </a:solidFill>
              </a:rPr>
              <a:t>S11:</a:t>
            </a:r>
          </a:p>
        </p:txBody>
      </p:sp>
      <p:sp>
        <p:nvSpPr>
          <p:cNvPr id="37" name="Textfeld 36"/>
          <p:cNvSpPr txBox="1"/>
          <p:nvPr/>
        </p:nvSpPr>
        <p:spPr>
          <a:xfrm>
            <a:off x="6602220" y="5485497"/>
            <a:ext cx="584452" cy="369332"/>
          </a:xfrm>
          <a:prstGeom prst="rect">
            <a:avLst/>
          </a:prstGeom>
          <a:noFill/>
        </p:spPr>
        <p:txBody>
          <a:bodyPr wrap="square" rtlCol="0">
            <a:spAutoFit/>
          </a:bodyPr>
          <a:lstStyle/>
          <a:p>
            <a:pPr algn="ctr"/>
            <a:r>
              <a:rPr lang="de-DE" dirty="0">
                <a:solidFill>
                  <a:schemeClr val="bg1"/>
                </a:solidFill>
              </a:rPr>
              <a:t>S12:</a:t>
            </a:r>
          </a:p>
        </p:txBody>
      </p:sp>
      <p:sp>
        <p:nvSpPr>
          <p:cNvPr id="38" name="Textfeld 37"/>
          <p:cNvSpPr txBox="1"/>
          <p:nvPr/>
        </p:nvSpPr>
        <p:spPr>
          <a:xfrm>
            <a:off x="6602220" y="5911918"/>
            <a:ext cx="584452" cy="369332"/>
          </a:xfrm>
          <a:prstGeom prst="rect">
            <a:avLst/>
          </a:prstGeom>
          <a:noFill/>
        </p:spPr>
        <p:txBody>
          <a:bodyPr wrap="square" rtlCol="0">
            <a:spAutoFit/>
          </a:bodyPr>
          <a:lstStyle/>
          <a:p>
            <a:pPr algn="ctr"/>
            <a:r>
              <a:rPr lang="de-DE" dirty="0">
                <a:solidFill>
                  <a:schemeClr val="bg1"/>
                </a:solidFill>
              </a:rPr>
              <a:t>S13:</a:t>
            </a:r>
          </a:p>
        </p:txBody>
      </p:sp>
      <p:sp>
        <p:nvSpPr>
          <p:cNvPr id="39" name="Textfeld 38"/>
          <p:cNvSpPr txBox="1"/>
          <p:nvPr/>
        </p:nvSpPr>
        <p:spPr>
          <a:xfrm>
            <a:off x="6602220" y="6338203"/>
            <a:ext cx="584452" cy="369332"/>
          </a:xfrm>
          <a:prstGeom prst="rect">
            <a:avLst/>
          </a:prstGeom>
          <a:noFill/>
        </p:spPr>
        <p:txBody>
          <a:bodyPr wrap="square" rtlCol="0">
            <a:spAutoFit/>
          </a:bodyPr>
          <a:lstStyle/>
          <a:p>
            <a:pPr algn="ctr"/>
            <a:r>
              <a:rPr lang="de-DE" dirty="0">
                <a:solidFill>
                  <a:schemeClr val="bg1"/>
                </a:solidFill>
              </a:rPr>
              <a:t>S14:</a:t>
            </a:r>
          </a:p>
        </p:txBody>
      </p:sp>
      <p:sp>
        <p:nvSpPr>
          <p:cNvPr id="40" name="Textfeld 39"/>
          <p:cNvSpPr txBox="1"/>
          <p:nvPr/>
        </p:nvSpPr>
        <p:spPr>
          <a:xfrm>
            <a:off x="5931808" y="2924944"/>
            <a:ext cx="504056" cy="369332"/>
          </a:xfrm>
          <a:prstGeom prst="rect">
            <a:avLst/>
          </a:prstGeom>
          <a:noFill/>
        </p:spPr>
        <p:txBody>
          <a:bodyPr wrap="square" rtlCol="0">
            <a:spAutoFit/>
          </a:bodyPr>
          <a:lstStyle/>
          <a:p>
            <a:pPr algn="ctr"/>
            <a:r>
              <a:rPr lang="de-DE" dirty="0">
                <a:solidFill>
                  <a:schemeClr val="bg1"/>
                </a:solidFill>
              </a:rPr>
              <a:t>IP</a:t>
            </a:r>
          </a:p>
        </p:txBody>
      </p:sp>
      <p:cxnSp>
        <p:nvCxnSpPr>
          <p:cNvPr id="42" name="Gerade Verbindung mit Pfeil 41"/>
          <p:cNvCxnSpPr/>
          <p:nvPr/>
        </p:nvCxnSpPr>
        <p:spPr>
          <a:xfrm>
            <a:off x="6308637" y="3109610"/>
            <a:ext cx="3705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Grafik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564" y="1024777"/>
            <a:ext cx="2965996" cy="3639041"/>
          </a:xfrm>
          <a:prstGeom prst="rect">
            <a:avLst/>
          </a:prstGeom>
        </p:spPr>
      </p:pic>
      <p:sp>
        <p:nvSpPr>
          <p:cNvPr id="51" name="Textfeld 50"/>
          <p:cNvSpPr txBox="1"/>
          <p:nvPr/>
        </p:nvSpPr>
        <p:spPr>
          <a:xfrm>
            <a:off x="3198357" y="1168792"/>
            <a:ext cx="2558842" cy="461665"/>
          </a:xfrm>
          <a:prstGeom prst="rect">
            <a:avLst/>
          </a:prstGeom>
          <a:noFill/>
        </p:spPr>
        <p:txBody>
          <a:bodyPr wrap="none" rtlCol="0">
            <a:spAutoFit/>
          </a:bodyPr>
          <a:lstStyle/>
          <a:p>
            <a:r>
              <a:rPr lang="de-DE" sz="2400" b="1" dirty="0"/>
              <a:t>Gebe 2 Zahlen ein:</a:t>
            </a:r>
          </a:p>
        </p:txBody>
      </p:sp>
      <p:sp>
        <p:nvSpPr>
          <p:cNvPr id="55" name="Rechteck 54"/>
          <p:cNvSpPr/>
          <p:nvPr/>
        </p:nvSpPr>
        <p:spPr>
          <a:xfrm>
            <a:off x="3198357" y="1506472"/>
            <a:ext cx="2655306" cy="461665"/>
          </a:xfrm>
          <a:prstGeom prst="rect">
            <a:avLst/>
          </a:prstGeom>
        </p:spPr>
        <p:txBody>
          <a:bodyPr wrap="square">
            <a:spAutoFit/>
          </a:bodyPr>
          <a:lstStyle/>
          <a:p>
            <a:pPr lvl="0"/>
            <a:r>
              <a:rPr lang="de-DE" sz="2400" dirty="0">
                <a:solidFill>
                  <a:prstClr val="black"/>
                </a:solidFill>
              </a:rPr>
              <a:t>6 4</a:t>
            </a:r>
          </a:p>
        </p:txBody>
      </p:sp>
      <p:sp>
        <p:nvSpPr>
          <p:cNvPr id="57" name="Rechteck 56"/>
          <p:cNvSpPr/>
          <p:nvPr/>
        </p:nvSpPr>
        <p:spPr>
          <a:xfrm>
            <a:off x="3198358" y="1844153"/>
            <a:ext cx="2671871" cy="461665"/>
          </a:xfrm>
          <a:prstGeom prst="rect">
            <a:avLst/>
          </a:prstGeom>
        </p:spPr>
        <p:txBody>
          <a:bodyPr wrap="square">
            <a:spAutoFit/>
          </a:bodyPr>
          <a:lstStyle/>
          <a:p>
            <a:pPr lvl="0"/>
            <a:r>
              <a:rPr lang="de-DE" sz="2400" b="1" dirty="0">
                <a:solidFill>
                  <a:prstClr val="black"/>
                </a:solidFill>
              </a:rPr>
              <a:t>Ergebnis:</a:t>
            </a:r>
          </a:p>
        </p:txBody>
      </p:sp>
      <p:sp>
        <p:nvSpPr>
          <p:cNvPr id="59" name="Rechteck 58"/>
          <p:cNvSpPr/>
          <p:nvPr/>
        </p:nvSpPr>
        <p:spPr>
          <a:xfrm>
            <a:off x="3198358" y="2181833"/>
            <a:ext cx="2681619" cy="461665"/>
          </a:xfrm>
          <a:prstGeom prst="rect">
            <a:avLst/>
          </a:prstGeom>
        </p:spPr>
        <p:txBody>
          <a:bodyPr wrap="square">
            <a:spAutoFit/>
          </a:bodyPr>
          <a:lstStyle/>
          <a:p>
            <a:pPr lvl="0"/>
            <a:r>
              <a:rPr lang="de-DE" sz="2400" dirty="0">
                <a:solidFill>
                  <a:prstClr val="black"/>
                </a:solidFill>
              </a:rPr>
              <a:t>10</a:t>
            </a:r>
          </a:p>
        </p:txBody>
      </p:sp>
      <p:sp>
        <p:nvSpPr>
          <p:cNvPr id="61" name="Rechteck 60"/>
          <p:cNvSpPr/>
          <p:nvPr/>
        </p:nvSpPr>
        <p:spPr>
          <a:xfrm>
            <a:off x="3198357" y="2519514"/>
            <a:ext cx="2583298" cy="1015663"/>
          </a:xfrm>
          <a:prstGeom prst="rect">
            <a:avLst/>
          </a:prstGeom>
        </p:spPr>
        <p:txBody>
          <a:bodyPr wrap="square">
            <a:spAutoFit/>
          </a:bodyPr>
          <a:lstStyle/>
          <a:p>
            <a:pPr lvl="0"/>
            <a:endParaRPr lang="de-DE" sz="1200" dirty="0">
              <a:solidFill>
                <a:prstClr val="black"/>
              </a:solidFill>
            </a:endParaRPr>
          </a:p>
          <a:p>
            <a:pPr lvl="0"/>
            <a:r>
              <a:rPr lang="de-DE" sz="2400" b="1" dirty="0">
                <a:solidFill>
                  <a:prstClr val="black"/>
                </a:solidFill>
              </a:rPr>
              <a:t>Gebe 2 Zahlen ein:</a:t>
            </a:r>
          </a:p>
          <a:p>
            <a:pPr lvl="0"/>
            <a:r>
              <a:rPr lang="de-DE" sz="2400" dirty="0">
                <a:solidFill>
                  <a:prstClr val="black"/>
                </a:solidFill>
              </a:rPr>
              <a:t>…</a:t>
            </a:r>
          </a:p>
        </p:txBody>
      </p:sp>
      <p:sp>
        <p:nvSpPr>
          <p:cNvPr id="62" name="Rechteck 61"/>
          <p:cNvSpPr/>
          <p:nvPr/>
        </p:nvSpPr>
        <p:spPr>
          <a:xfrm>
            <a:off x="7169346" y="2475009"/>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63" name="Textfeld 62"/>
          <p:cNvSpPr txBox="1"/>
          <p:nvPr/>
        </p:nvSpPr>
        <p:spPr>
          <a:xfrm>
            <a:off x="6682616" y="2470343"/>
            <a:ext cx="504056" cy="369332"/>
          </a:xfrm>
          <a:prstGeom prst="rect">
            <a:avLst/>
          </a:prstGeom>
          <a:noFill/>
        </p:spPr>
        <p:txBody>
          <a:bodyPr wrap="square" rtlCol="0">
            <a:spAutoFit/>
          </a:bodyPr>
          <a:lstStyle/>
          <a:p>
            <a:pPr algn="ctr"/>
            <a:r>
              <a:rPr lang="de-DE" dirty="0">
                <a:solidFill>
                  <a:schemeClr val="bg1"/>
                </a:solidFill>
              </a:rPr>
              <a:t>S5:</a:t>
            </a:r>
          </a:p>
        </p:txBody>
      </p:sp>
      <p:sp>
        <p:nvSpPr>
          <p:cNvPr id="168" name="Rechteckige Legende 167"/>
          <p:cNvSpPr/>
          <p:nvPr/>
        </p:nvSpPr>
        <p:spPr>
          <a:xfrm>
            <a:off x="2558633" y="1282438"/>
            <a:ext cx="3878477" cy="2206856"/>
          </a:xfrm>
          <a:prstGeom prst="wedgeRectCallout">
            <a:avLst>
              <a:gd name="adj1" fmla="val 81573"/>
              <a:gd name="adj2" fmla="val 5232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de-DE" dirty="0"/>
          </a:p>
        </p:txBody>
      </p:sp>
      <p:sp>
        <p:nvSpPr>
          <p:cNvPr id="169" name="Textfeld 168"/>
          <p:cNvSpPr txBox="1"/>
          <p:nvPr/>
        </p:nvSpPr>
        <p:spPr>
          <a:xfrm>
            <a:off x="3795530" y="1615756"/>
            <a:ext cx="2640334" cy="1200329"/>
          </a:xfrm>
          <a:prstGeom prst="rect">
            <a:avLst/>
          </a:prstGeom>
          <a:noFill/>
        </p:spPr>
        <p:txBody>
          <a:bodyPr wrap="square" rtlCol="0">
            <a:spAutoFit/>
          </a:bodyPr>
          <a:lstStyle/>
          <a:p>
            <a:r>
              <a:rPr lang="de-DE" sz="2400" b="1" dirty="0"/>
              <a:t>Die Anzahl der Eingaben wird </a:t>
            </a:r>
            <a:r>
              <a:rPr lang="de-DE" sz="2400" b="1"/>
              <a:t>nicht geprüft!</a:t>
            </a:r>
            <a:endParaRPr lang="de-DE" sz="2400" b="1" dirty="0"/>
          </a:p>
        </p:txBody>
      </p:sp>
      <p:sp>
        <p:nvSpPr>
          <p:cNvPr id="6" name="Foliennummernplatzhalter 5">
            <a:extLst>
              <a:ext uri="{FF2B5EF4-FFF2-40B4-BE49-F238E27FC236}">
                <a16:creationId xmlns:a16="http://schemas.microsoft.com/office/drawing/2014/main" id="{10852088-77FE-21E7-1D52-BB1F02FDBF83}"/>
              </a:ext>
            </a:extLst>
          </p:cNvPr>
          <p:cNvSpPr>
            <a:spLocks noGrp="1"/>
          </p:cNvSpPr>
          <p:nvPr>
            <p:ph type="sldNum" sz="quarter" idx="12"/>
          </p:nvPr>
        </p:nvSpPr>
        <p:spPr/>
        <p:txBody>
          <a:bodyPr/>
          <a:lstStyle/>
          <a:p>
            <a:fld id="{B4C71E88-0A44-4F17-829B-07B79A5A6163}" type="slidenum">
              <a:rPr lang="en-US" smtClean="0"/>
              <a:pPr/>
              <a:t>15</a:t>
            </a:fld>
            <a:endParaRPr lang="en-US" dirty="0"/>
          </a:p>
        </p:txBody>
      </p:sp>
      <p:pic>
        <p:nvPicPr>
          <p:cNvPr id="52" name="Picture 2" descr="https://cdn1.iconfinder.com/data/icons/large-glossy-icons/512/Sp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6152" y="1732792"/>
            <a:ext cx="1188132" cy="118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32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500"/>
                                        <p:tgtEl>
                                          <p:spTgt spid="6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500"/>
                                        <p:tgtEl>
                                          <p:spTgt spid="2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Effect transition="in" filter="fade">
                                      <p:cBhvr>
                                        <p:cTn id="93" dur="500"/>
                                        <p:tgtEl>
                                          <p:spTgt spid="2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
                                        </p:tgtEl>
                                        <p:attrNameLst>
                                          <p:attrName>style.visibility</p:attrName>
                                        </p:attrNameLst>
                                      </p:cBhvr>
                                      <p:to>
                                        <p:strVal val="visible"/>
                                      </p:to>
                                    </p:set>
                                    <p:animEffect transition="in" filter="fade">
                                      <p:cBhvr>
                                        <p:cTn id="101" dur="500"/>
                                        <p:tgtEl>
                                          <p:spTgt spid="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fade">
                                      <p:cBhvr>
                                        <p:cTn id="107" dur="500"/>
                                        <p:tgtEl>
                                          <p:spTgt spid="1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fade">
                                      <p:cBhvr>
                                        <p:cTn id="110" dur="500"/>
                                        <p:tgtEl>
                                          <p:spTgt spid="1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par>
                                <p:cTn id="114" presetID="10" presetClass="entr" presetSubtype="0" fill="hold"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fade">
                                      <p:cBhvr>
                                        <p:cTn id="121" dur="500"/>
                                        <p:tgtEl>
                                          <p:spTgt spid="40"/>
                                        </p:tgtEl>
                                      </p:cBhvr>
                                    </p:animEffect>
                                  </p:childTnLst>
                                </p:cTn>
                              </p:par>
                              <p:par>
                                <p:cTn id="122" presetID="10" presetClass="entr" presetSubtype="0"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fade">
                                      <p:cBhvr>
                                        <p:cTn id="124" dur="500"/>
                                        <p:tgtEl>
                                          <p:spTgt spid="42"/>
                                        </p:tgtEl>
                                      </p:cBhvr>
                                    </p:animEffect>
                                  </p:childTnLst>
                                </p:cTn>
                              </p:par>
                            </p:childTnLst>
                          </p:cTn>
                        </p:par>
                        <p:par>
                          <p:cTn id="125" fill="hold">
                            <p:stCondLst>
                              <p:cond delay="500"/>
                            </p:stCondLst>
                            <p:childTnLst>
                              <p:par>
                                <p:cTn id="126" presetID="24" presetClass="emph" presetSubtype="0" fill="hold" grpId="1" nodeType="afterEffect">
                                  <p:stCondLst>
                                    <p:cond delay="0"/>
                                  </p:stCondLst>
                                  <p:childTnLst>
                                    <p:animClr clrSpc="hsl" dir="cw">
                                      <p:cBhvr override="childStyle">
                                        <p:cTn id="127" dur="500" fill="hold"/>
                                        <p:tgtEl>
                                          <p:spTgt spid="14"/>
                                        </p:tgtEl>
                                        <p:attrNameLst>
                                          <p:attrName>style.color</p:attrName>
                                        </p:attrNameLst>
                                      </p:cBhvr>
                                      <p:by>
                                        <p:hsl h="0" s="-12549" l="-25098"/>
                                      </p:by>
                                    </p:animClr>
                                    <p:animClr clrSpc="hsl" dir="cw">
                                      <p:cBhvr>
                                        <p:cTn id="128" dur="500" fill="hold"/>
                                        <p:tgtEl>
                                          <p:spTgt spid="14"/>
                                        </p:tgtEl>
                                        <p:attrNameLst>
                                          <p:attrName>fillcolor</p:attrName>
                                        </p:attrNameLst>
                                      </p:cBhvr>
                                      <p:by>
                                        <p:hsl h="0" s="-12549" l="-25098"/>
                                      </p:by>
                                    </p:animClr>
                                    <p:animClr clrSpc="hsl" dir="cw">
                                      <p:cBhvr>
                                        <p:cTn id="129" dur="500" fill="hold"/>
                                        <p:tgtEl>
                                          <p:spTgt spid="14"/>
                                        </p:tgtEl>
                                        <p:attrNameLst>
                                          <p:attrName>stroke.color</p:attrName>
                                        </p:attrNameLst>
                                      </p:cBhvr>
                                      <p:by>
                                        <p:hsl h="0" s="-12549" l="-25098"/>
                                      </p:by>
                                    </p:animClr>
                                    <p:set>
                                      <p:cBhvr>
                                        <p:cTn id="130" dur="500" fill="hold"/>
                                        <p:tgtEl>
                                          <p:spTgt spid="14"/>
                                        </p:tgtEl>
                                        <p:attrNameLst>
                                          <p:attrName>fill.type</p:attrName>
                                        </p:attrNameLst>
                                      </p:cBhvr>
                                      <p:to>
                                        <p:strVal val="solid"/>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5">
                                            <p:txEl>
                                              <p:pRg st="0" end="0"/>
                                            </p:txEl>
                                          </p:spTgt>
                                        </p:tgtEl>
                                        <p:attrNameLst>
                                          <p:attrName>style.visibility</p:attrName>
                                        </p:attrNameLst>
                                      </p:cBhvr>
                                      <p:to>
                                        <p:strVal val="visible"/>
                                      </p:to>
                                    </p:set>
                                    <p:animEffect transition="in" filter="fade">
                                      <p:cBhvr>
                                        <p:cTn id="135" dur="500"/>
                                        <p:tgtEl>
                                          <p:spTgt spid="25">
                                            <p:txEl>
                                              <p:pRg st="0" end="0"/>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childTnLst>
                          </p:cTn>
                        </p:par>
                      </p:childTnLst>
                    </p:cTn>
                  </p:par>
                  <p:par>
                    <p:cTn id="141" fill="hold">
                      <p:stCondLst>
                        <p:cond delay="indefinite"/>
                      </p:stCondLst>
                      <p:childTnLst>
                        <p:par>
                          <p:cTn id="142" fill="hold">
                            <p:stCondLst>
                              <p:cond delay="0"/>
                            </p:stCondLst>
                            <p:childTnLst>
                              <p:par>
                                <p:cTn id="143" presetID="42" presetClass="path" presetSubtype="0" accel="50000" decel="50000" fill="hold" grpId="1" nodeType="clickEffect">
                                  <p:stCondLst>
                                    <p:cond delay="0"/>
                                  </p:stCondLst>
                                  <p:childTnLst>
                                    <p:animMotion origin="layout" path="M 1.38889E-6 -7.40741E-7 L 0.00191 0.06227 " pathEditMode="relative" rAng="0" ptsTypes="AA">
                                      <p:cBhvr>
                                        <p:cTn id="144" dur="2000" fill="hold"/>
                                        <p:tgtEl>
                                          <p:spTgt spid="40"/>
                                        </p:tgtEl>
                                        <p:attrNameLst>
                                          <p:attrName>ppt_x</p:attrName>
                                          <p:attrName>ppt_y</p:attrName>
                                        </p:attrNameLst>
                                      </p:cBhvr>
                                      <p:rCtr x="87" y="3102"/>
                                    </p:animMotion>
                                  </p:childTnLst>
                                </p:cTn>
                              </p:par>
                              <p:par>
                                <p:cTn id="145" presetID="42" presetClass="path" presetSubtype="0" accel="50000" decel="50000" fill="hold" nodeType="withEffect">
                                  <p:stCondLst>
                                    <p:cond delay="0"/>
                                  </p:stCondLst>
                                  <p:childTnLst>
                                    <p:animMotion origin="layout" path="M -2.77778E-6 -2.22222E-6 L 0.00191 0.06204 " pathEditMode="relative" rAng="0" ptsTypes="AA">
                                      <p:cBhvr>
                                        <p:cTn id="146" dur="2000" fill="hold"/>
                                        <p:tgtEl>
                                          <p:spTgt spid="42"/>
                                        </p:tgtEl>
                                        <p:attrNameLst>
                                          <p:attrName>ppt_x</p:attrName>
                                          <p:attrName>ppt_y</p:attrName>
                                        </p:attrNameLst>
                                      </p:cBhvr>
                                      <p:rCtr x="87" y="3102"/>
                                    </p:animMotion>
                                  </p:childTnLst>
                                </p:cTn>
                              </p:par>
                            </p:childTnLst>
                          </p:cTn>
                        </p:par>
                        <p:par>
                          <p:cTn id="147" fill="hold">
                            <p:stCondLst>
                              <p:cond delay="2000"/>
                            </p:stCondLst>
                            <p:childTnLst>
                              <p:par>
                                <p:cTn id="148" presetID="30" presetClass="emph" presetSubtype="0" fill="hold" grpId="2" nodeType="afterEffect">
                                  <p:stCondLst>
                                    <p:cond delay="0"/>
                                  </p:stCondLst>
                                  <p:childTnLst>
                                    <p:animClr clrSpc="hsl" dir="cw">
                                      <p:cBhvr override="childStyle">
                                        <p:cTn id="149" dur="500" fill="hold"/>
                                        <p:tgtEl>
                                          <p:spTgt spid="14"/>
                                        </p:tgtEl>
                                        <p:attrNameLst>
                                          <p:attrName>style.color</p:attrName>
                                        </p:attrNameLst>
                                      </p:cBhvr>
                                      <p:by>
                                        <p:hsl h="0" s="12549" l="25098"/>
                                      </p:by>
                                    </p:animClr>
                                    <p:animClr clrSpc="hsl" dir="cw">
                                      <p:cBhvr>
                                        <p:cTn id="150" dur="500" fill="hold"/>
                                        <p:tgtEl>
                                          <p:spTgt spid="14"/>
                                        </p:tgtEl>
                                        <p:attrNameLst>
                                          <p:attrName>fillcolor</p:attrName>
                                        </p:attrNameLst>
                                      </p:cBhvr>
                                      <p:by>
                                        <p:hsl h="0" s="12549" l="25098"/>
                                      </p:by>
                                    </p:animClr>
                                    <p:animClr clrSpc="hsl" dir="cw">
                                      <p:cBhvr>
                                        <p:cTn id="151" dur="500" fill="hold"/>
                                        <p:tgtEl>
                                          <p:spTgt spid="14"/>
                                        </p:tgtEl>
                                        <p:attrNameLst>
                                          <p:attrName>stroke.color</p:attrName>
                                        </p:attrNameLst>
                                      </p:cBhvr>
                                      <p:by>
                                        <p:hsl h="0" s="12549" l="25098"/>
                                      </p:by>
                                    </p:animClr>
                                    <p:set>
                                      <p:cBhvr>
                                        <p:cTn id="152" dur="500" fill="hold"/>
                                        <p:tgtEl>
                                          <p:spTgt spid="14"/>
                                        </p:tgtEl>
                                        <p:attrNameLst>
                                          <p:attrName>fill.type</p:attrName>
                                        </p:attrNameLst>
                                      </p:cBhvr>
                                      <p:to>
                                        <p:strVal val="solid"/>
                                      </p:to>
                                    </p:set>
                                  </p:childTnLst>
                                </p:cTn>
                              </p:par>
                              <p:par>
                                <p:cTn id="153" presetID="24" presetClass="emph" presetSubtype="0" fill="hold" grpId="1" nodeType="withEffect">
                                  <p:stCondLst>
                                    <p:cond delay="0"/>
                                  </p:stCondLst>
                                  <p:childTnLst>
                                    <p:animClr clrSpc="hsl" dir="cw">
                                      <p:cBhvr override="childStyle">
                                        <p:cTn id="154" dur="500" fill="hold"/>
                                        <p:tgtEl>
                                          <p:spTgt spid="15"/>
                                        </p:tgtEl>
                                        <p:attrNameLst>
                                          <p:attrName>style.color</p:attrName>
                                        </p:attrNameLst>
                                      </p:cBhvr>
                                      <p:by>
                                        <p:hsl h="0" s="-12549" l="-25098"/>
                                      </p:by>
                                    </p:animClr>
                                    <p:animClr clrSpc="hsl" dir="cw">
                                      <p:cBhvr>
                                        <p:cTn id="155" dur="500" fill="hold"/>
                                        <p:tgtEl>
                                          <p:spTgt spid="15"/>
                                        </p:tgtEl>
                                        <p:attrNameLst>
                                          <p:attrName>fillcolor</p:attrName>
                                        </p:attrNameLst>
                                      </p:cBhvr>
                                      <p:by>
                                        <p:hsl h="0" s="-12549" l="-25098"/>
                                      </p:by>
                                    </p:animClr>
                                    <p:animClr clrSpc="hsl" dir="cw">
                                      <p:cBhvr>
                                        <p:cTn id="156" dur="500" fill="hold"/>
                                        <p:tgtEl>
                                          <p:spTgt spid="15"/>
                                        </p:tgtEl>
                                        <p:attrNameLst>
                                          <p:attrName>stroke.color</p:attrName>
                                        </p:attrNameLst>
                                      </p:cBhvr>
                                      <p:by>
                                        <p:hsl h="0" s="-12549" l="-25098"/>
                                      </p:by>
                                    </p:animClr>
                                    <p:set>
                                      <p:cBhvr>
                                        <p:cTn id="157" dur="500" fill="hold"/>
                                        <p:tgtEl>
                                          <p:spTgt spid="15"/>
                                        </p:tgtEl>
                                        <p:attrNameLst>
                                          <p:attrName>fill.type</p:attrName>
                                        </p:attrNameLst>
                                      </p:cBhvr>
                                      <p:to>
                                        <p:strVal val="solid"/>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55"/>
                                        </p:tgtEl>
                                        <p:attrNameLst>
                                          <p:attrName>style.visibility</p:attrName>
                                        </p:attrNameLst>
                                      </p:cBhvr>
                                      <p:to>
                                        <p:strVal val="visible"/>
                                      </p:to>
                                    </p:set>
                                    <p:animEffect transition="in" filter="fade">
                                      <p:cBhvr>
                                        <p:cTn id="162" dur="500"/>
                                        <p:tgtEl>
                                          <p:spTgt spid="55"/>
                                        </p:tgtEl>
                                      </p:cBhvr>
                                    </p:animEffec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26">
                                            <p:txEl>
                                              <p:pRg st="0" end="0"/>
                                            </p:txEl>
                                          </p:spTgt>
                                        </p:tgtEl>
                                        <p:attrNameLst>
                                          <p:attrName>style.visibility</p:attrName>
                                        </p:attrNameLst>
                                      </p:cBhvr>
                                      <p:to>
                                        <p:strVal val="visible"/>
                                      </p:to>
                                    </p:set>
                                    <p:animEffect transition="in" filter="fade">
                                      <p:cBhvr>
                                        <p:cTn id="166" dur="500"/>
                                        <p:tgtEl>
                                          <p:spTgt spid="26">
                                            <p:txEl>
                                              <p:pRg st="0" end="0"/>
                                            </p:txEl>
                                          </p:spTgt>
                                        </p:tgtEl>
                                      </p:cBhvr>
                                    </p:animEffect>
                                  </p:childTnLst>
                                </p:cTn>
                              </p:par>
                            </p:childTnLst>
                          </p:cTn>
                        </p:par>
                        <p:par>
                          <p:cTn id="167" fill="hold">
                            <p:stCondLst>
                              <p:cond delay="1000"/>
                            </p:stCondLst>
                            <p:childTnLst>
                              <p:par>
                                <p:cTn id="168" presetID="10" presetClass="entr" presetSubtype="0" fill="hold" nodeType="afterEffect">
                                  <p:stCondLst>
                                    <p:cond delay="0"/>
                                  </p:stCondLst>
                                  <p:childTnLst>
                                    <p:set>
                                      <p:cBhvr>
                                        <p:cTn id="169" dur="1" fill="hold">
                                          <p:stCondLst>
                                            <p:cond delay="0"/>
                                          </p:stCondLst>
                                        </p:cTn>
                                        <p:tgtEl>
                                          <p:spTgt spid="23">
                                            <p:txEl>
                                              <p:pRg st="0" end="0"/>
                                            </p:txEl>
                                          </p:spTgt>
                                        </p:tgtEl>
                                        <p:attrNameLst>
                                          <p:attrName>style.visibility</p:attrName>
                                        </p:attrNameLst>
                                      </p:cBhvr>
                                      <p:to>
                                        <p:strVal val="visible"/>
                                      </p:to>
                                    </p:set>
                                    <p:animEffect transition="in" filter="fade">
                                      <p:cBhvr>
                                        <p:cTn id="170" dur="500"/>
                                        <p:tgtEl>
                                          <p:spTgt spid="23">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42" presetClass="path" presetSubtype="0" accel="50000" decel="50000" fill="hold" grpId="2" nodeType="clickEffect">
                                  <p:stCondLst>
                                    <p:cond delay="0"/>
                                  </p:stCondLst>
                                  <p:childTnLst>
                                    <p:animMotion origin="layout" path="M 0.00191 0.06227 L 0.00503 0.12037 " pathEditMode="relative" rAng="0" ptsTypes="AA">
                                      <p:cBhvr>
                                        <p:cTn id="174" dur="2000" fill="hold"/>
                                        <p:tgtEl>
                                          <p:spTgt spid="40"/>
                                        </p:tgtEl>
                                        <p:attrNameLst>
                                          <p:attrName>ppt_x</p:attrName>
                                          <p:attrName>ppt_y</p:attrName>
                                        </p:attrNameLst>
                                      </p:cBhvr>
                                      <p:rCtr x="156" y="2894"/>
                                    </p:animMotion>
                                  </p:childTnLst>
                                </p:cTn>
                              </p:par>
                              <p:par>
                                <p:cTn id="175" presetID="42" presetClass="path" presetSubtype="0" accel="50000" decel="50000" fill="hold" nodeType="withEffect">
                                  <p:stCondLst>
                                    <p:cond delay="0"/>
                                  </p:stCondLst>
                                  <p:childTnLst>
                                    <p:animMotion origin="layout" path="M 0.00191 0.06204 L 0.00191 0.12014 " pathEditMode="relative" rAng="0" ptsTypes="AA">
                                      <p:cBhvr>
                                        <p:cTn id="176" dur="2000" fill="hold"/>
                                        <p:tgtEl>
                                          <p:spTgt spid="42"/>
                                        </p:tgtEl>
                                        <p:attrNameLst>
                                          <p:attrName>ppt_x</p:attrName>
                                          <p:attrName>ppt_y</p:attrName>
                                        </p:attrNameLst>
                                      </p:cBhvr>
                                      <p:rCtr x="0" y="2894"/>
                                    </p:animMotion>
                                  </p:childTnLst>
                                </p:cTn>
                              </p:par>
                            </p:childTnLst>
                          </p:cTn>
                        </p:par>
                        <p:par>
                          <p:cTn id="177" fill="hold">
                            <p:stCondLst>
                              <p:cond delay="2000"/>
                            </p:stCondLst>
                            <p:childTnLst>
                              <p:par>
                                <p:cTn id="178" presetID="24" presetClass="emph" presetSubtype="0" fill="hold" grpId="1" nodeType="afterEffect">
                                  <p:stCondLst>
                                    <p:cond delay="0"/>
                                  </p:stCondLst>
                                  <p:childTnLst>
                                    <p:animClr clrSpc="hsl" dir="cw">
                                      <p:cBhvr override="childStyle">
                                        <p:cTn id="179" dur="500" fill="hold"/>
                                        <p:tgtEl>
                                          <p:spTgt spid="16"/>
                                        </p:tgtEl>
                                        <p:attrNameLst>
                                          <p:attrName>style.color</p:attrName>
                                        </p:attrNameLst>
                                      </p:cBhvr>
                                      <p:by>
                                        <p:hsl h="0" s="-12549" l="-25098"/>
                                      </p:by>
                                    </p:animClr>
                                    <p:animClr clrSpc="hsl" dir="cw">
                                      <p:cBhvr>
                                        <p:cTn id="180" dur="500" fill="hold"/>
                                        <p:tgtEl>
                                          <p:spTgt spid="16"/>
                                        </p:tgtEl>
                                        <p:attrNameLst>
                                          <p:attrName>fillcolor</p:attrName>
                                        </p:attrNameLst>
                                      </p:cBhvr>
                                      <p:by>
                                        <p:hsl h="0" s="-12549" l="-25098"/>
                                      </p:by>
                                    </p:animClr>
                                    <p:animClr clrSpc="hsl" dir="cw">
                                      <p:cBhvr>
                                        <p:cTn id="181" dur="500" fill="hold"/>
                                        <p:tgtEl>
                                          <p:spTgt spid="16"/>
                                        </p:tgtEl>
                                        <p:attrNameLst>
                                          <p:attrName>stroke.color</p:attrName>
                                        </p:attrNameLst>
                                      </p:cBhvr>
                                      <p:by>
                                        <p:hsl h="0" s="-12549" l="-25098"/>
                                      </p:by>
                                    </p:animClr>
                                    <p:set>
                                      <p:cBhvr>
                                        <p:cTn id="182" dur="500" fill="hold"/>
                                        <p:tgtEl>
                                          <p:spTgt spid="16"/>
                                        </p:tgtEl>
                                        <p:attrNameLst>
                                          <p:attrName>fill.type</p:attrName>
                                        </p:attrNameLst>
                                      </p:cBhvr>
                                      <p:to>
                                        <p:strVal val="solid"/>
                                      </p:to>
                                    </p:set>
                                  </p:childTnLst>
                                </p:cTn>
                              </p:par>
                              <p:par>
                                <p:cTn id="183" presetID="30" presetClass="emph" presetSubtype="0" fill="hold" grpId="2" nodeType="withEffect">
                                  <p:stCondLst>
                                    <p:cond delay="0"/>
                                  </p:stCondLst>
                                  <p:childTnLst>
                                    <p:animClr clrSpc="hsl" dir="cw">
                                      <p:cBhvr override="childStyle">
                                        <p:cTn id="184" dur="500" fill="hold"/>
                                        <p:tgtEl>
                                          <p:spTgt spid="15"/>
                                        </p:tgtEl>
                                        <p:attrNameLst>
                                          <p:attrName>style.color</p:attrName>
                                        </p:attrNameLst>
                                      </p:cBhvr>
                                      <p:by>
                                        <p:hsl h="0" s="12549" l="25098"/>
                                      </p:by>
                                    </p:animClr>
                                    <p:animClr clrSpc="hsl" dir="cw">
                                      <p:cBhvr>
                                        <p:cTn id="185" dur="500" fill="hold"/>
                                        <p:tgtEl>
                                          <p:spTgt spid="15"/>
                                        </p:tgtEl>
                                        <p:attrNameLst>
                                          <p:attrName>fillcolor</p:attrName>
                                        </p:attrNameLst>
                                      </p:cBhvr>
                                      <p:by>
                                        <p:hsl h="0" s="12549" l="25098"/>
                                      </p:by>
                                    </p:animClr>
                                    <p:animClr clrSpc="hsl" dir="cw">
                                      <p:cBhvr>
                                        <p:cTn id="186" dur="500" fill="hold"/>
                                        <p:tgtEl>
                                          <p:spTgt spid="15"/>
                                        </p:tgtEl>
                                        <p:attrNameLst>
                                          <p:attrName>stroke.color</p:attrName>
                                        </p:attrNameLst>
                                      </p:cBhvr>
                                      <p:by>
                                        <p:hsl h="0" s="12549" l="25098"/>
                                      </p:by>
                                    </p:animClr>
                                    <p:set>
                                      <p:cBhvr>
                                        <p:cTn id="187" dur="500" fill="hold"/>
                                        <p:tgtEl>
                                          <p:spTgt spid="15"/>
                                        </p:tgtEl>
                                        <p:attrNameLst>
                                          <p:attrName>fill.type</p:attrName>
                                        </p:attrNameLst>
                                      </p:cBhvr>
                                      <p:to>
                                        <p:strVal val="solid"/>
                                      </p:to>
                                    </p:se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10">
                                            <p:txEl>
                                              <p:pRg st="0" end="0"/>
                                            </p:txEl>
                                          </p:spTgt>
                                        </p:tgtEl>
                                        <p:attrNameLst>
                                          <p:attrName>style.visibility</p:attrName>
                                        </p:attrNameLst>
                                      </p:cBhvr>
                                      <p:to>
                                        <p:strVal val="visible"/>
                                      </p:to>
                                    </p:set>
                                    <p:animEffect transition="in" filter="fade">
                                      <p:cBhvr>
                                        <p:cTn id="192" dur="500"/>
                                        <p:tgtEl>
                                          <p:spTgt spid="10">
                                            <p:txEl>
                                              <p:pRg st="0" end="0"/>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42" presetClass="path" presetSubtype="0" accel="50000" decel="50000" fill="hold" grpId="3" nodeType="clickEffect">
                                  <p:stCondLst>
                                    <p:cond delay="0"/>
                                  </p:stCondLst>
                                  <p:childTnLst>
                                    <p:animMotion origin="layout" path="M 0.00503 0.12037 L 0.00503 0.18333 " pathEditMode="relative" rAng="0" ptsTypes="AA">
                                      <p:cBhvr>
                                        <p:cTn id="196" dur="2000" fill="hold"/>
                                        <p:tgtEl>
                                          <p:spTgt spid="40"/>
                                        </p:tgtEl>
                                        <p:attrNameLst>
                                          <p:attrName>ppt_x</p:attrName>
                                          <p:attrName>ppt_y</p:attrName>
                                        </p:attrNameLst>
                                      </p:cBhvr>
                                      <p:rCtr x="0" y="3148"/>
                                    </p:animMotion>
                                  </p:childTnLst>
                                </p:cTn>
                              </p:par>
                              <p:par>
                                <p:cTn id="197" presetID="42" presetClass="path" presetSubtype="0" accel="50000" decel="50000" fill="hold" nodeType="withEffect">
                                  <p:stCondLst>
                                    <p:cond delay="0"/>
                                  </p:stCondLst>
                                  <p:childTnLst>
                                    <p:animMotion origin="layout" path="M 0.00191 0.12014 L 0.00382 0.1831 " pathEditMode="relative" rAng="0" ptsTypes="AA">
                                      <p:cBhvr>
                                        <p:cTn id="198" dur="2000" fill="hold"/>
                                        <p:tgtEl>
                                          <p:spTgt spid="42"/>
                                        </p:tgtEl>
                                        <p:attrNameLst>
                                          <p:attrName>ppt_x</p:attrName>
                                          <p:attrName>ppt_y</p:attrName>
                                        </p:attrNameLst>
                                      </p:cBhvr>
                                      <p:rCtr x="87" y="3148"/>
                                    </p:animMotion>
                                  </p:childTnLst>
                                </p:cTn>
                              </p:par>
                            </p:childTnLst>
                          </p:cTn>
                        </p:par>
                        <p:par>
                          <p:cTn id="199" fill="hold">
                            <p:stCondLst>
                              <p:cond delay="2000"/>
                            </p:stCondLst>
                            <p:childTnLst>
                              <p:par>
                                <p:cTn id="200" presetID="30" presetClass="emph" presetSubtype="0" fill="hold" grpId="2" nodeType="afterEffect">
                                  <p:stCondLst>
                                    <p:cond delay="0"/>
                                  </p:stCondLst>
                                  <p:childTnLst>
                                    <p:animClr clrSpc="hsl" dir="cw">
                                      <p:cBhvr override="childStyle">
                                        <p:cTn id="201" dur="500" fill="hold"/>
                                        <p:tgtEl>
                                          <p:spTgt spid="16"/>
                                        </p:tgtEl>
                                        <p:attrNameLst>
                                          <p:attrName>style.color</p:attrName>
                                        </p:attrNameLst>
                                      </p:cBhvr>
                                      <p:by>
                                        <p:hsl h="0" s="12549" l="25098"/>
                                      </p:by>
                                    </p:animClr>
                                    <p:animClr clrSpc="hsl" dir="cw">
                                      <p:cBhvr>
                                        <p:cTn id="202" dur="500" fill="hold"/>
                                        <p:tgtEl>
                                          <p:spTgt spid="16"/>
                                        </p:tgtEl>
                                        <p:attrNameLst>
                                          <p:attrName>fillcolor</p:attrName>
                                        </p:attrNameLst>
                                      </p:cBhvr>
                                      <p:by>
                                        <p:hsl h="0" s="12549" l="25098"/>
                                      </p:by>
                                    </p:animClr>
                                    <p:animClr clrSpc="hsl" dir="cw">
                                      <p:cBhvr>
                                        <p:cTn id="203" dur="500" fill="hold"/>
                                        <p:tgtEl>
                                          <p:spTgt spid="16"/>
                                        </p:tgtEl>
                                        <p:attrNameLst>
                                          <p:attrName>stroke.color</p:attrName>
                                        </p:attrNameLst>
                                      </p:cBhvr>
                                      <p:by>
                                        <p:hsl h="0" s="12549" l="25098"/>
                                      </p:by>
                                    </p:animClr>
                                    <p:set>
                                      <p:cBhvr>
                                        <p:cTn id="204" dur="500" fill="hold"/>
                                        <p:tgtEl>
                                          <p:spTgt spid="16"/>
                                        </p:tgtEl>
                                        <p:attrNameLst>
                                          <p:attrName>fill.type</p:attrName>
                                        </p:attrNameLst>
                                      </p:cBhvr>
                                      <p:to>
                                        <p:strVal val="solid"/>
                                      </p:to>
                                    </p:set>
                                  </p:childTnLst>
                                </p:cTn>
                              </p:par>
                              <p:par>
                                <p:cTn id="205" presetID="24" presetClass="emph" presetSubtype="0" fill="hold" grpId="1" nodeType="withEffect">
                                  <p:stCondLst>
                                    <p:cond delay="0"/>
                                  </p:stCondLst>
                                  <p:childTnLst>
                                    <p:animClr clrSpc="hsl" dir="cw">
                                      <p:cBhvr override="childStyle">
                                        <p:cTn id="206" dur="500" fill="hold"/>
                                        <p:tgtEl>
                                          <p:spTgt spid="17"/>
                                        </p:tgtEl>
                                        <p:attrNameLst>
                                          <p:attrName>style.color</p:attrName>
                                        </p:attrNameLst>
                                      </p:cBhvr>
                                      <p:by>
                                        <p:hsl h="0" s="-12549" l="-25098"/>
                                      </p:by>
                                    </p:animClr>
                                    <p:animClr clrSpc="hsl" dir="cw">
                                      <p:cBhvr>
                                        <p:cTn id="207" dur="500" fill="hold"/>
                                        <p:tgtEl>
                                          <p:spTgt spid="17"/>
                                        </p:tgtEl>
                                        <p:attrNameLst>
                                          <p:attrName>fillcolor</p:attrName>
                                        </p:attrNameLst>
                                      </p:cBhvr>
                                      <p:by>
                                        <p:hsl h="0" s="-12549" l="-25098"/>
                                      </p:by>
                                    </p:animClr>
                                    <p:animClr clrSpc="hsl" dir="cw">
                                      <p:cBhvr>
                                        <p:cTn id="208" dur="500" fill="hold"/>
                                        <p:tgtEl>
                                          <p:spTgt spid="17"/>
                                        </p:tgtEl>
                                        <p:attrNameLst>
                                          <p:attrName>stroke.color</p:attrName>
                                        </p:attrNameLst>
                                      </p:cBhvr>
                                      <p:by>
                                        <p:hsl h="0" s="-12549" l="-25098"/>
                                      </p:by>
                                    </p:animClr>
                                    <p:set>
                                      <p:cBhvr>
                                        <p:cTn id="209" dur="500" fill="hold"/>
                                        <p:tgtEl>
                                          <p:spTgt spid="17"/>
                                        </p:tgtEl>
                                        <p:attrNameLst>
                                          <p:attrName>fill.type</p:attrName>
                                        </p:attrNameLst>
                                      </p:cBhvr>
                                      <p:to>
                                        <p:strVal val="solid"/>
                                      </p:to>
                                    </p:se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nodeType="clickEffect">
                                  <p:stCondLst>
                                    <p:cond delay="0"/>
                                  </p:stCondLst>
                                  <p:childTnLst>
                                    <p:set>
                                      <p:cBhvr>
                                        <p:cTn id="213" dur="1" fill="hold">
                                          <p:stCondLst>
                                            <p:cond delay="0"/>
                                          </p:stCondLst>
                                        </p:cTn>
                                        <p:tgtEl>
                                          <p:spTgt spid="11">
                                            <p:txEl>
                                              <p:pRg st="0" end="0"/>
                                            </p:txEl>
                                          </p:spTgt>
                                        </p:tgtEl>
                                        <p:attrNameLst>
                                          <p:attrName>style.visibility</p:attrName>
                                        </p:attrNameLst>
                                      </p:cBhvr>
                                      <p:to>
                                        <p:strVal val="visible"/>
                                      </p:to>
                                    </p:set>
                                    <p:animEffect transition="in" filter="fade">
                                      <p:cBhvr>
                                        <p:cTn id="214" dur="500"/>
                                        <p:tgtEl>
                                          <p:spTgt spid="11">
                                            <p:txEl>
                                              <p:pRg st="0" end="0"/>
                                            </p:txEl>
                                          </p:spTgt>
                                        </p:tgtEl>
                                      </p:cBhvr>
                                    </p:animEffect>
                                  </p:childTnLst>
                                </p:cTn>
                              </p:par>
                            </p:childTnLst>
                          </p:cTn>
                        </p:par>
                      </p:childTnLst>
                    </p:cTn>
                  </p:par>
                  <p:par>
                    <p:cTn id="215" fill="hold">
                      <p:stCondLst>
                        <p:cond delay="indefinite"/>
                      </p:stCondLst>
                      <p:childTnLst>
                        <p:par>
                          <p:cTn id="216" fill="hold">
                            <p:stCondLst>
                              <p:cond delay="0"/>
                            </p:stCondLst>
                            <p:childTnLst>
                              <p:par>
                                <p:cTn id="217" presetID="42" presetClass="path" presetSubtype="0" accel="50000" decel="50000" fill="hold" grpId="4" nodeType="clickEffect">
                                  <p:stCondLst>
                                    <p:cond delay="0"/>
                                  </p:stCondLst>
                                  <p:childTnLst>
                                    <p:animMotion origin="layout" path="M 0.00503 0.18333 L 1.38889E-6 0.25 " pathEditMode="relative" rAng="0" ptsTypes="AA">
                                      <p:cBhvr>
                                        <p:cTn id="218" dur="2000" fill="hold"/>
                                        <p:tgtEl>
                                          <p:spTgt spid="40"/>
                                        </p:tgtEl>
                                        <p:attrNameLst>
                                          <p:attrName>ppt_x</p:attrName>
                                          <p:attrName>ppt_y</p:attrName>
                                        </p:attrNameLst>
                                      </p:cBhvr>
                                      <p:rCtr x="-260" y="3333"/>
                                    </p:animMotion>
                                  </p:childTnLst>
                                </p:cTn>
                              </p:par>
                              <p:par>
                                <p:cTn id="219" presetID="42" presetClass="path" presetSubtype="0" accel="50000" decel="50000" fill="hold" nodeType="withEffect">
                                  <p:stCondLst>
                                    <p:cond delay="0"/>
                                  </p:stCondLst>
                                  <p:childTnLst>
                                    <p:animMotion origin="layout" path="M 0.00382 0.1831 L -2.77778E-6 0.25 " pathEditMode="relative" rAng="0" ptsTypes="AA">
                                      <p:cBhvr>
                                        <p:cTn id="220" dur="2000" fill="hold"/>
                                        <p:tgtEl>
                                          <p:spTgt spid="42"/>
                                        </p:tgtEl>
                                        <p:attrNameLst>
                                          <p:attrName>ppt_x</p:attrName>
                                          <p:attrName>ppt_y</p:attrName>
                                        </p:attrNameLst>
                                      </p:cBhvr>
                                      <p:rCtr x="-191" y="3333"/>
                                    </p:animMotion>
                                  </p:childTnLst>
                                </p:cTn>
                              </p:par>
                            </p:childTnLst>
                          </p:cTn>
                        </p:par>
                        <p:par>
                          <p:cTn id="221" fill="hold">
                            <p:stCondLst>
                              <p:cond delay="2000"/>
                            </p:stCondLst>
                            <p:childTnLst>
                              <p:par>
                                <p:cTn id="222" presetID="30" presetClass="emph" presetSubtype="0" fill="hold" grpId="2" nodeType="afterEffect">
                                  <p:stCondLst>
                                    <p:cond delay="0"/>
                                  </p:stCondLst>
                                  <p:childTnLst>
                                    <p:animClr clrSpc="hsl" dir="cw">
                                      <p:cBhvr override="childStyle">
                                        <p:cTn id="223" dur="500" fill="hold"/>
                                        <p:tgtEl>
                                          <p:spTgt spid="17"/>
                                        </p:tgtEl>
                                        <p:attrNameLst>
                                          <p:attrName>style.color</p:attrName>
                                        </p:attrNameLst>
                                      </p:cBhvr>
                                      <p:by>
                                        <p:hsl h="0" s="12549" l="25098"/>
                                      </p:by>
                                    </p:animClr>
                                    <p:animClr clrSpc="hsl" dir="cw">
                                      <p:cBhvr>
                                        <p:cTn id="224" dur="500" fill="hold"/>
                                        <p:tgtEl>
                                          <p:spTgt spid="17"/>
                                        </p:tgtEl>
                                        <p:attrNameLst>
                                          <p:attrName>fillcolor</p:attrName>
                                        </p:attrNameLst>
                                      </p:cBhvr>
                                      <p:by>
                                        <p:hsl h="0" s="12549" l="25098"/>
                                      </p:by>
                                    </p:animClr>
                                    <p:animClr clrSpc="hsl" dir="cw">
                                      <p:cBhvr>
                                        <p:cTn id="225" dur="500" fill="hold"/>
                                        <p:tgtEl>
                                          <p:spTgt spid="17"/>
                                        </p:tgtEl>
                                        <p:attrNameLst>
                                          <p:attrName>stroke.color</p:attrName>
                                        </p:attrNameLst>
                                      </p:cBhvr>
                                      <p:by>
                                        <p:hsl h="0" s="12549" l="25098"/>
                                      </p:by>
                                    </p:animClr>
                                    <p:set>
                                      <p:cBhvr>
                                        <p:cTn id="226" dur="500" fill="hold"/>
                                        <p:tgtEl>
                                          <p:spTgt spid="17"/>
                                        </p:tgtEl>
                                        <p:attrNameLst>
                                          <p:attrName>fill.type</p:attrName>
                                        </p:attrNameLst>
                                      </p:cBhvr>
                                      <p:to>
                                        <p:strVal val="solid"/>
                                      </p:to>
                                    </p:set>
                                  </p:childTnLst>
                                </p:cTn>
                              </p:par>
                              <p:par>
                                <p:cTn id="227" presetID="24" presetClass="emph" presetSubtype="0" fill="hold" grpId="1" nodeType="withEffect">
                                  <p:stCondLst>
                                    <p:cond delay="0"/>
                                  </p:stCondLst>
                                  <p:childTnLst>
                                    <p:animClr clrSpc="hsl" dir="cw">
                                      <p:cBhvr override="childStyle">
                                        <p:cTn id="228" dur="500" fill="hold"/>
                                        <p:tgtEl>
                                          <p:spTgt spid="18"/>
                                        </p:tgtEl>
                                        <p:attrNameLst>
                                          <p:attrName>style.color</p:attrName>
                                        </p:attrNameLst>
                                      </p:cBhvr>
                                      <p:by>
                                        <p:hsl h="0" s="-12549" l="-25098"/>
                                      </p:by>
                                    </p:animClr>
                                    <p:animClr clrSpc="hsl" dir="cw">
                                      <p:cBhvr>
                                        <p:cTn id="229" dur="500" fill="hold"/>
                                        <p:tgtEl>
                                          <p:spTgt spid="18"/>
                                        </p:tgtEl>
                                        <p:attrNameLst>
                                          <p:attrName>fillcolor</p:attrName>
                                        </p:attrNameLst>
                                      </p:cBhvr>
                                      <p:by>
                                        <p:hsl h="0" s="-12549" l="-25098"/>
                                      </p:by>
                                    </p:animClr>
                                    <p:animClr clrSpc="hsl" dir="cw">
                                      <p:cBhvr>
                                        <p:cTn id="230" dur="500" fill="hold"/>
                                        <p:tgtEl>
                                          <p:spTgt spid="18"/>
                                        </p:tgtEl>
                                        <p:attrNameLst>
                                          <p:attrName>stroke.color</p:attrName>
                                        </p:attrNameLst>
                                      </p:cBhvr>
                                      <p:by>
                                        <p:hsl h="0" s="-12549" l="-25098"/>
                                      </p:by>
                                    </p:animClr>
                                    <p:set>
                                      <p:cBhvr>
                                        <p:cTn id="231" dur="500" fill="hold"/>
                                        <p:tgtEl>
                                          <p:spTgt spid="18"/>
                                        </p:tgtEl>
                                        <p:attrNameLst>
                                          <p:attrName>fill.type</p:attrName>
                                        </p:attrNameLst>
                                      </p:cBhvr>
                                      <p:to>
                                        <p:strVal val="solid"/>
                                      </p:to>
                                    </p:se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nodeType="clickEffect">
                                  <p:stCondLst>
                                    <p:cond delay="0"/>
                                  </p:stCondLst>
                                  <p:childTnLst>
                                    <p:set>
                                      <p:cBhvr>
                                        <p:cTn id="235" dur="1" fill="hold">
                                          <p:stCondLst>
                                            <p:cond delay="0"/>
                                          </p:stCondLst>
                                        </p:cTn>
                                        <p:tgtEl>
                                          <p:spTgt spid="13">
                                            <p:txEl>
                                              <p:pRg st="0" end="0"/>
                                            </p:txEl>
                                          </p:spTgt>
                                        </p:tgtEl>
                                        <p:attrNameLst>
                                          <p:attrName>style.visibility</p:attrName>
                                        </p:attrNameLst>
                                      </p:cBhvr>
                                      <p:to>
                                        <p:strVal val="visible"/>
                                      </p:to>
                                    </p:set>
                                    <p:animEffect transition="in" filter="fade">
                                      <p:cBhvr>
                                        <p:cTn id="236" dur="500"/>
                                        <p:tgtEl>
                                          <p:spTgt spid="13">
                                            <p:txEl>
                                              <p:pRg st="0" end="0"/>
                                            </p:txEl>
                                          </p:spTgt>
                                        </p:tgtEl>
                                      </p:cBhvr>
                                    </p:animEffect>
                                  </p:childTnLst>
                                </p:cTn>
                              </p:par>
                            </p:childTnLst>
                          </p:cTn>
                        </p:par>
                      </p:childTnLst>
                    </p:cTn>
                  </p:par>
                  <p:par>
                    <p:cTn id="237" fill="hold">
                      <p:stCondLst>
                        <p:cond delay="indefinite"/>
                      </p:stCondLst>
                      <p:childTnLst>
                        <p:par>
                          <p:cTn id="238" fill="hold">
                            <p:stCondLst>
                              <p:cond delay="0"/>
                            </p:stCondLst>
                            <p:childTnLst>
                              <p:par>
                                <p:cTn id="239" presetID="42" presetClass="path" presetSubtype="0" accel="50000" decel="50000" fill="hold" grpId="5" nodeType="clickEffect">
                                  <p:stCondLst>
                                    <p:cond delay="0"/>
                                  </p:stCondLst>
                                  <p:childTnLst>
                                    <p:animMotion origin="layout" path="M 1.38889E-6 0.25 L 0.00191 0.30417 " pathEditMode="relative" rAng="0" ptsTypes="AA">
                                      <p:cBhvr>
                                        <p:cTn id="240" dur="2000" fill="hold"/>
                                        <p:tgtEl>
                                          <p:spTgt spid="40"/>
                                        </p:tgtEl>
                                        <p:attrNameLst>
                                          <p:attrName>ppt_x</p:attrName>
                                          <p:attrName>ppt_y</p:attrName>
                                        </p:attrNameLst>
                                      </p:cBhvr>
                                      <p:rCtr x="87" y="2708"/>
                                    </p:animMotion>
                                  </p:childTnLst>
                                </p:cTn>
                              </p:par>
                              <p:par>
                                <p:cTn id="241" presetID="42" presetClass="path" presetSubtype="0" accel="50000" decel="50000" fill="hold" nodeType="withEffect">
                                  <p:stCondLst>
                                    <p:cond delay="0"/>
                                  </p:stCondLst>
                                  <p:childTnLst>
                                    <p:animMotion origin="layout" path="M -2.77778E-6 0.25 L -0.00399 0.30903 " pathEditMode="relative" rAng="0" ptsTypes="AA">
                                      <p:cBhvr>
                                        <p:cTn id="242" dur="2000" fill="hold"/>
                                        <p:tgtEl>
                                          <p:spTgt spid="42"/>
                                        </p:tgtEl>
                                        <p:attrNameLst>
                                          <p:attrName>ppt_x</p:attrName>
                                          <p:attrName>ppt_y</p:attrName>
                                        </p:attrNameLst>
                                      </p:cBhvr>
                                      <p:rCtr x="-208" y="2940"/>
                                    </p:animMotion>
                                  </p:childTnLst>
                                </p:cTn>
                              </p:par>
                            </p:childTnLst>
                          </p:cTn>
                        </p:par>
                        <p:par>
                          <p:cTn id="243" fill="hold">
                            <p:stCondLst>
                              <p:cond delay="2000"/>
                            </p:stCondLst>
                            <p:childTnLst>
                              <p:par>
                                <p:cTn id="244" presetID="30" presetClass="emph" presetSubtype="0" fill="hold" grpId="2" nodeType="afterEffect">
                                  <p:stCondLst>
                                    <p:cond delay="0"/>
                                  </p:stCondLst>
                                  <p:childTnLst>
                                    <p:animClr clrSpc="hsl" dir="cw">
                                      <p:cBhvr override="childStyle">
                                        <p:cTn id="245" dur="500" fill="hold"/>
                                        <p:tgtEl>
                                          <p:spTgt spid="18"/>
                                        </p:tgtEl>
                                        <p:attrNameLst>
                                          <p:attrName>style.color</p:attrName>
                                        </p:attrNameLst>
                                      </p:cBhvr>
                                      <p:by>
                                        <p:hsl h="0" s="12549" l="25098"/>
                                      </p:by>
                                    </p:animClr>
                                    <p:animClr clrSpc="hsl" dir="cw">
                                      <p:cBhvr>
                                        <p:cTn id="246" dur="500" fill="hold"/>
                                        <p:tgtEl>
                                          <p:spTgt spid="18"/>
                                        </p:tgtEl>
                                        <p:attrNameLst>
                                          <p:attrName>fillcolor</p:attrName>
                                        </p:attrNameLst>
                                      </p:cBhvr>
                                      <p:by>
                                        <p:hsl h="0" s="12549" l="25098"/>
                                      </p:by>
                                    </p:animClr>
                                    <p:animClr clrSpc="hsl" dir="cw">
                                      <p:cBhvr>
                                        <p:cTn id="247" dur="500" fill="hold"/>
                                        <p:tgtEl>
                                          <p:spTgt spid="18"/>
                                        </p:tgtEl>
                                        <p:attrNameLst>
                                          <p:attrName>stroke.color</p:attrName>
                                        </p:attrNameLst>
                                      </p:cBhvr>
                                      <p:by>
                                        <p:hsl h="0" s="12549" l="25098"/>
                                      </p:by>
                                    </p:animClr>
                                    <p:set>
                                      <p:cBhvr>
                                        <p:cTn id="248" dur="500" fill="hold"/>
                                        <p:tgtEl>
                                          <p:spTgt spid="18"/>
                                        </p:tgtEl>
                                        <p:attrNameLst>
                                          <p:attrName>fill.type</p:attrName>
                                        </p:attrNameLst>
                                      </p:cBhvr>
                                      <p:to>
                                        <p:strVal val="solid"/>
                                      </p:to>
                                    </p:set>
                                  </p:childTnLst>
                                </p:cTn>
                              </p:par>
                              <p:par>
                                <p:cTn id="249" presetID="24" presetClass="emph" presetSubtype="0" fill="hold" grpId="1" nodeType="withEffect">
                                  <p:stCondLst>
                                    <p:cond delay="0"/>
                                  </p:stCondLst>
                                  <p:childTnLst>
                                    <p:animClr clrSpc="hsl" dir="cw">
                                      <p:cBhvr override="childStyle">
                                        <p:cTn id="250" dur="500" fill="hold"/>
                                        <p:tgtEl>
                                          <p:spTgt spid="19"/>
                                        </p:tgtEl>
                                        <p:attrNameLst>
                                          <p:attrName>style.color</p:attrName>
                                        </p:attrNameLst>
                                      </p:cBhvr>
                                      <p:by>
                                        <p:hsl h="0" s="-12549" l="-25098"/>
                                      </p:by>
                                    </p:animClr>
                                    <p:animClr clrSpc="hsl" dir="cw">
                                      <p:cBhvr>
                                        <p:cTn id="251" dur="500" fill="hold"/>
                                        <p:tgtEl>
                                          <p:spTgt spid="19"/>
                                        </p:tgtEl>
                                        <p:attrNameLst>
                                          <p:attrName>fillcolor</p:attrName>
                                        </p:attrNameLst>
                                      </p:cBhvr>
                                      <p:by>
                                        <p:hsl h="0" s="-12549" l="-25098"/>
                                      </p:by>
                                    </p:animClr>
                                    <p:animClr clrSpc="hsl" dir="cw">
                                      <p:cBhvr>
                                        <p:cTn id="252" dur="500" fill="hold"/>
                                        <p:tgtEl>
                                          <p:spTgt spid="19"/>
                                        </p:tgtEl>
                                        <p:attrNameLst>
                                          <p:attrName>stroke.color</p:attrName>
                                        </p:attrNameLst>
                                      </p:cBhvr>
                                      <p:by>
                                        <p:hsl h="0" s="-12549" l="-25098"/>
                                      </p:by>
                                    </p:animClr>
                                    <p:set>
                                      <p:cBhvr>
                                        <p:cTn id="253" dur="500" fill="hold"/>
                                        <p:tgtEl>
                                          <p:spTgt spid="19"/>
                                        </p:tgtEl>
                                        <p:attrNameLst>
                                          <p:attrName>fill.type</p:attrName>
                                        </p:attrNameLst>
                                      </p:cBhvr>
                                      <p:to>
                                        <p:strVal val="solid"/>
                                      </p:to>
                                    </p:set>
                                  </p:childTnLst>
                                </p:cTn>
                              </p:par>
                            </p:childTnLst>
                          </p:cTn>
                        </p:par>
                      </p:childTnLst>
                    </p:cTn>
                  </p:par>
                  <p:par>
                    <p:cTn id="254" fill="hold">
                      <p:stCondLst>
                        <p:cond delay="indefinite"/>
                      </p:stCondLst>
                      <p:childTnLst>
                        <p:par>
                          <p:cTn id="255" fill="hold">
                            <p:stCondLst>
                              <p:cond delay="0"/>
                            </p:stCondLst>
                            <p:childTnLst>
                              <p:par>
                                <p:cTn id="256" presetID="10" presetClass="entr" presetSubtype="0" fill="hold" nodeType="clickEffect">
                                  <p:stCondLst>
                                    <p:cond delay="0"/>
                                  </p:stCondLst>
                                  <p:childTnLst>
                                    <p:set>
                                      <p:cBhvr>
                                        <p:cTn id="257" dur="1" fill="hold">
                                          <p:stCondLst>
                                            <p:cond delay="0"/>
                                          </p:stCondLst>
                                        </p:cTn>
                                        <p:tgtEl>
                                          <p:spTgt spid="24">
                                            <p:txEl>
                                              <p:pRg st="0" end="0"/>
                                            </p:txEl>
                                          </p:spTgt>
                                        </p:tgtEl>
                                        <p:attrNameLst>
                                          <p:attrName>style.visibility</p:attrName>
                                        </p:attrNameLst>
                                      </p:cBhvr>
                                      <p:to>
                                        <p:strVal val="visible"/>
                                      </p:to>
                                    </p:set>
                                    <p:animEffect transition="in" filter="fade">
                                      <p:cBhvr>
                                        <p:cTn id="258" dur="500"/>
                                        <p:tgtEl>
                                          <p:spTgt spid="24">
                                            <p:txEl>
                                              <p:pRg st="0" end="0"/>
                                            </p:txEl>
                                          </p:spTgt>
                                        </p:tgtEl>
                                      </p:cBhvr>
                                    </p:animEffect>
                                  </p:childTnLst>
                                </p:cTn>
                              </p:par>
                            </p:childTnLst>
                          </p:cTn>
                        </p:par>
                      </p:childTnLst>
                    </p:cTn>
                  </p:par>
                  <p:par>
                    <p:cTn id="259" fill="hold">
                      <p:stCondLst>
                        <p:cond delay="indefinite"/>
                      </p:stCondLst>
                      <p:childTnLst>
                        <p:par>
                          <p:cTn id="260" fill="hold">
                            <p:stCondLst>
                              <p:cond delay="0"/>
                            </p:stCondLst>
                            <p:childTnLst>
                              <p:par>
                                <p:cTn id="261" presetID="42" presetClass="path" presetSubtype="0" accel="50000" decel="50000" fill="hold" grpId="6" nodeType="clickEffect">
                                  <p:stCondLst>
                                    <p:cond delay="0"/>
                                  </p:stCondLst>
                                  <p:childTnLst>
                                    <p:animMotion origin="layout" path="M 0.00191 0.30417 L 0.00191 0.37222 " pathEditMode="relative" rAng="0" ptsTypes="AA">
                                      <p:cBhvr>
                                        <p:cTn id="262" dur="2000" fill="hold"/>
                                        <p:tgtEl>
                                          <p:spTgt spid="40"/>
                                        </p:tgtEl>
                                        <p:attrNameLst>
                                          <p:attrName>ppt_x</p:attrName>
                                          <p:attrName>ppt_y</p:attrName>
                                        </p:attrNameLst>
                                      </p:cBhvr>
                                      <p:rCtr x="0" y="3403"/>
                                    </p:animMotion>
                                  </p:childTnLst>
                                </p:cTn>
                              </p:par>
                              <p:par>
                                <p:cTn id="263" presetID="42" presetClass="path" presetSubtype="0" accel="50000" decel="50000" fill="hold" nodeType="withEffect">
                                  <p:stCondLst>
                                    <p:cond delay="0"/>
                                  </p:stCondLst>
                                  <p:childTnLst>
                                    <p:animMotion origin="layout" path="M -0.004 0.30903 L 0.00191 0.37199 " pathEditMode="relative" rAng="0" ptsTypes="AA">
                                      <p:cBhvr>
                                        <p:cTn id="264" dur="2000" fill="hold"/>
                                        <p:tgtEl>
                                          <p:spTgt spid="42"/>
                                        </p:tgtEl>
                                        <p:attrNameLst>
                                          <p:attrName>ppt_x</p:attrName>
                                          <p:attrName>ppt_y</p:attrName>
                                        </p:attrNameLst>
                                      </p:cBhvr>
                                      <p:rCtr x="-104" y="3148"/>
                                    </p:animMotion>
                                  </p:childTnLst>
                                </p:cTn>
                              </p:par>
                            </p:childTnLst>
                          </p:cTn>
                        </p:par>
                        <p:par>
                          <p:cTn id="265" fill="hold">
                            <p:stCondLst>
                              <p:cond delay="2000"/>
                            </p:stCondLst>
                            <p:childTnLst>
                              <p:par>
                                <p:cTn id="266" presetID="30" presetClass="emph" presetSubtype="0" fill="hold" grpId="2" nodeType="afterEffect">
                                  <p:stCondLst>
                                    <p:cond delay="0"/>
                                  </p:stCondLst>
                                  <p:childTnLst>
                                    <p:animClr clrSpc="hsl" dir="cw">
                                      <p:cBhvr override="childStyle">
                                        <p:cTn id="267" dur="500" fill="hold"/>
                                        <p:tgtEl>
                                          <p:spTgt spid="19"/>
                                        </p:tgtEl>
                                        <p:attrNameLst>
                                          <p:attrName>style.color</p:attrName>
                                        </p:attrNameLst>
                                      </p:cBhvr>
                                      <p:by>
                                        <p:hsl h="0" s="12549" l="25098"/>
                                      </p:by>
                                    </p:animClr>
                                    <p:animClr clrSpc="hsl" dir="cw">
                                      <p:cBhvr>
                                        <p:cTn id="268" dur="500" fill="hold"/>
                                        <p:tgtEl>
                                          <p:spTgt spid="19"/>
                                        </p:tgtEl>
                                        <p:attrNameLst>
                                          <p:attrName>fillcolor</p:attrName>
                                        </p:attrNameLst>
                                      </p:cBhvr>
                                      <p:by>
                                        <p:hsl h="0" s="12549" l="25098"/>
                                      </p:by>
                                    </p:animClr>
                                    <p:animClr clrSpc="hsl" dir="cw">
                                      <p:cBhvr>
                                        <p:cTn id="269" dur="500" fill="hold"/>
                                        <p:tgtEl>
                                          <p:spTgt spid="19"/>
                                        </p:tgtEl>
                                        <p:attrNameLst>
                                          <p:attrName>stroke.color</p:attrName>
                                        </p:attrNameLst>
                                      </p:cBhvr>
                                      <p:by>
                                        <p:hsl h="0" s="12549" l="25098"/>
                                      </p:by>
                                    </p:animClr>
                                    <p:set>
                                      <p:cBhvr>
                                        <p:cTn id="270" dur="500" fill="hold"/>
                                        <p:tgtEl>
                                          <p:spTgt spid="19"/>
                                        </p:tgtEl>
                                        <p:attrNameLst>
                                          <p:attrName>fill.type</p:attrName>
                                        </p:attrNameLst>
                                      </p:cBhvr>
                                      <p:to>
                                        <p:strVal val="solid"/>
                                      </p:to>
                                    </p:set>
                                  </p:childTnLst>
                                </p:cTn>
                              </p:par>
                              <p:par>
                                <p:cTn id="271" presetID="24" presetClass="emph" presetSubtype="0" fill="hold" grpId="1" nodeType="withEffect">
                                  <p:stCondLst>
                                    <p:cond delay="0"/>
                                  </p:stCondLst>
                                  <p:childTnLst>
                                    <p:animClr clrSpc="hsl" dir="cw">
                                      <p:cBhvr override="childStyle">
                                        <p:cTn id="272" dur="500" fill="hold"/>
                                        <p:tgtEl>
                                          <p:spTgt spid="20"/>
                                        </p:tgtEl>
                                        <p:attrNameLst>
                                          <p:attrName>style.color</p:attrName>
                                        </p:attrNameLst>
                                      </p:cBhvr>
                                      <p:by>
                                        <p:hsl h="0" s="-12549" l="-25098"/>
                                      </p:by>
                                    </p:animClr>
                                    <p:animClr clrSpc="hsl" dir="cw">
                                      <p:cBhvr>
                                        <p:cTn id="273" dur="500" fill="hold"/>
                                        <p:tgtEl>
                                          <p:spTgt spid="20"/>
                                        </p:tgtEl>
                                        <p:attrNameLst>
                                          <p:attrName>fillcolor</p:attrName>
                                        </p:attrNameLst>
                                      </p:cBhvr>
                                      <p:by>
                                        <p:hsl h="0" s="-12549" l="-25098"/>
                                      </p:by>
                                    </p:animClr>
                                    <p:animClr clrSpc="hsl" dir="cw">
                                      <p:cBhvr>
                                        <p:cTn id="274" dur="500" fill="hold"/>
                                        <p:tgtEl>
                                          <p:spTgt spid="20"/>
                                        </p:tgtEl>
                                        <p:attrNameLst>
                                          <p:attrName>stroke.color</p:attrName>
                                        </p:attrNameLst>
                                      </p:cBhvr>
                                      <p:by>
                                        <p:hsl h="0" s="-12549" l="-25098"/>
                                      </p:by>
                                    </p:animClr>
                                    <p:set>
                                      <p:cBhvr>
                                        <p:cTn id="275" dur="500" fill="hold"/>
                                        <p:tgtEl>
                                          <p:spTgt spid="20"/>
                                        </p:tgtEl>
                                        <p:attrNameLst>
                                          <p:attrName>fill.type</p:attrName>
                                        </p:attrNameLst>
                                      </p:cBhvr>
                                      <p:to>
                                        <p:strVal val="solid"/>
                                      </p:to>
                                    </p:se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57"/>
                                        </p:tgtEl>
                                        <p:attrNameLst>
                                          <p:attrName>style.visibility</p:attrName>
                                        </p:attrNameLst>
                                      </p:cBhvr>
                                      <p:to>
                                        <p:strVal val="visible"/>
                                      </p:to>
                                    </p:set>
                                    <p:animEffect transition="in" filter="fade">
                                      <p:cBhvr>
                                        <p:cTn id="280" dur="500"/>
                                        <p:tgtEl>
                                          <p:spTgt spid="57"/>
                                        </p:tgtEl>
                                      </p:cBhvr>
                                    </p:animEffect>
                                  </p:childTnLst>
                                </p:cTn>
                              </p:par>
                            </p:childTnLst>
                          </p:cTn>
                        </p:par>
                      </p:childTnLst>
                    </p:cTn>
                  </p:par>
                  <p:par>
                    <p:cTn id="281" fill="hold">
                      <p:stCondLst>
                        <p:cond delay="indefinite"/>
                      </p:stCondLst>
                      <p:childTnLst>
                        <p:par>
                          <p:cTn id="282" fill="hold">
                            <p:stCondLst>
                              <p:cond delay="0"/>
                            </p:stCondLst>
                            <p:childTnLst>
                              <p:par>
                                <p:cTn id="283" presetID="42" presetClass="path" presetSubtype="0" accel="50000" decel="50000" fill="hold" grpId="7" nodeType="clickEffect">
                                  <p:stCondLst>
                                    <p:cond delay="0"/>
                                  </p:stCondLst>
                                  <p:childTnLst>
                                    <p:animMotion origin="layout" path="M 0.00191 0.37222 L 0.00486 0.43519 " pathEditMode="relative" rAng="0" ptsTypes="AA">
                                      <p:cBhvr>
                                        <p:cTn id="284" dur="2000" fill="hold"/>
                                        <p:tgtEl>
                                          <p:spTgt spid="40"/>
                                        </p:tgtEl>
                                        <p:attrNameLst>
                                          <p:attrName>ppt_x</p:attrName>
                                          <p:attrName>ppt_y</p:attrName>
                                        </p:attrNameLst>
                                      </p:cBhvr>
                                      <p:rCtr x="139" y="3148"/>
                                    </p:animMotion>
                                  </p:childTnLst>
                                </p:cTn>
                              </p:par>
                              <p:par>
                                <p:cTn id="285" presetID="42" presetClass="path" presetSubtype="0" accel="50000" decel="50000" fill="hold" nodeType="withEffect">
                                  <p:stCondLst>
                                    <p:cond delay="0"/>
                                  </p:stCondLst>
                                  <p:childTnLst>
                                    <p:animMotion origin="layout" path="M 0.00191 0.37199 L 0.00382 0.43496 " pathEditMode="relative" rAng="0" ptsTypes="AA">
                                      <p:cBhvr>
                                        <p:cTn id="286" dur="2000" fill="hold"/>
                                        <p:tgtEl>
                                          <p:spTgt spid="42"/>
                                        </p:tgtEl>
                                        <p:attrNameLst>
                                          <p:attrName>ppt_x</p:attrName>
                                          <p:attrName>ppt_y</p:attrName>
                                        </p:attrNameLst>
                                      </p:cBhvr>
                                      <p:rCtr x="87" y="3148"/>
                                    </p:animMotion>
                                  </p:childTnLst>
                                </p:cTn>
                              </p:par>
                            </p:childTnLst>
                          </p:cTn>
                        </p:par>
                        <p:par>
                          <p:cTn id="287" fill="hold">
                            <p:stCondLst>
                              <p:cond delay="2000"/>
                            </p:stCondLst>
                            <p:childTnLst>
                              <p:par>
                                <p:cTn id="288" presetID="30" presetClass="emph" presetSubtype="0" fill="hold" grpId="2" nodeType="afterEffect">
                                  <p:stCondLst>
                                    <p:cond delay="0"/>
                                  </p:stCondLst>
                                  <p:childTnLst>
                                    <p:animClr clrSpc="hsl" dir="cw">
                                      <p:cBhvr override="childStyle">
                                        <p:cTn id="289" dur="500" fill="hold"/>
                                        <p:tgtEl>
                                          <p:spTgt spid="20"/>
                                        </p:tgtEl>
                                        <p:attrNameLst>
                                          <p:attrName>style.color</p:attrName>
                                        </p:attrNameLst>
                                      </p:cBhvr>
                                      <p:by>
                                        <p:hsl h="0" s="12549" l="25098"/>
                                      </p:by>
                                    </p:animClr>
                                    <p:animClr clrSpc="hsl" dir="cw">
                                      <p:cBhvr>
                                        <p:cTn id="290" dur="500" fill="hold"/>
                                        <p:tgtEl>
                                          <p:spTgt spid="20"/>
                                        </p:tgtEl>
                                        <p:attrNameLst>
                                          <p:attrName>fillcolor</p:attrName>
                                        </p:attrNameLst>
                                      </p:cBhvr>
                                      <p:by>
                                        <p:hsl h="0" s="12549" l="25098"/>
                                      </p:by>
                                    </p:animClr>
                                    <p:animClr clrSpc="hsl" dir="cw">
                                      <p:cBhvr>
                                        <p:cTn id="291" dur="500" fill="hold"/>
                                        <p:tgtEl>
                                          <p:spTgt spid="20"/>
                                        </p:tgtEl>
                                        <p:attrNameLst>
                                          <p:attrName>stroke.color</p:attrName>
                                        </p:attrNameLst>
                                      </p:cBhvr>
                                      <p:by>
                                        <p:hsl h="0" s="12549" l="25098"/>
                                      </p:by>
                                    </p:animClr>
                                    <p:set>
                                      <p:cBhvr>
                                        <p:cTn id="292" dur="500" fill="hold"/>
                                        <p:tgtEl>
                                          <p:spTgt spid="20"/>
                                        </p:tgtEl>
                                        <p:attrNameLst>
                                          <p:attrName>fill.type</p:attrName>
                                        </p:attrNameLst>
                                      </p:cBhvr>
                                      <p:to>
                                        <p:strVal val="solid"/>
                                      </p:to>
                                    </p:set>
                                  </p:childTnLst>
                                </p:cTn>
                              </p:par>
                              <p:par>
                                <p:cTn id="293" presetID="24" presetClass="emph" presetSubtype="0" fill="hold" grpId="1" nodeType="withEffect">
                                  <p:stCondLst>
                                    <p:cond delay="0"/>
                                  </p:stCondLst>
                                  <p:childTnLst>
                                    <p:animClr clrSpc="hsl" dir="cw">
                                      <p:cBhvr override="childStyle">
                                        <p:cTn id="294" dur="500" fill="hold"/>
                                        <p:tgtEl>
                                          <p:spTgt spid="21"/>
                                        </p:tgtEl>
                                        <p:attrNameLst>
                                          <p:attrName>style.color</p:attrName>
                                        </p:attrNameLst>
                                      </p:cBhvr>
                                      <p:by>
                                        <p:hsl h="0" s="-12549" l="-25098"/>
                                      </p:by>
                                    </p:animClr>
                                    <p:animClr clrSpc="hsl" dir="cw">
                                      <p:cBhvr>
                                        <p:cTn id="295" dur="500" fill="hold"/>
                                        <p:tgtEl>
                                          <p:spTgt spid="21"/>
                                        </p:tgtEl>
                                        <p:attrNameLst>
                                          <p:attrName>fillcolor</p:attrName>
                                        </p:attrNameLst>
                                      </p:cBhvr>
                                      <p:by>
                                        <p:hsl h="0" s="-12549" l="-25098"/>
                                      </p:by>
                                    </p:animClr>
                                    <p:animClr clrSpc="hsl" dir="cw">
                                      <p:cBhvr>
                                        <p:cTn id="296" dur="500" fill="hold"/>
                                        <p:tgtEl>
                                          <p:spTgt spid="21"/>
                                        </p:tgtEl>
                                        <p:attrNameLst>
                                          <p:attrName>stroke.color</p:attrName>
                                        </p:attrNameLst>
                                      </p:cBhvr>
                                      <p:by>
                                        <p:hsl h="0" s="-12549" l="-25098"/>
                                      </p:by>
                                    </p:animClr>
                                    <p:set>
                                      <p:cBhvr>
                                        <p:cTn id="297" dur="500" fill="hold"/>
                                        <p:tgtEl>
                                          <p:spTgt spid="21"/>
                                        </p:tgtEl>
                                        <p:attrNameLst>
                                          <p:attrName>fill.type</p:attrName>
                                        </p:attrNameLst>
                                      </p:cBhvr>
                                      <p:to>
                                        <p:strVal val="solid"/>
                                      </p:to>
                                    </p:se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59">
                                            <p:txEl>
                                              <p:pRg st="0" end="0"/>
                                            </p:txEl>
                                          </p:spTgt>
                                        </p:tgtEl>
                                        <p:attrNameLst>
                                          <p:attrName>style.visibility</p:attrName>
                                        </p:attrNameLst>
                                      </p:cBhvr>
                                      <p:to>
                                        <p:strVal val="visible"/>
                                      </p:to>
                                    </p:set>
                                    <p:animEffect transition="in" filter="fade">
                                      <p:cBhvr>
                                        <p:cTn id="302" dur="500"/>
                                        <p:tgtEl>
                                          <p:spTgt spid="59">
                                            <p:txEl>
                                              <p:pRg st="0" end="0"/>
                                            </p:txEl>
                                          </p:spTgt>
                                        </p:tgtEl>
                                      </p:cBhvr>
                                    </p:animEffect>
                                  </p:childTnLst>
                                </p:cTn>
                              </p:par>
                            </p:childTnLst>
                          </p:cTn>
                        </p:par>
                      </p:childTnLst>
                    </p:cTn>
                  </p:par>
                  <p:par>
                    <p:cTn id="303" fill="hold">
                      <p:stCondLst>
                        <p:cond delay="indefinite"/>
                      </p:stCondLst>
                      <p:childTnLst>
                        <p:par>
                          <p:cTn id="304" fill="hold">
                            <p:stCondLst>
                              <p:cond delay="0"/>
                            </p:stCondLst>
                            <p:childTnLst>
                              <p:par>
                                <p:cTn id="305" presetID="42" presetClass="path" presetSubtype="0" accel="50000" decel="50000" fill="hold" grpId="8" nodeType="clickEffect">
                                  <p:stCondLst>
                                    <p:cond delay="0"/>
                                  </p:stCondLst>
                                  <p:childTnLst>
                                    <p:animMotion origin="layout" path="M 0.00486 0.43519 L 0.00191 0.49977 " pathEditMode="relative" rAng="0" ptsTypes="AA">
                                      <p:cBhvr>
                                        <p:cTn id="306" dur="2000" fill="hold"/>
                                        <p:tgtEl>
                                          <p:spTgt spid="40"/>
                                        </p:tgtEl>
                                        <p:attrNameLst>
                                          <p:attrName>ppt_x</p:attrName>
                                          <p:attrName>ppt_y</p:attrName>
                                        </p:attrNameLst>
                                      </p:cBhvr>
                                      <p:rCtr x="-226" y="3218"/>
                                    </p:animMotion>
                                  </p:childTnLst>
                                </p:cTn>
                              </p:par>
                              <p:par>
                                <p:cTn id="307" presetID="42" presetClass="path" presetSubtype="0" accel="50000" decel="50000" fill="hold" nodeType="withEffect">
                                  <p:stCondLst>
                                    <p:cond delay="0"/>
                                  </p:stCondLst>
                                  <p:childTnLst>
                                    <p:animMotion origin="layout" path="M 0.00382 0.43496 L 0.00191 0.49954 " pathEditMode="relative" rAng="0" ptsTypes="AA">
                                      <p:cBhvr>
                                        <p:cTn id="308" dur="2000" fill="hold"/>
                                        <p:tgtEl>
                                          <p:spTgt spid="42"/>
                                        </p:tgtEl>
                                        <p:attrNameLst>
                                          <p:attrName>ppt_x</p:attrName>
                                          <p:attrName>ppt_y</p:attrName>
                                        </p:attrNameLst>
                                      </p:cBhvr>
                                      <p:rCtr x="-104" y="3218"/>
                                    </p:animMotion>
                                  </p:childTnLst>
                                </p:cTn>
                              </p:par>
                            </p:childTnLst>
                          </p:cTn>
                        </p:par>
                        <p:par>
                          <p:cTn id="309" fill="hold">
                            <p:stCondLst>
                              <p:cond delay="2000"/>
                            </p:stCondLst>
                            <p:childTnLst>
                              <p:par>
                                <p:cTn id="310" presetID="30" presetClass="emph" presetSubtype="0" fill="hold" grpId="2" nodeType="afterEffect">
                                  <p:stCondLst>
                                    <p:cond delay="0"/>
                                  </p:stCondLst>
                                  <p:childTnLst>
                                    <p:animClr clrSpc="hsl" dir="cw">
                                      <p:cBhvr override="childStyle">
                                        <p:cTn id="311" dur="500" fill="hold"/>
                                        <p:tgtEl>
                                          <p:spTgt spid="21"/>
                                        </p:tgtEl>
                                        <p:attrNameLst>
                                          <p:attrName>style.color</p:attrName>
                                        </p:attrNameLst>
                                      </p:cBhvr>
                                      <p:by>
                                        <p:hsl h="0" s="12549" l="25098"/>
                                      </p:by>
                                    </p:animClr>
                                    <p:animClr clrSpc="hsl" dir="cw">
                                      <p:cBhvr>
                                        <p:cTn id="312" dur="500" fill="hold"/>
                                        <p:tgtEl>
                                          <p:spTgt spid="21"/>
                                        </p:tgtEl>
                                        <p:attrNameLst>
                                          <p:attrName>fillcolor</p:attrName>
                                        </p:attrNameLst>
                                      </p:cBhvr>
                                      <p:by>
                                        <p:hsl h="0" s="12549" l="25098"/>
                                      </p:by>
                                    </p:animClr>
                                    <p:animClr clrSpc="hsl" dir="cw">
                                      <p:cBhvr>
                                        <p:cTn id="313" dur="500" fill="hold"/>
                                        <p:tgtEl>
                                          <p:spTgt spid="21"/>
                                        </p:tgtEl>
                                        <p:attrNameLst>
                                          <p:attrName>stroke.color</p:attrName>
                                        </p:attrNameLst>
                                      </p:cBhvr>
                                      <p:by>
                                        <p:hsl h="0" s="12549" l="25098"/>
                                      </p:by>
                                    </p:animClr>
                                    <p:set>
                                      <p:cBhvr>
                                        <p:cTn id="314" dur="500" fill="hold"/>
                                        <p:tgtEl>
                                          <p:spTgt spid="21"/>
                                        </p:tgtEl>
                                        <p:attrNameLst>
                                          <p:attrName>fill.type</p:attrName>
                                        </p:attrNameLst>
                                      </p:cBhvr>
                                      <p:to>
                                        <p:strVal val="solid"/>
                                      </p:to>
                                    </p:set>
                                  </p:childTnLst>
                                </p:cTn>
                              </p:par>
                              <p:par>
                                <p:cTn id="315" presetID="24" presetClass="emph" presetSubtype="0" fill="hold" grpId="1" nodeType="withEffect">
                                  <p:stCondLst>
                                    <p:cond delay="0"/>
                                  </p:stCondLst>
                                  <p:childTnLst>
                                    <p:animClr clrSpc="hsl" dir="cw">
                                      <p:cBhvr override="childStyle">
                                        <p:cTn id="316" dur="500" fill="hold"/>
                                        <p:tgtEl>
                                          <p:spTgt spid="22"/>
                                        </p:tgtEl>
                                        <p:attrNameLst>
                                          <p:attrName>style.color</p:attrName>
                                        </p:attrNameLst>
                                      </p:cBhvr>
                                      <p:by>
                                        <p:hsl h="0" s="-12549" l="-25098"/>
                                      </p:by>
                                    </p:animClr>
                                    <p:animClr clrSpc="hsl" dir="cw">
                                      <p:cBhvr>
                                        <p:cTn id="317" dur="500" fill="hold"/>
                                        <p:tgtEl>
                                          <p:spTgt spid="22"/>
                                        </p:tgtEl>
                                        <p:attrNameLst>
                                          <p:attrName>fillcolor</p:attrName>
                                        </p:attrNameLst>
                                      </p:cBhvr>
                                      <p:by>
                                        <p:hsl h="0" s="-12549" l="-25098"/>
                                      </p:by>
                                    </p:animClr>
                                    <p:animClr clrSpc="hsl" dir="cw">
                                      <p:cBhvr>
                                        <p:cTn id="318" dur="500" fill="hold"/>
                                        <p:tgtEl>
                                          <p:spTgt spid="22"/>
                                        </p:tgtEl>
                                        <p:attrNameLst>
                                          <p:attrName>stroke.color</p:attrName>
                                        </p:attrNameLst>
                                      </p:cBhvr>
                                      <p:by>
                                        <p:hsl h="0" s="-12549" l="-25098"/>
                                      </p:by>
                                    </p:animClr>
                                    <p:set>
                                      <p:cBhvr>
                                        <p:cTn id="319" dur="500" fill="hold"/>
                                        <p:tgtEl>
                                          <p:spTgt spid="22"/>
                                        </p:tgtEl>
                                        <p:attrNameLst>
                                          <p:attrName>fill.type</p:attrName>
                                        </p:attrNameLst>
                                      </p:cBhvr>
                                      <p:to>
                                        <p:strVal val="solid"/>
                                      </p:to>
                                    </p:set>
                                  </p:childTnLst>
                                </p:cTn>
                              </p:par>
                            </p:childTnLst>
                          </p:cTn>
                        </p:par>
                      </p:childTnLst>
                    </p:cTn>
                  </p:par>
                  <p:par>
                    <p:cTn id="320" fill="hold">
                      <p:stCondLst>
                        <p:cond delay="indefinite"/>
                      </p:stCondLst>
                      <p:childTnLst>
                        <p:par>
                          <p:cTn id="321" fill="hold">
                            <p:stCondLst>
                              <p:cond delay="0"/>
                            </p:stCondLst>
                            <p:childTnLst>
                              <p:par>
                                <p:cTn id="322" presetID="64" presetClass="path" presetSubtype="0" accel="50000" decel="50000" fill="hold" grpId="9" nodeType="clickEffect">
                                  <p:stCondLst>
                                    <p:cond delay="0"/>
                                  </p:stCondLst>
                                  <p:childTnLst>
                                    <p:animMotion origin="layout" path="M 0.00191 0.49977 L 1.66667E-6 -2.22222E-6 " pathEditMode="relative" rAng="0" ptsTypes="AA">
                                      <p:cBhvr>
                                        <p:cTn id="323" dur="2000" fill="hold"/>
                                        <p:tgtEl>
                                          <p:spTgt spid="40"/>
                                        </p:tgtEl>
                                        <p:attrNameLst>
                                          <p:attrName>ppt_x</p:attrName>
                                          <p:attrName>ppt_y</p:attrName>
                                        </p:attrNameLst>
                                      </p:cBhvr>
                                      <p:rCtr x="0" y="-24977"/>
                                    </p:animMotion>
                                  </p:childTnLst>
                                </p:cTn>
                              </p:par>
                              <p:par>
                                <p:cTn id="324" presetID="64" presetClass="path" presetSubtype="0" accel="50000" decel="50000" fill="hold" nodeType="withEffect">
                                  <p:stCondLst>
                                    <p:cond delay="0"/>
                                  </p:stCondLst>
                                  <p:childTnLst>
                                    <p:animMotion origin="layout" path="M 0.00191 0.49954 L -2.5E-6 -2.22222E-6 " pathEditMode="relative" rAng="0" ptsTypes="AA">
                                      <p:cBhvr>
                                        <p:cTn id="325" dur="2000" fill="hold"/>
                                        <p:tgtEl>
                                          <p:spTgt spid="42"/>
                                        </p:tgtEl>
                                        <p:attrNameLst>
                                          <p:attrName>ppt_x</p:attrName>
                                          <p:attrName>ppt_y</p:attrName>
                                        </p:attrNameLst>
                                      </p:cBhvr>
                                      <p:rCtr x="0" y="-24977"/>
                                    </p:animMotion>
                                  </p:childTnLst>
                                </p:cTn>
                              </p:par>
                            </p:childTnLst>
                          </p:cTn>
                        </p:par>
                        <p:par>
                          <p:cTn id="326" fill="hold">
                            <p:stCondLst>
                              <p:cond delay="2000"/>
                            </p:stCondLst>
                            <p:childTnLst>
                              <p:par>
                                <p:cTn id="327" presetID="30" presetClass="emph" presetSubtype="0" fill="hold" grpId="2" nodeType="afterEffect">
                                  <p:stCondLst>
                                    <p:cond delay="0"/>
                                  </p:stCondLst>
                                  <p:childTnLst>
                                    <p:animClr clrSpc="hsl" dir="cw">
                                      <p:cBhvr override="childStyle">
                                        <p:cTn id="328" dur="500" fill="hold"/>
                                        <p:tgtEl>
                                          <p:spTgt spid="22"/>
                                        </p:tgtEl>
                                        <p:attrNameLst>
                                          <p:attrName>style.color</p:attrName>
                                        </p:attrNameLst>
                                      </p:cBhvr>
                                      <p:by>
                                        <p:hsl h="0" s="12549" l="25098"/>
                                      </p:by>
                                    </p:animClr>
                                    <p:animClr clrSpc="hsl" dir="cw">
                                      <p:cBhvr>
                                        <p:cTn id="329" dur="500" fill="hold"/>
                                        <p:tgtEl>
                                          <p:spTgt spid="22"/>
                                        </p:tgtEl>
                                        <p:attrNameLst>
                                          <p:attrName>fillcolor</p:attrName>
                                        </p:attrNameLst>
                                      </p:cBhvr>
                                      <p:by>
                                        <p:hsl h="0" s="12549" l="25098"/>
                                      </p:by>
                                    </p:animClr>
                                    <p:animClr clrSpc="hsl" dir="cw">
                                      <p:cBhvr>
                                        <p:cTn id="330" dur="500" fill="hold"/>
                                        <p:tgtEl>
                                          <p:spTgt spid="22"/>
                                        </p:tgtEl>
                                        <p:attrNameLst>
                                          <p:attrName>stroke.color</p:attrName>
                                        </p:attrNameLst>
                                      </p:cBhvr>
                                      <p:by>
                                        <p:hsl h="0" s="12549" l="25098"/>
                                      </p:by>
                                    </p:animClr>
                                    <p:set>
                                      <p:cBhvr>
                                        <p:cTn id="331" dur="500" fill="hold"/>
                                        <p:tgtEl>
                                          <p:spTgt spid="22"/>
                                        </p:tgtEl>
                                        <p:attrNameLst>
                                          <p:attrName>fill.type</p:attrName>
                                        </p:attrNameLst>
                                      </p:cBhvr>
                                      <p:to>
                                        <p:strVal val="solid"/>
                                      </p:to>
                                    </p:set>
                                  </p:childTnLst>
                                </p:cTn>
                              </p:par>
                              <p:par>
                                <p:cTn id="332" presetID="24" presetClass="emph" presetSubtype="0" fill="hold" grpId="3" nodeType="withEffect">
                                  <p:stCondLst>
                                    <p:cond delay="0"/>
                                  </p:stCondLst>
                                  <p:childTnLst>
                                    <p:animClr clrSpc="hsl" dir="cw">
                                      <p:cBhvr override="childStyle">
                                        <p:cTn id="333" dur="500" fill="hold"/>
                                        <p:tgtEl>
                                          <p:spTgt spid="14"/>
                                        </p:tgtEl>
                                        <p:attrNameLst>
                                          <p:attrName>style.color</p:attrName>
                                        </p:attrNameLst>
                                      </p:cBhvr>
                                      <p:by>
                                        <p:hsl h="0" s="-12549" l="-25098"/>
                                      </p:by>
                                    </p:animClr>
                                    <p:animClr clrSpc="hsl" dir="cw">
                                      <p:cBhvr>
                                        <p:cTn id="334" dur="500" fill="hold"/>
                                        <p:tgtEl>
                                          <p:spTgt spid="14"/>
                                        </p:tgtEl>
                                        <p:attrNameLst>
                                          <p:attrName>fillcolor</p:attrName>
                                        </p:attrNameLst>
                                      </p:cBhvr>
                                      <p:by>
                                        <p:hsl h="0" s="-12549" l="-25098"/>
                                      </p:by>
                                    </p:animClr>
                                    <p:animClr clrSpc="hsl" dir="cw">
                                      <p:cBhvr>
                                        <p:cTn id="335" dur="500" fill="hold"/>
                                        <p:tgtEl>
                                          <p:spTgt spid="14"/>
                                        </p:tgtEl>
                                        <p:attrNameLst>
                                          <p:attrName>stroke.color</p:attrName>
                                        </p:attrNameLst>
                                      </p:cBhvr>
                                      <p:by>
                                        <p:hsl h="0" s="-12549" l="-25098"/>
                                      </p:by>
                                    </p:animClr>
                                    <p:set>
                                      <p:cBhvr>
                                        <p:cTn id="336" dur="500" fill="hold"/>
                                        <p:tgtEl>
                                          <p:spTgt spid="14"/>
                                        </p:tgtEl>
                                        <p:attrNameLst>
                                          <p:attrName>fill.type</p:attrName>
                                        </p:attrNameLst>
                                      </p:cBhvr>
                                      <p:to>
                                        <p:strVal val="solid"/>
                                      </p:to>
                                    </p:set>
                                  </p:childTnLst>
                                </p:cTn>
                              </p:par>
                            </p:childTnLst>
                          </p:cTn>
                        </p:par>
                        <p:par>
                          <p:cTn id="337" fill="hold">
                            <p:stCondLst>
                              <p:cond delay="2500"/>
                            </p:stCondLst>
                            <p:childTnLst>
                              <p:par>
                                <p:cTn id="338" presetID="10" presetClass="entr" presetSubtype="0" fill="hold" grpId="0" nodeType="afterEffect">
                                  <p:stCondLst>
                                    <p:cond delay="0"/>
                                  </p:stCondLst>
                                  <p:childTnLst>
                                    <p:set>
                                      <p:cBhvr>
                                        <p:cTn id="339" dur="1" fill="hold">
                                          <p:stCondLst>
                                            <p:cond delay="0"/>
                                          </p:stCondLst>
                                        </p:cTn>
                                        <p:tgtEl>
                                          <p:spTgt spid="61"/>
                                        </p:tgtEl>
                                        <p:attrNameLst>
                                          <p:attrName>style.visibility</p:attrName>
                                        </p:attrNameLst>
                                      </p:cBhvr>
                                      <p:to>
                                        <p:strVal val="visible"/>
                                      </p:to>
                                    </p:set>
                                    <p:animEffect transition="in" filter="fade">
                                      <p:cBhvr>
                                        <p:cTn id="340" dur="500"/>
                                        <p:tgtEl>
                                          <p:spTgt spid="61"/>
                                        </p:tgtEl>
                                      </p:cBhvr>
                                    </p:animEffect>
                                  </p:childTnLst>
                                </p:cTn>
                              </p:par>
                            </p:childTnLst>
                          </p:cTn>
                        </p:par>
                      </p:childTnLst>
                    </p:cTn>
                  </p:par>
                  <p:par>
                    <p:cTn id="341" fill="hold">
                      <p:stCondLst>
                        <p:cond delay="indefinite"/>
                      </p:stCondLst>
                      <p:childTnLst>
                        <p:par>
                          <p:cTn id="342" fill="hold">
                            <p:stCondLst>
                              <p:cond delay="0"/>
                            </p:stCondLst>
                            <p:childTnLst>
                              <p:par>
                                <p:cTn id="343" presetID="53" presetClass="entr" presetSubtype="16" fill="hold" grpId="0" nodeType="clickEffect">
                                  <p:stCondLst>
                                    <p:cond delay="0"/>
                                  </p:stCondLst>
                                  <p:childTnLst>
                                    <p:set>
                                      <p:cBhvr>
                                        <p:cTn id="344" dur="1" fill="hold">
                                          <p:stCondLst>
                                            <p:cond delay="0"/>
                                          </p:stCondLst>
                                        </p:cTn>
                                        <p:tgtEl>
                                          <p:spTgt spid="168"/>
                                        </p:tgtEl>
                                        <p:attrNameLst>
                                          <p:attrName>style.visibility</p:attrName>
                                        </p:attrNameLst>
                                      </p:cBhvr>
                                      <p:to>
                                        <p:strVal val="visible"/>
                                      </p:to>
                                    </p:set>
                                    <p:anim calcmode="lin" valueType="num">
                                      <p:cBhvr>
                                        <p:cTn id="345" dur="500" fill="hold"/>
                                        <p:tgtEl>
                                          <p:spTgt spid="168"/>
                                        </p:tgtEl>
                                        <p:attrNameLst>
                                          <p:attrName>ppt_w</p:attrName>
                                        </p:attrNameLst>
                                      </p:cBhvr>
                                      <p:tavLst>
                                        <p:tav tm="0">
                                          <p:val>
                                            <p:fltVal val="0"/>
                                          </p:val>
                                        </p:tav>
                                        <p:tav tm="100000">
                                          <p:val>
                                            <p:strVal val="#ppt_w"/>
                                          </p:val>
                                        </p:tav>
                                      </p:tavLst>
                                    </p:anim>
                                    <p:anim calcmode="lin" valueType="num">
                                      <p:cBhvr>
                                        <p:cTn id="346" dur="500" fill="hold"/>
                                        <p:tgtEl>
                                          <p:spTgt spid="168"/>
                                        </p:tgtEl>
                                        <p:attrNameLst>
                                          <p:attrName>ppt_h</p:attrName>
                                        </p:attrNameLst>
                                      </p:cBhvr>
                                      <p:tavLst>
                                        <p:tav tm="0">
                                          <p:val>
                                            <p:fltVal val="0"/>
                                          </p:val>
                                        </p:tav>
                                        <p:tav tm="100000">
                                          <p:val>
                                            <p:strVal val="#ppt_h"/>
                                          </p:val>
                                        </p:tav>
                                      </p:tavLst>
                                    </p:anim>
                                    <p:animEffect transition="in" filter="fade">
                                      <p:cBhvr>
                                        <p:cTn id="347" dur="500"/>
                                        <p:tgtEl>
                                          <p:spTgt spid="168"/>
                                        </p:tgtEl>
                                      </p:cBhvr>
                                    </p:animEffect>
                                  </p:childTnLst>
                                </p:cTn>
                              </p:par>
                              <p:par>
                                <p:cTn id="348" presetID="53" presetClass="entr" presetSubtype="16" fill="hold" grpId="0" nodeType="withEffect">
                                  <p:stCondLst>
                                    <p:cond delay="0"/>
                                  </p:stCondLst>
                                  <p:childTnLst>
                                    <p:set>
                                      <p:cBhvr>
                                        <p:cTn id="349" dur="1" fill="hold">
                                          <p:stCondLst>
                                            <p:cond delay="0"/>
                                          </p:stCondLst>
                                        </p:cTn>
                                        <p:tgtEl>
                                          <p:spTgt spid="169"/>
                                        </p:tgtEl>
                                        <p:attrNameLst>
                                          <p:attrName>style.visibility</p:attrName>
                                        </p:attrNameLst>
                                      </p:cBhvr>
                                      <p:to>
                                        <p:strVal val="visible"/>
                                      </p:to>
                                    </p:set>
                                    <p:anim calcmode="lin" valueType="num">
                                      <p:cBhvr>
                                        <p:cTn id="350" dur="500" fill="hold"/>
                                        <p:tgtEl>
                                          <p:spTgt spid="169"/>
                                        </p:tgtEl>
                                        <p:attrNameLst>
                                          <p:attrName>ppt_w</p:attrName>
                                        </p:attrNameLst>
                                      </p:cBhvr>
                                      <p:tavLst>
                                        <p:tav tm="0">
                                          <p:val>
                                            <p:fltVal val="0"/>
                                          </p:val>
                                        </p:tav>
                                        <p:tav tm="100000">
                                          <p:val>
                                            <p:strVal val="#ppt_w"/>
                                          </p:val>
                                        </p:tav>
                                      </p:tavLst>
                                    </p:anim>
                                    <p:anim calcmode="lin" valueType="num">
                                      <p:cBhvr>
                                        <p:cTn id="351" dur="500" fill="hold"/>
                                        <p:tgtEl>
                                          <p:spTgt spid="169"/>
                                        </p:tgtEl>
                                        <p:attrNameLst>
                                          <p:attrName>ppt_h</p:attrName>
                                        </p:attrNameLst>
                                      </p:cBhvr>
                                      <p:tavLst>
                                        <p:tav tm="0">
                                          <p:val>
                                            <p:fltVal val="0"/>
                                          </p:val>
                                        </p:tav>
                                        <p:tav tm="100000">
                                          <p:val>
                                            <p:strVal val="#ppt_h"/>
                                          </p:val>
                                        </p:tav>
                                      </p:tavLst>
                                    </p:anim>
                                    <p:animEffect transition="in" filter="fade">
                                      <p:cBhvr>
                                        <p:cTn id="352" dur="500"/>
                                        <p:tgtEl>
                                          <p:spTgt spid="169"/>
                                        </p:tgtEl>
                                      </p:cBhvr>
                                    </p:animEffect>
                                  </p:childTnLst>
                                </p:cTn>
                              </p:par>
                              <p:par>
                                <p:cTn id="353" presetID="1" presetClass="entr" presetSubtype="0" fill="hold" nodeType="withEffect">
                                  <p:stCondLst>
                                    <p:cond delay="0"/>
                                  </p:stCondLst>
                                  <p:childTnLst>
                                    <p:set>
                                      <p:cBhvr>
                                        <p:cTn id="35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P spid="11" grpId="0" animBg="1"/>
      <p:bldP spid="13" grpId="0" animBg="1"/>
      <p:bldP spid="14" grpId="0" animBg="1"/>
      <p:bldP spid="14" grpId="1" animBg="1"/>
      <p:bldP spid="14" grpId="2" animBg="1"/>
      <p:bldP spid="14" grpId="3"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4" grpId="0" animBg="1"/>
      <p:bldP spid="25" grpId="0" animBg="1"/>
      <p:bldP spid="26"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0" grpId="1"/>
      <p:bldP spid="40" grpId="2"/>
      <p:bldP spid="40" grpId="3"/>
      <p:bldP spid="40" grpId="4"/>
      <p:bldP spid="40" grpId="5"/>
      <p:bldP spid="40" grpId="6"/>
      <p:bldP spid="40" grpId="7"/>
      <p:bldP spid="40" grpId="8"/>
      <p:bldP spid="40" grpId="9"/>
      <p:bldP spid="51" grpId="0"/>
      <p:bldP spid="55" grpId="0"/>
      <p:bldP spid="57" grpId="0"/>
      <p:bldP spid="61" grpId="0"/>
      <p:bldP spid="62" grpId="0" animBg="1"/>
      <p:bldP spid="63" grpId="0"/>
      <p:bldP spid="168" grpId="0" animBg="1"/>
      <p:bldP spid="1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350" y="44624"/>
            <a:ext cx="11713301" cy="789214"/>
          </a:xfrm>
        </p:spPr>
        <p:txBody>
          <a:bodyPr/>
          <a:lstStyle/>
          <a:p>
            <a:r>
              <a:rPr lang="de-DE" dirty="0"/>
              <a:t>Schadcode Einschleusen</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13836" y="2898602"/>
            <a:ext cx="1675503" cy="72008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893" y="1098923"/>
            <a:ext cx="871387" cy="1336483"/>
          </a:xfrm>
          <a:prstGeom prst="rect">
            <a:avLst/>
          </a:prstGeom>
        </p:spPr>
      </p:pic>
      <p:sp>
        <p:nvSpPr>
          <p:cNvPr id="5" name="Textfeld 4"/>
          <p:cNvSpPr txBox="1"/>
          <p:nvPr/>
        </p:nvSpPr>
        <p:spPr>
          <a:xfrm>
            <a:off x="1559496" y="4096394"/>
            <a:ext cx="1728192" cy="653726"/>
          </a:xfrm>
          <a:prstGeom prst="rect">
            <a:avLst/>
          </a:prstGeom>
          <a:noFill/>
        </p:spPr>
        <p:txBody>
          <a:bodyPr wrap="square" rtlCol="0">
            <a:spAutoFit/>
          </a:bodyPr>
          <a:lstStyle/>
          <a:p>
            <a:pPr algn="ctr"/>
            <a:r>
              <a:rPr lang="de-DE" dirty="0">
                <a:solidFill>
                  <a:schemeClr val="bg1"/>
                </a:solidFill>
              </a:rPr>
              <a:t>Arbeitsspeicher (RAM)</a:t>
            </a:r>
          </a:p>
        </p:txBody>
      </p:sp>
      <p:pic>
        <p:nvPicPr>
          <p:cNvPr id="8" name="Grafik 7"/>
          <p:cNvPicPr>
            <a:picLocks noChangeAspect="1"/>
          </p:cNvPicPr>
          <p:nvPr/>
        </p:nvPicPr>
        <p:blipFill rotWithShape="1">
          <a:blip r:embed="rId5">
            <a:extLst>
              <a:ext uri="{28A0092B-C50C-407E-A947-70E740481C1C}">
                <a14:useLocalDpi xmlns:a14="http://schemas.microsoft.com/office/drawing/2010/main" val="0"/>
              </a:ext>
            </a:extLst>
          </a:blip>
          <a:srcRect l="17671" t="6895" r="17671" b="6895"/>
          <a:stretch/>
        </p:blipFill>
        <p:spPr>
          <a:xfrm>
            <a:off x="1775520" y="4869160"/>
            <a:ext cx="1296144" cy="1296144"/>
          </a:xfrm>
          <a:prstGeom prst="rect">
            <a:avLst/>
          </a:prstGeom>
        </p:spPr>
      </p:pic>
      <p:sp>
        <p:nvSpPr>
          <p:cNvPr id="9" name="Textfeld 8"/>
          <p:cNvSpPr txBox="1"/>
          <p:nvPr/>
        </p:nvSpPr>
        <p:spPr>
          <a:xfrm>
            <a:off x="1531605" y="6166986"/>
            <a:ext cx="1728192" cy="369332"/>
          </a:xfrm>
          <a:prstGeom prst="rect">
            <a:avLst/>
          </a:prstGeom>
          <a:noFill/>
        </p:spPr>
        <p:txBody>
          <a:bodyPr wrap="square" rtlCol="0">
            <a:spAutoFit/>
          </a:bodyPr>
          <a:lstStyle/>
          <a:p>
            <a:pPr algn="ctr"/>
            <a:r>
              <a:rPr lang="de-DE" dirty="0">
                <a:solidFill>
                  <a:schemeClr val="bg1"/>
                </a:solidFill>
              </a:rPr>
              <a:t>Prozessor</a:t>
            </a:r>
          </a:p>
        </p:txBody>
      </p:sp>
      <p:sp>
        <p:nvSpPr>
          <p:cNvPr id="10" name="Rechteck 9"/>
          <p:cNvSpPr/>
          <p:nvPr/>
        </p:nvSpPr>
        <p:spPr>
          <a:xfrm>
            <a:off x="3287688" y="4869160"/>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6</a:t>
            </a:r>
          </a:p>
        </p:txBody>
      </p:sp>
      <p:sp>
        <p:nvSpPr>
          <p:cNvPr id="11" name="Rechteck 10"/>
          <p:cNvSpPr/>
          <p:nvPr/>
        </p:nvSpPr>
        <p:spPr>
          <a:xfrm>
            <a:off x="3287688" y="5589240"/>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4</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3722" y="5135133"/>
            <a:ext cx="764197" cy="764197"/>
          </a:xfrm>
          <a:prstGeom prst="rect">
            <a:avLst/>
          </a:prstGeom>
        </p:spPr>
      </p:pic>
      <p:sp>
        <p:nvSpPr>
          <p:cNvPr id="13" name="Rechteck 12"/>
          <p:cNvSpPr/>
          <p:nvPr/>
        </p:nvSpPr>
        <p:spPr>
          <a:xfrm>
            <a:off x="4934260" y="5229198"/>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10</a:t>
            </a:r>
          </a:p>
        </p:txBody>
      </p:sp>
      <p:sp>
        <p:nvSpPr>
          <p:cNvPr id="14" name="Rechteck 13"/>
          <p:cNvSpPr/>
          <p:nvPr/>
        </p:nvSpPr>
        <p:spPr>
          <a:xfrm>
            <a:off x="7176120" y="2934276"/>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SCHREIB “Gebe 2 Zahlen ein:”</a:t>
            </a:r>
          </a:p>
        </p:txBody>
      </p:sp>
      <p:sp>
        <p:nvSpPr>
          <p:cNvPr id="15" name="Rechteck 14"/>
          <p:cNvSpPr/>
          <p:nvPr/>
        </p:nvSpPr>
        <p:spPr>
          <a:xfrm>
            <a:off x="7176120" y="3360320"/>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WARTE_AUF_EINGABE</a:t>
            </a:r>
          </a:p>
        </p:txBody>
      </p:sp>
      <p:sp>
        <p:nvSpPr>
          <p:cNvPr id="16" name="Rechteck 15"/>
          <p:cNvSpPr/>
          <p:nvPr/>
        </p:nvSpPr>
        <p:spPr>
          <a:xfrm>
            <a:off x="7176120" y="3786364"/>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LADE [S1]</a:t>
            </a:r>
          </a:p>
        </p:txBody>
      </p:sp>
      <p:sp>
        <p:nvSpPr>
          <p:cNvPr id="17" name="Rechteck 16"/>
          <p:cNvSpPr/>
          <p:nvPr/>
        </p:nvSpPr>
        <p:spPr>
          <a:xfrm>
            <a:off x="7176120" y="4212408"/>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LADE [S2]</a:t>
            </a:r>
          </a:p>
        </p:txBody>
      </p:sp>
      <p:sp>
        <p:nvSpPr>
          <p:cNvPr id="18" name="Rechteck 17"/>
          <p:cNvSpPr/>
          <p:nvPr/>
        </p:nvSpPr>
        <p:spPr>
          <a:xfrm>
            <a:off x="7176120" y="4638452"/>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ADD</a:t>
            </a:r>
          </a:p>
        </p:txBody>
      </p:sp>
      <p:sp>
        <p:nvSpPr>
          <p:cNvPr id="19" name="Rechteck 18"/>
          <p:cNvSpPr/>
          <p:nvPr/>
        </p:nvSpPr>
        <p:spPr>
          <a:xfrm>
            <a:off x="7176120" y="5064496"/>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SPEICHER [S3]</a:t>
            </a:r>
          </a:p>
        </p:txBody>
      </p:sp>
      <p:sp>
        <p:nvSpPr>
          <p:cNvPr id="20" name="Rechteck 19"/>
          <p:cNvSpPr/>
          <p:nvPr/>
        </p:nvSpPr>
        <p:spPr>
          <a:xfrm>
            <a:off x="7176120" y="5490540"/>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SCHREIB “Ergebnis:”</a:t>
            </a:r>
          </a:p>
        </p:txBody>
      </p:sp>
      <p:sp>
        <p:nvSpPr>
          <p:cNvPr id="21" name="Rechteck 20"/>
          <p:cNvSpPr/>
          <p:nvPr/>
        </p:nvSpPr>
        <p:spPr>
          <a:xfrm>
            <a:off x="7176120" y="5916584"/>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SCHREIB [S3]</a:t>
            </a:r>
          </a:p>
        </p:txBody>
      </p:sp>
      <p:sp>
        <p:nvSpPr>
          <p:cNvPr id="22" name="Rechteck 21"/>
          <p:cNvSpPr/>
          <p:nvPr/>
        </p:nvSpPr>
        <p:spPr>
          <a:xfrm>
            <a:off x="7176120" y="6342628"/>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SPRING [S4]</a:t>
            </a:r>
          </a:p>
        </p:txBody>
      </p:sp>
      <p:sp>
        <p:nvSpPr>
          <p:cNvPr id="23" name="Rechteck 22"/>
          <p:cNvSpPr/>
          <p:nvPr/>
        </p:nvSpPr>
        <p:spPr>
          <a:xfrm>
            <a:off x="7169346" y="1201543"/>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4</a:t>
            </a:r>
          </a:p>
        </p:txBody>
      </p:sp>
      <p:sp>
        <p:nvSpPr>
          <p:cNvPr id="24" name="Rechteck 23"/>
          <p:cNvSpPr/>
          <p:nvPr/>
        </p:nvSpPr>
        <p:spPr>
          <a:xfrm>
            <a:off x="7169346" y="1627587"/>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10</a:t>
            </a:r>
          </a:p>
        </p:txBody>
      </p:sp>
      <p:sp>
        <p:nvSpPr>
          <p:cNvPr id="25" name="Rechteck 24"/>
          <p:cNvSpPr/>
          <p:nvPr/>
        </p:nvSpPr>
        <p:spPr>
          <a:xfrm>
            <a:off x="7169346" y="2053631"/>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S6  (Programmstart)</a:t>
            </a:r>
          </a:p>
        </p:txBody>
      </p:sp>
      <p:sp>
        <p:nvSpPr>
          <p:cNvPr id="26" name="Rechteck 25"/>
          <p:cNvSpPr/>
          <p:nvPr/>
        </p:nvSpPr>
        <p:spPr>
          <a:xfrm>
            <a:off x="7169346" y="775499"/>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6</a:t>
            </a:r>
          </a:p>
        </p:txBody>
      </p:sp>
      <p:sp>
        <p:nvSpPr>
          <p:cNvPr id="27" name="Textfeld 26"/>
          <p:cNvSpPr txBox="1"/>
          <p:nvPr/>
        </p:nvSpPr>
        <p:spPr>
          <a:xfrm>
            <a:off x="6682616" y="764704"/>
            <a:ext cx="504056" cy="369332"/>
          </a:xfrm>
          <a:prstGeom prst="rect">
            <a:avLst/>
          </a:prstGeom>
          <a:noFill/>
        </p:spPr>
        <p:txBody>
          <a:bodyPr wrap="square" rtlCol="0">
            <a:spAutoFit/>
          </a:bodyPr>
          <a:lstStyle/>
          <a:p>
            <a:pPr algn="ctr"/>
            <a:r>
              <a:rPr lang="de-DE" dirty="0">
                <a:solidFill>
                  <a:schemeClr val="bg1"/>
                </a:solidFill>
              </a:rPr>
              <a:t>S1:</a:t>
            </a:r>
          </a:p>
        </p:txBody>
      </p:sp>
      <p:sp>
        <p:nvSpPr>
          <p:cNvPr id="28" name="Textfeld 27"/>
          <p:cNvSpPr txBox="1"/>
          <p:nvPr/>
        </p:nvSpPr>
        <p:spPr>
          <a:xfrm>
            <a:off x="6682616" y="1190873"/>
            <a:ext cx="504056" cy="369332"/>
          </a:xfrm>
          <a:prstGeom prst="rect">
            <a:avLst/>
          </a:prstGeom>
          <a:noFill/>
        </p:spPr>
        <p:txBody>
          <a:bodyPr wrap="square" rtlCol="0">
            <a:spAutoFit/>
          </a:bodyPr>
          <a:lstStyle/>
          <a:p>
            <a:pPr algn="ctr"/>
            <a:r>
              <a:rPr lang="de-DE" dirty="0">
                <a:solidFill>
                  <a:schemeClr val="bg1"/>
                </a:solidFill>
              </a:rPr>
              <a:t>S2:</a:t>
            </a:r>
          </a:p>
        </p:txBody>
      </p:sp>
      <p:sp>
        <p:nvSpPr>
          <p:cNvPr id="29" name="Textfeld 28"/>
          <p:cNvSpPr txBox="1"/>
          <p:nvPr/>
        </p:nvSpPr>
        <p:spPr>
          <a:xfrm>
            <a:off x="6682616" y="1622921"/>
            <a:ext cx="504056" cy="369332"/>
          </a:xfrm>
          <a:prstGeom prst="rect">
            <a:avLst/>
          </a:prstGeom>
          <a:noFill/>
        </p:spPr>
        <p:txBody>
          <a:bodyPr wrap="square" rtlCol="0">
            <a:spAutoFit/>
          </a:bodyPr>
          <a:lstStyle/>
          <a:p>
            <a:pPr algn="ctr"/>
            <a:r>
              <a:rPr lang="de-DE" dirty="0">
                <a:solidFill>
                  <a:schemeClr val="bg1"/>
                </a:solidFill>
              </a:rPr>
              <a:t>S3:</a:t>
            </a:r>
          </a:p>
        </p:txBody>
      </p:sp>
      <p:sp>
        <p:nvSpPr>
          <p:cNvPr id="30" name="Textfeld 29"/>
          <p:cNvSpPr txBox="1"/>
          <p:nvPr/>
        </p:nvSpPr>
        <p:spPr>
          <a:xfrm>
            <a:off x="6682616" y="2048965"/>
            <a:ext cx="504056" cy="369332"/>
          </a:xfrm>
          <a:prstGeom prst="rect">
            <a:avLst/>
          </a:prstGeom>
          <a:noFill/>
        </p:spPr>
        <p:txBody>
          <a:bodyPr wrap="square" rtlCol="0">
            <a:spAutoFit/>
          </a:bodyPr>
          <a:lstStyle/>
          <a:p>
            <a:pPr algn="ctr"/>
            <a:r>
              <a:rPr lang="de-DE" dirty="0">
                <a:solidFill>
                  <a:schemeClr val="bg1"/>
                </a:solidFill>
              </a:rPr>
              <a:t>S4:</a:t>
            </a:r>
          </a:p>
        </p:txBody>
      </p:sp>
      <p:sp>
        <p:nvSpPr>
          <p:cNvPr id="31" name="Textfeld 30"/>
          <p:cNvSpPr txBox="1"/>
          <p:nvPr/>
        </p:nvSpPr>
        <p:spPr>
          <a:xfrm>
            <a:off x="6682616" y="2929610"/>
            <a:ext cx="504056" cy="369332"/>
          </a:xfrm>
          <a:prstGeom prst="rect">
            <a:avLst/>
          </a:prstGeom>
          <a:noFill/>
        </p:spPr>
        <p:txBody>
          <a:bodyPr wrap="square" rtlCol="0">
            <a:spAutoFit/>
          </a:bodyPr>
          <a:lstStyle/>
          <a:p>
            <a:pPr algn="ctr"/>
            <a:r>
              <a:rPr lang="de-DE" dirty="0">
                <a:solidFill>
                  <a:schemeClr val="bg1"/>
                </a:solidFill>
              </a:rPr>
              <a:t>S6:</a:t>
            </a:r>
          </a:p>
        </p:txBody>
      </p:sp>
      <p:sp>
        <p:nvSpPr>
          <p:cNvPr id="32" name="Textfeld 31"/>
          <p:cNvSpPr txBox="1"/>
          <p:nvPr/>
        </p:nvSpPr>
        <p:spPr>
          <a:xfrm>
            <a:off x="6682616" y="3351983"/>
            <a:ext cx="504056" cy="369332"/>
          </a:xfrm>
          <a:prstGeom prst="rect">
            <a:avLst/>
          </a:prstGeom>
          <a:noFill/>
        </p:spPr>
        <p:txBody>
          <a:bodyPr wrap="square" rtlCol="0">
            <a:spAutoFit/>
          </a:bodyPr>
          <a:lstStyle/>
          <a:p>
            <a:pPr algn="ctr"/>
            <a:r>
              <a:rPr lang="de-DE" dirty="0">
                <a:solidFill>
                  <a:schemeClr val="bg1"/>
                </a:solidFill>
              </a:rPr>
              <a:t>S7:</a:t>
            </a:r>
          </a:p>
        </p:txBody>
      </p:sp>
      <p:sp>
        <p:nvSpPr>
          <p:cNvPr id="33" name="Textfeld 32"/>
          <p:cNvSpPr txBox="1"/>
          <p:nvPr/>
        </p:nvSpPr>
        <p:spPr>
          <a:xfrm>
            <a:off x="6682616" y="3773361"/>
            <a:ext cx="504056" cy="369332"/>
          </a:xfrm>
          <a:prstGeom prst="rect">
            <a:avLst/>
          </a:prstGeom>
          <a:noFill/>
        </p:spPr>
        <p:txBody>
          <a:bodyPr wrap="square" rtlCol="0">
            <a:spAutoFit/>
          </a:bodyPr>
          <a:lstStyle/>
          <a:p>
            <a:pPr algn="ctr"/>
            <a:r>
              <a:rPr lang="de-DE" dirty="0">
                <a:solidFill>
                  <a:schemeClr val="bg1"/>
                </a:solidFill>
              </a:rPr>
              <a:t>S8:</a:t>
            </a:r>
          </a:p>
        </p:txBody>
      </p:sp>
      <p:sp>
        <p:nvSpPr>
          <p:cNvPr id="34" name="Textfeld 33"/>
          <p:cNvSpPr txBox="1"/>
          <p:nvPr/>
        </p:nvSpPr>
        <p:spPr>
          <a:xfrm>
            <a:off x="6682616" y="4194739"/>
            <a:ext cx="504056" cy="369332"/>
          </a:xfrm>
          <a:prstGeom prst="rect">
            <a:avLst/>
          </a:prstGeom>
          <a:noFill/>
        </p:spPr>
        <p:txBody>
          <a:bodyPr wrap="square" rtlCol="0">
            <a:spAutoFit/>
          </a:bodyPr>
          <a:lstStyle/>
          <a:p>
            <a:pPr algn="ctr"/>
            <a:r>
              <a:rPr lang="de-DE" dirty="0">
                <a:solidFill>
                  <a:schemeClr val="bg1"/>
                </a:solidFill>
              </a:rPr>
              <a:t>S9:</a:t>
            </a:r>
          </a:p>
        </p:txBody>
      </p:sp>
      <p:sp>
        <p:nvSpPr>
          <p:cNvPr id="35" name="Textfeld 34"/>
          <p:cNvSpPr txBox="1"/>
          <p:nvPr/>
        </p:nvSpPr>
        <p:spPr>
          <a:xfrm>
            <a:off x="6602220" y="4619788"/>
            <a:ext cx="584452" cy="369332"/>
          </a:xfrm>
          <a:prstGeom prst="rect">
            <a:avLst/>
          </a:prstGeom>
          <a:noFill/>
        </p:spPr>
        <p:txBody>
          <a:bodyPr wrap="square" rtlCol="0">
            <a:spAutoFit/>
          </a:bodyPr>
          <a:lstStyle/>
          <a:p>
            <a:pPr algn="ctr"/>
            <a:r>
              <a:rPr lang="de-DE" dirty="0">
                <a:solidFill>
                  <a:schemeClr val="bg1"/>
                </a:solidFill>
              </a:rPr>
              <a:t>S10:</a:t>
            </a:r>
          </a:p>
        </p:txBody>
      </p:sp>
      <p:sp>
        <p:nvSpPr>
          <p:cNvPr id="36" name="Textfeld 35"/>
          <p:cNvSpPr txBox="1"/>
          <p:nvPr/>
        </p:nvSpPr>
        <p:spPr>
          <a:xfrm>
            <a:off x="6602220" y="5055782"/>
            <a:ext cx="584452" cy="369332"/>
          </a:xfrm>
          <a:prstGeom prst="rect">
            <a:avLst/>
          </a:prstGeom>
          <a:noFill/>
        </p:spPr>
        <p:txBody>
          <a:bodyPr wrap="square" rtlCol="0">
            <a:spAutoFit/>
          </a:bodyPr>
          <a:lstStyle/>
          <a:p>
            <a:pPr algn="ctr"/>
            <a:r>
              <a:rPr lang="de-DE" dirty="0">
                <a:solidFill>
                  <a:schemeClr val="bg1"/>
                </a:solidFill>
              </a:rPr>
              <a:t>S11:</a:t>
            </a:r>
          </a:p>
        </p:txBody>
      </p:sp>
      <p:sp>
        <p:nvSpPr>
          <p:cNvPr id="37" name="Textfeld 36"/>
          <p:cNvSpPr txBox="1"/>
          <p:nvPr/>
        </p:nvSpPr>
        <p:spPr>
          <a:xfrm>
            <a:off x="6602220" y="5485497"/>
            <a:ext cx="584452" cy="369332"/>
          </a:xfrm>
          <a:prstGeom prst="rect">
            <a:avLst/>
          </a:prstGeom>
          <a:noFill/>
        </p:spPr>
        <p:txBody>
          <a:bodyPr wrap="square" rtlCol="0">
            <a:spAutoFit/>
          </a:bodyPr>
          <a:lstStyle/>
          <a:p>
            <a:pPr algn="ctr"/>
            <a:r>
              <a:rPr lang="de-DE" dirty="0">
                <a:solidFill>
                  <a:schemeClr val="bg1"/>
                </a:solidFill>
              </a:rPr>
              <a:t>S12:</a:t>
            </a:r>
          </a:p>
        </p:txBody>
      </p:sp>
      <p:sp>
        <p:nvSpPr>
          <p:cNvPr id="38" name="Textfeld 37"/>
          <p:cNvSpPr txBox="1"/>
          <p:nvPr/>
        </p:nvSpPr>
        <p:spPr>
          <a:xfrm>
            <a:off x="6602220" y="5911918"/>
            <a:ext cx="584452" cy="369332"/>
          </a:xfrm>
          <a:prstGeom prst="rect">
            <a:avLst/>
          </a:prstGeom>
          <a:noFill/>
        </p:spPr>
        <p:txBody>
          <a:bodyPr wrap="square" rtlCol="0">
            <a:spAutoFit/>
          </a:bodyPr>
          <a:lstStyle/>
          <a:p>
            <a:pPr algn="ctr"/>
            <a:r>
              <a:rPr lang="de-DE" dirty="0">
                <a:solidFill>
                  <a:schemeClr val="bg1"/>
                </a:solidFill>
              </a:rPr>
              <a:t>S13:</a:t>
            </a:r>
          </a:p>
        </p:txBody>
      </p:sp>
      <p:sp>
        <p:nvSpPr>
          <p:cNvPr id="39" name="Textfeld 38"/>
          <p:cNvSpPr txBox="1"/>
          <p:nvPr/>
        </p:nvSpPr>
        <p:spPr>
          <a:xfrm>
            <a:off x="6602220" y="6338203"/>
            <a:ext cx="584452" cy="369332"/>
          </a:xfrm>
          <a:prstGeom prst="rect">
            <a:avLst/>
          </a:prstGeom>
          <a:noFill/>
        </p:spPr>
        <p:txBody>
          <a:bodyPr wrap="square" rtlCol="0">
            <a:spAutoFit/>
          </a:bodyPr>
          <a:lstStyle/>
          <a:p>
            <a:pPr algn="ctr"/>
            <a:r>
              <a:rPr lang="de-DE" dirty="0">
                <a:solidFill>
                  <a:schemeClr val="bg1"/>
                </a:solidFill>
              </a:rPr>
              <a:t>S14:</a:t>
            </a:r>
          </a:p>
        </p:txBody>
      </p:sp>
      <p:sp>
        <p:nvSpPr>
          <p:cNvPr id="40" name="Textfeld 39"/>
          <p:cNvSpPr txBox="1"/>
          <p:nvPr/>
        </p:nvSpPr>
        <p:spPr>
          <a:xfrm>
            <a:off x="5931808" y="3347700"/>
            <a:ext cx="504056" cy="369332"/>
          </a:xfrm>
          <a:prstGeom prst="rect">
            <a:avLst/>
          </a:prstGeom>
          <a:noFill/>
        </p:spPr>
        <p:txBody>
          <a:bodyPr wrap="square" rtlCol="0">
            <a:spAutoFit/>
          </a:bodyPr>
          <a:lstStyle/>
          <a:p>
            <a:pPr algn="ctr"/>
            <a:r>
              <a:rPr lang="de-DE" dirty="0">
                <a:solidFill>
                  <a:schemeClr val="bg1"/>
                </a:solidFill>
              </a:rPr>
              <a:t>IP</a:t>
            </a:r>
          </a:p>
        </p:txBody>
      </p:sp>
      <p:cxnSp>
        <p:nvCxnSpPr>
          <p:cNvPr id="42" name="Gerade Verbindung mit Pfeil 41"/>
          <p:cNvCxnSpPr/>
          <p:nvPr/>
        </p:nvCxnSpPr>
        <p:spPr>
          <a:xfrm>
            <a:off x="6308637" y="3532366"/>
            <a:ext cx="3705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Grafik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564" y="1024777"/>
            <a:ext cx="2965996" cy="3639041"/>
          </a:xfrm>
          <a:prstGeom prst="rect">
            <a:avLst/>
          </a:prstGeom>
        </p:spPr>
      </p:pic>
      <p:sp>
        <p:nvSpPr>
          <p:cNvPr id="51" name="Textfeld 50"/>
          <p:cNvSpPr txBox="1"/>
          <p:nvPr/>
        </p:nvSpPr>
        <p:spPr>
          <a:xfrm>
            <a:off x="3198357" y="1168792"/>
            <a:ext cx="2558842" cy="461665"/>
          </a:xfrm>
          <a:prstGeom prst="rect">
            <a:avLst/>
          </a:prstGeom>
          <a:noFill/>
        </p:spPr>
        <p:txBody>
          <a:bodyPr wrap="none" rtlCol="0">
            <a:spAutoFit/>
          </a:bodyPr>
          <a:lstStyle/>
          <a:p>
            <a:r>
              <a:rPr lang="de-DE" sz="2400" b="1" dirty="0"/>
              <a:t>Gebe 2 Zahlen ein:</a:t>
            </a:r>
          </a:p>
        </p:txBody>
      </p:sp>
      <p:sp>
        <p:nvSpPr>
          <p:cNvPr id="55" name="Rechteck 54"/>
          <p:cNvSpPr/>
          <p:nvPr/>
        </p:nvSpPr>
        <p:spPr>
          <a:xfrm>
            <a:off x="3198357" y="1506472"/>
            <a:ext cx="2655306" cy="1200329"/>
          </a:xfrm>
          <a:prstGeom prst="rect">
            <a:avLst/>
          </a:prstGeom>
        </p:spPr>
        <p:txBody>
          <a:bodyPr wrap="square">
            <a:spAutoFit/>
          </a:bodyPr>
          <a:lstStyle/>
          <a:p>
            <a:pPr lvl="0"/>
            <a:r>
              <a:rPr lang="de-DE" sz="2400" dirty="0">
                <a:solidFill>
                  <a:prstClr val="black"/>
                </a:solidFill>
              </a:rPr>
              <a:t>6 4 10 S5 </a:t>
            </a:r>
            <a:r>
              <a:rPr lang="de-DE" sz="2400" dirty="0" err="1">
                <a:solidFill>
                  <a:prstClr val="black"/>
                </a:solidFill>
              </a:rPr>
              <a:t>Install</a:t>
            </a:r>
            <a:r>
              <a:rPr lang="de-DE" sz="2400" dirty="0">
                <a:solidFill>
                  <a:prstClr val="black"/>
                </a:solidFill>
              </a:rPr>
              <a:t>(Ransom-ware)</a:t>
            </a:r>
          </a:p>
        </p:txBody>
      </p:sp>
      <p:sp>
        <p:nvSpPr>
          <p:cNvPr id="62" name="Rechteck 61"/>
          <p:cNvSpPr/>
          <p:nvPr/>
        </p:nvSpPr>
        <p:spPr>
          <a:xfrm>
            <a:off x="7169346" y="2475009"/>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err="1"/>
              <a:t>Install</a:t>
            </a:r>
            <a:r>
              <a:rPr lang="de-DE" dirty="0"/>
              <a:t>(</a:t>
            </a:r>
            <a:r>
              <a:rPr lang="de-DE" dirty="0" err="1"/>
              <a:t>Ransomware</a:t>
            </a:r>
            <a:r>
              <a:rPr lang="de-DE" dirty="0"/>
              <a:t>)</a:t>
            </a:r>
          </a:p>
        </p:txBody>
      </p:sp>
      <p:sp>
        <p:nvSpPr>
          <p:cNvPr id="63" name="Textfeld 62"/>
          <p:cNvSpPr txBox="1"/>
          <p:nvPr/>
        </p:nvSpPr>
        <p:spPr>
          <a:xfrm>
            <a:off x="6682616" y="2470343"/>
            <a:ext cx="504056" cy="369332"/>
          </a:xfrm>
          <a:prstGeom prst="rect">
            <a:avLst/>
          </a:prstGeom>
          <a:noFill/>
        </p:spPr>
        <p:txBody>
          <a:bodyPr wrap="square" rtlCol="0">
            <a:spAutoFit/>
          </a:bodyPr>
          <a:lstStyle/>
          <a:p>
            <a:pPr algn="ctr"/>
            <a:r>
              <a:rPr lang="de-DE" dirty="0">
                <a:solidFill>
                  <a:schemeClr val="bg1"/>
                </a:solidFill>
              </a:rPr>
              <a:t>S5:</a:t>
            </a:r>
          </a:p>
        </p:txBody>
      </p:sp>
      <p:sp>
        <p:nvSpPr>
          <p:cNvPr id="48" name="Rechteck 47"/>
          <p:cNvSpPr/>
          <p:nvPr/>
        </p:nvSpPr>
        <p:spPr>
          <a:xfrm>
            <a:off x="7169346" y="2048654"/>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S5 </a:t>
            </a:r>
            <a:r>
              <a:rPr lang="de-DE" i="1" dirty="0"/>
              <a:t>(vorher S6)</a:t>
            </a:r>
          </a:p>
        </p:txBody>
      </p:sp>
      <p:sp>
        <p:nvSpPr>
          <p:cNvPr id="65" name="Rechteck 64"/>
          <p:cNvSpPr/>
          <p:nvPr/>
        </p:nvSpPr>
        <p:spPr>
          <a:xfrm>
            <a:off x="3198358" y="2679304"/>
            <a:ext cx="2671871" cy="461665"/>
          </a:xfrm>
          <a:prstGeom prst="rect">
            <a:avLst/>
          </a:prstGeom>
        </p:spPr>
        <p:txBody>
          <a:bodyPr wrap="square">
            <a:spAutoFit/>
          </a:bodyPr>
          <a:lstStyle/>
          <a:p>
            <a:pPr lvl="0"/>
            <a:r>
              <a:rPr lang="de-DE" sz="2400" b="1" dirty="0">
                <a:solidFill>
                  <a:prstClr val="black"/>
                </a:solidFill>
              </a:rPr>
              <a:t>Ergebnis:</a:t>
            </a:r>
          </a:p>
        </p:txBody>
      </p:sp>
      <p:sp>
        <p:nvSpPr>
          <p:cNvPr id="66" name="Rechteck 65"/>
          <p:cNvSpPr/>
          <p:nvPr/>
        </p:nvSpPr>
        <p:spPr>
          <a:xfrm>
            <a:off x="3198358" y="2967336"/>
            <a:ext cx="2681619" cy="461665"/>
          </a:xfrm>
          <a:prstGeom prst="rect">
            <a:avLst/>
          </a:prstGeom>
        </p:spPr>
        <p:txBody>
          <a:bodyPr wrap="square">
            <a:spAutoFit/>
          </a:bodyPr>
          <a:lstStyle/>
          <a:p>
            <a:pPr lvl="0"/>
            <a:r>
              <a:rPr lang="de-DE" sz="2400" dirty="0">
                <a:solidFill>
                  <a:prstClr val="black"/>
                </a:solidFill>
              </a:rPr>
              <a:t>10</a:t>
            </a:r>
          </a:p>
        </p:txBody>
      </p:sp>
      <p:pic>
        <p:nvPicPr>
          <p:cNvPr id="67" name="Picture 6" descr="http://www.wlabs.de/wp-content/files/2010/10/virus_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81817" y="2123359"/>
            <a:ext cx="1441870" cy="1441874"/>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a:extLst>
              <a:ext uri="{FF2B5EF4-FFF2-40B4-BE49-F238E27FC236}">
                <a16:creationId xmlns:a16="http://schemas.microsoft.com/office/drawing/2014/main" id="{A3259729-C152-F4E7-9C86-D0972E2D40F3}"/>
              </a:ext>
            </a:extLst>
          </p:cNvPr>
          <p:cNvSpPr>
            <a:spLocks noGrp="1"/>
          </p:cNvSpPr>
          <p:nvPr>
            <p:ph type="sldNum" sz="quarter" idx="12"/>
          </p:nvPr>
        </p:nvSpPr>
        <p:spPr/>
        <p:txBody>
          <a:bodyPr/>
          <a:lstStyle/>
          <a:p>
            <a:fld id="{B4C71E88-0A44-4F17-829B-07B79A5A6163}" type="slidenum">
              <a:rPr lang="en-US" smtClean="0"/>
              <a:pPr/>
              <a:t>16</a:t>
            </a:fld>
            <a:endParaRPr lang="en-US" dirty="0"/>
          </a:p>
        </p:txBody>
      </p:sp>
    </p:spTree>
    <p:extLst>
      <p:ext uri="{BB962C8B-B14F-4D97-AF65-F5344CB8AC3E}">
        <p14:creationId xmlns:p14="http://schemas.microsoft.com/office/powerpoint/2010/main" val="249383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15"/>
                                        </p:tgtEl>
                                        <p:attrNameLst>
                                          <p:attrName>style.color</p:attrName>
                                        </p:attrNameLst>
                                      </p:cBhvr>
                                      <p:by>
                                        <p:hsl h="0" s="-12549" l="-25098"/>
                                      </p:by>
                                    </p:animClr>
                                    <p:animClr clrSpc="hsl" dir="cw">
                                      <p:cBhvr>
                                        <p:cTn id="7" dur="500" fill="hold"/>
                                        <p:tgtEl>
                                          <p:spTgt spid="15"/>
                                        </p:tgtEl>
                                        <p:attrNameLst>
                                          <p:attrName>fillcolor</p:attrName>
                                        </p:attrNameLst>
                                      </p:cBhvr>
                                      <p:by>
                                        <p:hsl h="0" s="-12549" l="-25098"/>
                                      </p:by>
                                    </p:animClr>
                                    <p:animClr clrSpc="hsl" dir="cw">
                                      <p:cBhvr>
                                        <p:cTn id="8" dur="500" fill="hold"/>
                                        <p:tgtEl>
                                          <p:spTgt spid="15"/>
                                        </p:tgtEl>
                                        <p:attrNameLst>
                                          <p:attrName>stroke.color</p:attrName>
                                        </p:attrNameLst>
                                      </p:cBhvr>
                                      <p:by>
                                        <p:hsl h="0" s="-12549" l="-25098"/>
                                      </p:by>
                                    </p:animClr>
                                    <p:set>
                                      <p:cBhvr>
                                        <p:cTn id="9" dur="500" fill="hold"/>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500"/>
                                        <p:tgtEl>
                                          <p:spTgt spid="26">
                                            <p:txEl>
                                              <p:pRg st="0" end="0"/>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fade">
                                      <p:cBhvr>
                                        <p:cTn id="23" dur="500"/>
                                        <p:tgtEl>
                                          <p:spTgt spid="23">
                                            <p:txEl>
                                              <p:pRg st="0" end="0"/>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62">
                                            <p:txEl>
                                              <p:pRg st="0" end="0"/>
                                            </p:txEl>
                                          </p:spTgt>
                                        </p:tgtEl>
                                        <p:attrNameLst>
                                          <p:attrName>style.visibility</p:attrName>
                                        </p:attrNameLst>
                                      </p:cBhvr>
                                      <p:to>
                                        <p:strVal val="visible"/>
                                      </p:to>
                                    </p:set>
                                    <p:animEffect transition="in" filter="fade">
                                      <p:cBhvr>
                                        <p:cTn id="35" dur="500"/>
                                        <p:tgtEl>
                                          <p:spTgt spid="6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1.38889E-6 3.7037E-6 L 0.00191 0.43796 " pathEditMode="relative" rAng="0" ptsTypes="AA">
                                      <p:cBhvr>
                                        <p:cTn id="39" dur="2000" fill="hold"/>
                                        <p:tgtEl>
                                          <p:spTgt spid="40"/>
                                        </p:tgtEl>
                                        <p:attrNameLst>
                                          <p:attrName>ppt_x</p:attrName>
                                          <p:attrName>ppt_y</p:attrName>
                                        </p:attrNameLst>
                                      </p:cBhvr>
                                      <p:rCtr x="87" y="21898"/>
                                    </p:animMotion>
                                  </p:childTnLst>
                                </p:cTn>
                              </p:par>
                              <p:par>
                                <p:cTn id="40" presetID="42" presetClass="path" presetSubtype="0" accel="50000" decel="50000" fill="hold" nodeType="withEffect">
                                  <p:stCondLst>
                                    <p:cond delay="0"/>
                                  </p:stCondLst>
                                  <p:childTnLst>
                                    <p:animMotion origin="layout" path="M -2.77778E-6 3.7037E-6 L -0.00399 0.43796 " pathEditMode="relative" rAng="0" ptsTypes="AA">
                                      <p:cBhvr>
                                        <p:cTn id="41" dur="2000" fill="hold"/>
                                        <p:tgtEl>
                                          <p:spTgt spid="42"/>
                                        </p:tgtEl>
                                        <p:attrNameLst>
                                          <p:attrName>ppt_x</p:attrName>
                                          <p:attrName>ppt_y</p:attrName>
                                        </p:attrNameLst>
                                      </p:cBhvr>
                                      <p:rCtr x="-208" y="21898"/>
                                    </p:animMotion>
                                  </p:childTnLst>
                                </p:cTn>
                              </p:par>
                              <p:par>
                                <p:cTn id="42" presetID="10" presetClass="entr" presetSubtype="0" fill="hold" grpId="0" nodeType="withEffect">
                                  <p:stCondLst>
                                    <p:cond delay="125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150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par>
                                <p:cTn id="48" presetID="10" presetClass="entr" presetSubtype="0" fill="hold" nodeType="withEffect">
                                  <p:stCondLst>
                                    <p:cond delay="50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fade">
                                      <p:cBhvr>
                                        <p:cTn id="50" dur="500"/>
                                        <p:tgtEl>
                                          <p:spTgt spid="11">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500"/>
                                        <p:tgtEl>
                                          <p:spTgt spid="10">
                                            <p:txEl>
                                              <p:pRg st="0" end="0"/>
                                            </p:txEl>
                                          </p:spTgt>
                                        </p:tgtEl>
                                      </p:cBhvr>
                                    </p:animEffect>
                                  </p:childTnLst>
                                </p:cTn>
                              </p:par>
                              <p:par>
                                <p:cTn id="54" presetID="10" presetClass="entr" presetSubtype="0" fill="hold" nodeType="withEffect">
                                  <p:stCondLst>
                                    <p:cond delay="750"/>
                                  </p:st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500"/>
                                        <p:tgtEl>
                                          <p:spTgt spid="13">
                                            <p:txEl>
                                              <p:pRg st="0" end="0"/>
                                            </p:txEl>
                                          </p:spTgt>
                                        </p:tgtEl>
                                      </p:cBhvr>
                                    </p:animEffect>
                                  </p:childTnLst>
                                </p:cTn>
                              </p:par>
                            </p:childTnLst>
                          </p:cTn>
                        </p:par>
                        <p:par>
                          <p:cTn id="57" fill="hold">
                            <p:stCondLst>
                              <p:cond delay="2000"/>
                            </p:stCondLst>
                            <p:childTnLst>
                              <p:par>
                                <p:cTn id="58" presetID="30" presetClass="emph" presetSubtype="0" fill="hold" grpId="1" nodeType="afterEffect">
                                  <p:stCondLst>
                                    <p:cond delay="0"/>
                                  </p:stCondLst>
                                  <p:childTnLst>
                                    <p:animClr clrSpc="hsl" dir="cw">
                                      <p:cBhvr override="childStyle">
                                        <p:cTn id="59" dur="500" fill="hold"/>
                                        <p:tgtEl>
                                          <p:spTgt spid="15"/>
                                        </p:tgtEl>
                                        <p:attrNameLst>
                                          <p:attrName>style.color</p:attrName>
                                        </p:attrNameLst>
                                      </p:cBhvr>
                                      <p:by>
                                        <p:hsl h="0" s="12549" l="25098"/>
                                      </p:by>
                                    </p:animClr>
                                    <p:animClr clrSpc="hsl" dir="cw">
                                      <p:cBhvr>
                                        <p:cTn id="60" dur="500" fill="hold"/>
                                        <p:tgtEl>
                                          <p:spTgt spid="15"/>
                                        </p:tgtEl>
                                        <p:attrNameLst>
                                          <p:attrName>fillcolor</p:attrName>
                                        </p:attrNameLst>
                                      </p:cBhvr>
                                      <p:by>
                                        <p:hsl h="0" s="12549" l="25098"/>
                                      </p:by>
                                    </p:animClr>
                                    <p:animClr clrSpc="hsl" dir="cw">
                                      <p:cBhvr>
                                        <p:cTn id="61" dur="500" fill="hold"/>
                                        <p:tgtEl>
                                          <p:spTgt spid="15"/>
                                        </p:tgtEl>
                                        <p:attrNameLst>
                                          <p:attrName>stroke.color</p:attrName>
                                        </p:attrNameLst>
                                      </p:cBhvr>
                                      <p:by>
                                        <p:hsl h="0" s="12549" l="25098"/>
                                      </p:by>
                                    </p:animClr>
                                    <p:set>
                                      <p:cBhvr>
                                        <p:cTn id="62" dur="500" fill="hold"/>
                                        <p:tgtEl>
                                          <p:spTgt spid="15"/>
                                        </p:tgtEl>
                                        <p:attrNameLst>
                                          <p:attrName>fill.type</p:attrName>
                                        </p:attrNameLst>
                                      </p:cBhvr>
                                      <p:to>
                                        <p:strVal val="solid"/>
                                      </p:to>
                                    </p:set>
                                  </p:childTnLst>
                                </p:cTn>
                              </p:par>
                              <p:par>
                                <p:cTn id="63" presetID="24" presetClass="emph" presetSubtype="0" fill="hold" grpId="0" nodeType="withEffect">
                                  <p:stCondLst>
                                    <p:cond delay="0"/>
                                  </p:stCondLst>
                                  <p:childTnLst>
                                    <p:animClr clrSpc="hsl" dir="cw">
                                      <p:cBhvr override="childStyle">
                                        <p:cTn id="64" dur="500" fill="hold"/>
                                        <p:tgtEl>
                                          <p:spTgt spid="22"/>
                                        </p:tgtEl>
                                        <p:attrNameLst>
                                          <p:attrName>style.color</p:attrName>
                                        </p:attrNameLst>
                                      </p:cBhvr>
                                      <p:by>
                                        <p:hsl h="0" s="-12549" l="-25098"/>
                                      </p:by>
                                    </p:animClr>
                                    <p:animClr clrSpc="hsl" dir="cw">
                                      <p:cBhvr>
                                        <p:cTn id="65" dur="500" fill="hold"/>
                                        <p:tgtEl>
                                          <p:spTgt spid="22"/>
                                        </p:tgtEl>
                                        <p:attrNameLst>
                                          <p:attrName>fillcolor</p:attrName>
                                        </p:attrNameLst>
                                      </p:cBhvr>
                                      <p:by>
                                        <p:hsl h="0" s="-12549" l="-25098"/>
                                      </p:by>
                                    </p:animClr>
                                    <p:animClr clrSpc="hsl" dir="cw">
                                      <p:cBhvr>
                                        <p:cTn id="66" dur="500" fill="hold"/>
                                        <p:tgtEl>
                                          <p:spTgt spid="22"/>
                                        </p:tgtEl>
                                        <p:attrNameLst>
                                          <p:attrName>stroke.color</p:attrName>
                                        </p:attrNameLst>
                                      </p:cBhvr>
                                      <p:by>
                                        <p:hsl h="0" s="-12549" l="-25098"/>
                                      </p:by>
                                    </p:animClr>
                                    <p:set>
                                      <p:cBhvr>
                                        <p:cTn id="67" dur="500" fill="hold"/>
                                        <p:tgtEl>
                                          <p:spTgt spid="22"/>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1" nodeType="clickEffect">
                                  <p:stCondLst>
                                    <p:cond delay="0"/>
                                  </p:stCondLst>
                                  <p:childTnLst>
                                    <p:animClr clrSpc="hsl" dir="cw">
                                      <p:cBhvr override="childStyle">
                                        <p:cTn id="71" dur="500" fill="hold"/>
                                        <p:tgtEl>
                                          <p:spTgt spid="48"/>
                                        </p:tgtEl>
                                        <p:attrNameLst>
                                          <p:attrName>style.color</p:attrName>
                                        </p:attrNameLst>
                                      </p:cBhvr>
                                      <p:by>
                                        <p:hsl h="0" s="-12549" l="-25098"/>
                                      </p:by>
                                    </p:animClr>
                                    <p:animClr clrSpc="hsl" dir="cw">
                                      <p:cBhvr>
                                        <p:cTn id="72" dur="500" fill="hold"/>
                                        <p:tgtEl>
                                          <p:spTgt spid="48"/>
                                        </p:tgtEl>
                                        <p:attrNameLst>
                                          <p:attrName>fillcolor</p:attrName>
                                        </p:attrNameLst>
                                      </p:cBhvr>
                                      <p:by>
                                        <p:hsl h="0" s="-12549" l="-25098"/>
                                      </p:by>
                                    </p:animClr>
                                    <p:animClr clrSpc="hsl" dir="cw">
                                      <p:cBhvr>
                                        <p:cTn id="73" dur="500" fill="hold"/>
                                        <p:tgtEl>
                                          <p:spTgt spid="48"/>
                                        </p:tgtEl>
                                        <p:attrNameLst>
                                          <p:attrName>stroke.color</p:attrName>
                                        </p:attrNameLst>
                                      </p:cBhvr>
                                      <p:by>
                                        <p:hsl h="0" s="-12549" l="-25098"/>
                                      </p:by>
                                    </p:animClr>
                                    <p:set>
                                      <p:cBhvr>
                                        <p:cTn id="74" dur="500" fill="hold"/>
                                        <p:tgtEl>
                                          <p:spTgt spid="48"/>
                                        </p:tgtEl>
                                        <p:attrNameLst>
                                          <p:attrName>fill.type</p:attrName>
                                        </p:attrNameLst>
                                      </p:cBhvr>
                                      <p:to>
                                        <p:strVal val="solid"/>
                                      </p:to>
                                    </p:set>
                                  </p:childTnLst>
                                </p:cTn>
                              </p:par>
                            </p:childTnLst>
                          </p:cTn>
                        </p:par>
                      </p:childTnLst>
                    </p:cTn>
                  </p:par>
                  <p:par>
                    <p:cTn id="75" fill="hold">
                      <p:stCondLst>
                        <p:cond delay="indefinite"/>
                      </p:stCondLst>
                      <p:childTnLst>
                        <p:par>
                          <p:cTn id="76" fill="hold">
                            <p:stCondLst>
                              <p:cond delay="0"/>
                            </p:stCondLst>
                            <p:childTnLst>
                              <p:par>
                                <p:cTn id="77" presetID="64" presetClass="path" presetSubtype="0" accel="50000" decel="50000" fill="hold" grpId="1" nodeType="clickEffect">
                                  <p:stCondLst>
                                    <p:cond delay="0"/>
                                  </p:stCondLst>
                                  <p:childTnLst>
                                    <p:animMotion origin="layout" path="M 0.00191 0.43796 L 0.00191 -0.13056 " pathEditMode="relative" rAng="0" ptsTypes="AA">
                                      <p:cBhvr>
                                        <p:cTn id="78" dur="2000" fill="hold"/>
                                        <p:tgtEl>
                                          <p:spTgt spid="40"/>
                                        </p:tgtEl>
                                        <p:attrNameLst>
                                          <p:attrName>ppt_x</p:attrName>
                                          <p:attrName>ppt_y</p:attrName>
                                        </p:attrNameLst>
                                      </p:cBhvr>
                                      <p:rCtr x="-52" y="-28426"/>
                                    </p:animMotion>
                                  </p:childTnLst>
                                </p:cTn>
                              </p:par>
                              <p:par>
                                <p:cTn id="79" presetID="64" presetClass="path" presetSubtype="0" accel="50000" decel="50000" fill="hold" nodeType="withEffect">
                                  <p:stCondLst>
                                    <p:cond delay="0"/>
                                  </p:stCondLst>
                                  <p:childTnLst>
                                    <p:animMotion origin="layout" path="M -0.00399 0.43796 L 0.00382 -0.13056 " pathEditMode="relative" rAng="0" ptsTypes="AA">
                                      <p:cBhvr>
                                        <p:cTn id="80" dur="2000" fill="hold"/>
                                        <p:tgtEl>
                                          <p:spTgt spid="42"/>
                                        </p:tgtEl>
                                        <p:attrNameLst>
                                          <p:attrName>ppt_x</p:attrName>
                                          <p:attrName>ppt_y</p:attrName>
                                        </p:attrNameLst>
                                      </p:cBhvr>
                                      <p:rCtr x="382" y="-28426"/>
                                    </p:animMotion>
                                  </p:childTnLst>
                                </p:cTn>
                              </p:par>
                            </p:childTnLst>
                          </p:cTn>
                        </p:par>
                        <p:par>
                          <p:cTn id="81" fill="hold">
                            <p:stCondLst>
                              <p:cond delay="2000"/>
                            </p:stCondLst>
                            <p:childTnLst>
                              <p:par>
                                <p:cTn id="82" presetID="30" presetClass="emph" presetSubtype="0" fill="hold" grpId="1" nodeType="afterEffect">
                                  <p:stCondLst>
                                    <p:cond delay="0"/>
                                  </p:stCondLst>
                                  <p:childTnLst>
                                    <p:animClr clrSpc="hsl" dir="cw">
                                      <p:cBhvr override="childStyle">
                                        <p:cTn id="83" dur="500" fill="hold"/>
                                        <p:tgtEl>
                                          <p:spTgt spid="22"/>
                                        </p:tgtEl>
                                        <p:attrNameLst>
                                          <p:attrName>style.color</p:attrName>
                                        </p:attrNameLst>
                                      </p:cBhvr>
                                      <p:by>
                                        <p:hsl h="0" s="12549" l="25098"/>
                                      </p:by>
                                    </p:animClr>
                                    <p:animClr clrSpc="hsl" dir="cw">
                                      <p:cBhvr>
                                        <p:cTn id="84" dur="500" fill="hold"/>
                                        <p:tgtEl>
                                          <p:spTgt spid="22"/>
                                        </p:tgtEl>
                                        <p:attrNameLst>
                                          <p:attrName>fillcolor</p:attrName>
                                        </p:attrNameLst>
                                      </p:cBhvr>
                                      <p:by>
                                        <p:hsl h="0" s="12549" l="25098"/>
                                      </p:by>
                                    </p:animClr>
                                    <p:animClr clrSpc="hsl" dir="cw">
                                      <p:cBhvr>
                                        <p:cTn id="85" dur="500" fill="hold"/>
                                        <p:tgtEl>
                                          <p:spTgt spid="22"/>
                                        </p:tgtEl>
                                        <p:attrNameLst>
                                          <p:attrName>stroke.color</p:attrName>
                                        </p:attrNameLst>
                                      </p:cBhvr>
                                      <p:by>
                                        <p:hsl h="0" s="12549" l="25098"/>
                                      </p:by>
                                    </p:animClr>
                                    <p:set>
                                      <p:cBhvr>
                                        <p:cTn id="86" dur="500" fill="hold"/>
                                        <p:tgtEl>
                                          <p:spTgt spid="22"/>
                                        </p:tgtEl>
                                        <p:attrNameLst>
                                          <p:attrName>fill.type</p:attrName>
                                        </p:attrNameLst>
                                      </p:cBhvr>
                                      <p:to>
                                        <p:strVal val="solid"/>
                                      </p:to>
                                    </p:set>
                                  </p:childTnLst>
                                </p:cTn>
                              </p:par>
                            </p:childTnLst>
                          </p:cTn>
                        </p:par>
                        <p:par>
                          <p:cTn id="87" fill="hold">
                            <p:stCondLst>
                              <p:cond delay="2500"/>
                            </p:stCondLst>
                            <p:childTnLst>
                              <p:par>
                                <p:cTn id="88" presetID="24" presetClass="emph" presetSubtype="0" fill="hold" grpId="0" nodeType="afterEffect">
                                  <p:stCondLst>
                                    <p:cond delay="0"/>
                                  </p:stCondLst>
                                  <p:childTnLst>
                                    <p:animClr clrSpc="hsl" dir="cw">
                                      <p:cBhvr override="childStyle">
                                        <p:cTn id="89" dur="500" fill="hold"/>
                                        <p:tgtEl>
                                          <p:spTgt spid="62">
                                            <p:bg/>
                                          </p:spTgt>
                                        </p:tgtEl>
                                        <p:attrNameLst>
                                          <p:attrName>style.color</p:attrName>
                                        </p:attrNameLst>
                                      </p:cBhvr>
                                      <p:by>
                                        <p:hsl h="0" s="-12549" l="-25098"/>
                                      </p:by>
                                    </p:animClr>
                                    <p:animClr clrSpc="hsl" dir="cw">
                                      <p:cBhvr>
                                        <p:cTn id="90" dur="500" fill="hold"/>
                                        <p:tgtEl>
                                          <p:spTgt spid="62">
                                            <p:bg/>
                                          </p:spTgt>
                                        </p:tgtEl>
                                        <p:attrNameLst>
                                          <p:attrName>fillcolor</p:attrName>
                                        </p:attrNameLst>
                                      </p:cBhvr>
                                      <p:by>
                                        <p:hsl h="0" s="-12549" l="-25098"/>
                                      </p:by>
                                    </p:animClr>
                                    <p:animClr clrSpc="hsl" dir="cw">
                                      <p:cBhvr>
                                        <p:cTn id="91" dur="500" fill="hold"/>
                                        <p:tgtEl>
                                          <p:spTgt spid="62">
                                            <p:bg/>
                                          </p:spTgt>
                                        </p:tgtEl>
                                        <p:attrNameLst>
                                          <p:attrName>stroke.color</p:attrName>
                                        </p:attrNameLst>
                                      </p:cBhvr>
                                      <p:by>
                                        <p:hsl h="0" s="-12549" l="-25098"/>
                                      </p:by>
                                    </p:animClr>
                                    <p:set>
                                      <p:cBhvr>
                                        <p:cTn id="92" dur="500" fill="hold"/>
                                        <p:tgtEl>
                                          <p:spTgt spid="62">
                                            <p:bg/>
                                          </p:spTgt>
                                        </p:tgtEl>
                                        <p:attrNameLst>
                                          <p:attrName>fill.type</p:attrName>
                                        </p:attrNameLst>
                                      </p:cBhvr>
                                      <p:to>
                                        <p:strVal val="solid"/>
                                      </p:to>
                                    </p:set>
                                  </p:childTnLst>
                                </p:cTn>
                              </p:par>
                              <p:par>
                                <p:cTn id="93" presetID="24" presetClass="emph" presetSubtype="0" fill="hold" grpId="0" nodeType="withEffect">
                                  <p:stCondLst>
                                    <p:cond delay="0"/>
                                  </p:stCondLst>
                                  <p:childTnLst>
                                    <p:animClr clrSpc="hsl" dir="cw">
                                      <p:cBhvr override="childStyle">
                                        <p:cTn id="94" dur="500" fill="hold"/>
                                        <p:tgtEl>
                                          <p:spTgt spid="62">
                                            <p:txEl>
                                              <p:pRg st="0" end="0"/>
                                            </p:txEl>
                                          </p:spTgt>
                                        </p:tgtEl>
                                        <p:attrNameLst>
                                          <p:attrName>style.color</p:attrName>
                                        </p:attrNameLst>
                                      </p:cBhvr>
                                      <p:by>
                                        <p:hsl h="0" s="-12549" l="-25098"/>
                                      </p:by>
                                    </p:animClr>
                                    <p:animClr clrSpc="hsl" dir="cw">
                                      <p:cBhvr>
                                        <p:cTn id="95" dur="500" fill="hold"/>
                                        <p:tgtEl>
                                          <p:spTgt spid="62">
                                            <p:txEl>
                                              <p:pRg st="0" end="0"/>
                                            </p:txEl>
                                          </p:spTgt>
                                        </p:tgtEl>
                                        <p:attrNameLst>
                                          <p:attrName>fillcolor</p:attrName>
                                        </p:attrNameLst>
                                      </p:cBhvr>
                                      <p:by>
                                        <p:hsl h="0" s="-12549" l="-25098"/>
                                      </p:by>
                                    </p:animClr>
                                    <p:animClr clrSpc="hsl" dir="cw">
                                      <p:cBhvr>
                                        <p:cTn id="96" dur="500" fill="hold"/>
                                        <p:tgtEl>
                                          <p:spTgt spid="62">
                                            <p:txEl>
                                              <p:pRg st="0" end="0"/>
                                            </p:txEl>
                                          </p:spTgt>
                                        </p:tgtEl>
                                        <p:attrNameLst>
                                          <p:attrName>stroke.color</p:attrName>
                                        </p:attrNameLst>
                                      </p:cBhvr>
                                      <p:by>
                                        <p:hsl h="0" s="-12549" l="-25098"/>
                                      </p:by>
                                    </p:animClr>
                                    <p:set>
                                      <p:cBhvr>
                                        <p:cTn id="97" dur="500" fill="hold"/>
                                        <p:tgtEl>
                                          <p:spTgt spid="62">
                                            <p:txEl>
                                              <p:pRg st="0" end="0"/>
                                            </p:txEl>
                                          </p:spTgt>
                                        </p:tgtEl>
                                        <p:attrNameLst>
                                          <p:attrName>fill.type</p:attrName>
                                        </p:attrNameLst>
                                      </p:cBhvr>
                                      <p:to>
                                        <p:strVal val="solid"/>
                                      </p:to>
                                    </p:set>
                                  </p:childTnLst>
                                </p:cTn>
                              </p:par>
                              <p:par>
                                <p:cTn id="98" presetID="30" presetClass="emph" presetSubtype="0" fill="hold" grpId="2" nodeType="withEffect">
                                  <p:stCondLst>
                                    <p:cond delay="0"/>
                                  </p:stCondLst>
                                  <p:childTnLst>
                                    <p:animClr clrSpc="hsl" dir="cw">
                                      <p:cBhvr override="childStyle">
                                        <p:cTn id="99" dur="500" fill="hold"/>
                                        <p:tgtEl>
                                          <p:spTgt spid="48"/>
                                        </p:tgtEl>
                                        <p:attrNameLst>
                                          <p:attrName>style.color</p:attrName>
                                        </p:attrNameLst>
                                      </p:cBhvr>
                                      <p:by>
                                        <p:hsl h="0" s="12549" l="25098"/>
                                      </p:by>
                                    </p:animClr>
                                    <p:animClr clrSpc="hsl" dir="cw">
                                      <p:cBhvr>
                                        <p:cTn id="100" dur="500" fill="hold"/>
                                        <p:tgtEl>
                                          <p:spTgt spid="48"/>
                                        </p:tgtEl>
                                        <p:attrNameLst>
                                          <p:attrName>fillcolor</p:attrName>
                                        </p:attrNameLst>
                                      </p:cBhvr>
                                      <p:by>
                                        <p:hsl h="0" s="12549" l="25098"/>
                                      </p:by>
                                    </p:animClr>
                                    <p:animClr clrSpc="hsl" dir="cw">
                                      <p:cBhvr>
                                        <p:cTn id="101" dur="500" fill="hold"/>
                                        <p:tgtEl>
                                          <p:spTgt spid="48"/>
                                        </p:tgtEl>
                                        <p:attrNameLst>
                                          <p:attrName>stroke.color</p:attrName>
                                        </p:attrNameLst>
                                      </p:cBhvr>
                                      <p:by>
                                        <p:hsl h="0" s="12549" l="25098"/>
                                      </p:by>
                                    </p:animClr>
                                    <p:set>
                                      <p:cBhvr>
                                        <p:cTn id="102" dur="500" fill="hold"/>
                                        <p:tgtEl>
                                          <p:spTgt spid="48"/>
                                        </p:tgtEl>
                                        <p:attrNameLst>
                                          <p:attrName>fill.type</p:attrName>
                                        </p:attrNameLst>
                                      </p:cBhvr>
                                      <p:to>
                                        <p:strVal val="solid"/>
                                      </p:to>
                                    </p:se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randombar(horizontal)">
                                      <p:cBhvr>
                                        <p:cTn id="10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2" grpId="0" animBg="1"/>
      <p:bldP spid="22" grpId="1" animBg="1"/>
      <p:bldP spid="40" grpId="0"/>
      <p:bldP spid="40" grpId="1"/>
      <p:bldP spid="62" grpId="0" uiExpand="1" build="allAtOnce" animBg="1"/>
      <p:bldP spid="48" grpId="0" animBg="1"/>
      <p:bldP spid="48" grpId="1" animBg="1"/>
      <p:bldP spid="48" grpId="2" animBg="1"/>
      <p:bldP spid="65"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de-DE" dirty="0"/>
              <a:t>Abwehrmethode gegen Code Einschleusen?</a:t>
            </a:r>
            <a:endParaRPr lang="en-US" dirty="0"/>
          </a:p>
        </p:txBody>
      </p:sp>
      <p:sp>
        <p:nvSpPr>
          <p:cNvPr id="7" name="Textfeld 6">
            <a:extLst>
              <a:ext uri="{FF2B5EF4-FFF2-40B4-BE49-F238E27FC236}">
                <a16:creationId xmlns:a16="http://schemas.microsoft.com/office/drawing/2014/main" id="{D4A4AC17-26BC-C168-4837-D2AA54E90043}"/>
              </a:ext>
            </a:extLst>
          </p:cNvPr>
          <p:cNvSpPr txBox="1"/>
          <p:nvPr/>
        </p:nvSpPr>
        <p:spPr>
          <a:xfrm>
            <a:off x="2445000" y="3713401"/>
            <a:ext cx="7301999" cy="1323439"/>
          </a:xfrm>
          <a:prstGeom prst="rect">
            <a:avLst/>
          </a:prstGeom>
          <a:noFill/>
        </p:spPr>
        <p:txBody>
          <a:bodyPr wrap="none" rtlCol="0">
            <a:spAutoFit/>
          </a:bodyPr>
          <a:lstStyle/>
          <a:p>
            <a:pPr algn="ctr"/>
            <a:r>
              <a:rPr lang="de-DE" sz="4000" dirty="0">
                <a:solidFill>
                  <a:schemeClr val="bg1"/>
                </a:solidFill>
                <a:latin typeface="+mj-lt"/>
              </a:rPr>
              <a:t>Verbiete die Ausführung von Code</a:t>
            </a:r>
          </a:p>
          <a:p>
            <a:pPr algn="ctr"/>
            <a:r>
              <a:rPr lang="de-DE" sz="4000" dirty="0">
                <a:solidFill>
                  <a:schemeClr val="bg1"/>
                </a:solidFill>
                <a:latin typeface="+mj-lt"/>
              </a:rPr>
              <a:t>im Datenspeicher! (DEP)</a:t>
            </a:r>
          </a:p>
        </p:txBody>
      </p:sp>
    </p:spTree>
    <p:extLst>
      <p:ext uri="{BB962C8B-B14F-4D97-AF65-F5344CB8AC3E}">
        <p14:creationId xmlns:p14="http://schemas.microsoft.com/office/powerpoint/2010/main" val="406967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de-DE" dirty="0"/>
              <a:t>Sind wir jetzt sicher gegen Software Angriffe?</a:t>
            </a:r>
            <a:endParaRPr lang="en-US" dirty="0"/>
          </a:p>
        </p:txBody>
      </p:sp>
    </p:spTree>
    <p:extLst>
      <p:ext uri="{BB962C8B-B14F-4D97-AF65-F5344CB8AC3E}">
        <p14:creationId xmlns:p14="http://schemas.microsoft.com/office/powerpoint/2010/main" val="170862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9350" y="44624"/>
            <a:ext cx="11713301" cy="789214"/>
          </a:xfrm>
        </p:spPr>
        <p:txBody>
          <a:bodyPr/>
          <a:lstStyle/>
          <a:p>
            <a:r>
              <a:rPr lang="de-DE" dirty="0"/>
              <a:t>Code Wiederverwendung (ROP)</a:t>
            </a: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513836" y="2898602"/>
            <a:ext cx="1675503" cy="720080"/>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893" y="1098923"/>
            <a:ext cx="871387" cy="1336483"/>
          </a:xfrm>
          <a:prstGeom prst="rect">
            <a:avLst/>
          </a:prstGeom>
        </p:spPr>
      </p:pic>
      <p:sp>
        <p:nvSpPr>
          <p:cNvPr id="5" name="Textfeld 4"/>
          <p:cNvSpPr txBox="1"/>
          <p:nvPr/>
        </p:nvSpPr>
        <p:spPr>
          <a:xfrm>
            <a:off x="1559496" y="4096394"/>
            <a:ext cx="1728192" cy="653726"/>
          </a:xfrm>
          <a:prstGeom prst="rect">
            <a:avLst/>
          </a:prstGeom>
          <a:noFill/>
        </p:spPr>
        <p:txBody>
          <a:bodyPr wrap="square" rtlCol="0">
            <a:spAutoFit/>
          </a:bodyPr>
          <a:lstStyle/>
          <a:p>
            <a:pPr algn="ctr"/>
            <a:r>
              <a:rPr lang="de-DE" dirty="0">
                <a:solidFill>
                  <a:schemeClr val="bg1"/>
                </a:solidFill>
              </a:rPr>
              <a:t>Arbeitsspeicher (RAM)</a:t>
            </a:r>
          </a:p>
        </p:txBody>
      </p:sp>
      <p:pic>
        <p:nvPicPr>
          <p:cNvPr id="8" name="Grafik 7"/>
          <p:cNvPicPr>
            <a:picLocks noChangeAspect="1"/>
          </p:cNvPicPr>
          <p:nvPr/>
        </p:nvPicPr>
        <p:blipFill rotWithShape="1">
          <a:blip r:embed="rId5">
            <a:extLst>
              <a:ext uri="{28A0092B-C50C-407E-A947-70E740481C1C}">
                <a14:useLocalDpi xmlns:a14="http://schemas.microsoft.com/office/drawing/2010/main" val="0"/>
              </a:ext>
            </a:extLst>
          </a:blip>
          <a:srcRect l="17671" t="6895" r="17671" b="6895"/>
          <a:stretch/>
        </p:blipFill>
        <p:spPr>
          <a:xfrm>
            <a:off x="1775520" y="4869160"/>
            <a:ext cx="1296144" cy="1296144"/>
          </a:xfrm>
          <a:prstGeom prst="rect">
            <a:avLst/>
          </a:prstGeom>
        </p:spPr>
      </p:pic>
      <p:sp>
        <p:nvSpPr>
          <p:cNvPr id="9" name="Textfeld 8"/>
          <p:cNvSpPr txBox="1"/>
          <p:nvPr/>
        </p:nvSpPr>
        <p:spPr>
          <a:xfrm>
            <a:off x="1531605" y="6166986"/>
            <a:ext cx="1728192" cy="369332"/>
          </a:xfrm>
          <a:prstGeom prst="rect">
            <a:avLst/>
          </a:prstGeom>
          <a:noFill/>
        </p:spPr>
        <p:txBody>
          <a:bodyPr wrap="square" rtlCol="0">
            <a:spAutoFit/>
          </a:bodyPr>
          <a:lstStyle/>
          <a:p>
            <a:pPr algn="ctr"/>
            <a:r>
              <a:rPr lang="de-DE" dirty="0">
                <a:solidFill>
                  <a:schemeClr val="bg1"/>
                </a:solidFill>
              </a:rPr>
              <a:t>Prozessor</a:t>
            </a:r>
          </a:p>
        </p:txBody>
      </p:sp>
      <p:sp>
        <p:nvSpPr>
          <p:cNvPr id="10" name="Rechteck 9"/>
          <p:cNvSpPr/>
          <p:nvPr/>
        </p:nvSpPr>
        <p:spPr>
          <a:xfrm>
            <a:off x="3287688" y="4869160"/>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6</a:t>
            </a:r>
          </a:p>
        </p:txBody>
      </p:sp>
      <p:sp>
        <p:nvSpPr>
          <p:cNvPr id="11" name="Rechteck 10"/>
          <p:cNvSpPr/>
          <p:nvPr/>
        </p:nvSpPr>
        <p:spPr>
          <a:xfrm>
            <a:off x="3287688" y="5589240"/>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4</a:t>
            </a:r>
          </a:p>
        </p:txBody>
      </p:sp>
      <p:pic>
        <p:nvPicPr>
          <p:cNvPr id="12" name="Grafi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3722" y="5135133"/>
            <a:ext cx="764197" cy="764197"/>
          </a:xfrm>
          <a:prstGeom prst="rect">
            <a:avLst/>
          </a:prstGeom>
        </p:spPr>
      </p:pic>
      <p:sp>
        <p:nvSpPr>
          <p:cNvPr id="13" name="Rechteck 12"/>
          <p:cNvSpPr/>
          <p:nvPr/>
        </p:nvSpPr>
        <p:spPr>
          <a:xfrm>
            <a:off x="4934260" y="5229198"/>
            <a:ext cx="72008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10</a:t>
            </a:r>
          </a:p>
        </p:txBody>
      </p:sp>
      <p:sp>
        <p:nvSpPr>
          <p:cNvPr id="14" name="Rechteck 13"/>
          <p:cNvSpPr/>
          <p:nvPr/>
        </p:nvSpPr>
        <p:spPr>
          <a:xfrm>
            <a:off x="7176120" y="2934276"/>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SCHREIB “Gebe 2 Zahlen ein:”</a:t>
            </a:r>
          </a:p>
        </p:txBody>
      </p:sp>
      <p:sp>
        <p:nvSpPr>
          <p:cNvPr id="15" name="Rechteck 14"/>
          <p:cNvSpPr/>
          <p:nvPr/>
        </p:nvSpPr>
        <p:spPr>
          <a:xfrm>
            <a:off x="7176120" y="3360320"/>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WARTE_AUF_EINGABE</a:t>
            </a:r>
          </a:p>
        </p:txBody>
      </p:sp>
      <p:sp>
        <p:nvSpPr>
          <p:cNvPr id="16" name="Rechteck 15"/>
          <p:cNvSpPr/>
          <p:nvPr/>
        </p:nvSpPr>
        <p:spPr>
          <a:xfrm>
            <a:off x="7176120" y="3786364"/>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LADE [S1]</a:t>
            </a:r>
          </a:p>
        </p:txBody>
      </p:sp>
      <p:sp>
        <p:nvSpPr>
          <p:cNvPr id="17" name="Rechteck 16"/>
          <p:cNvSpPr/>
          <p:nvPr/>
        </p:nvSpPr>
        <p:spPr>
          <a:xfrm>
            <a:off x="7176120" y="4212408"/>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LADE [S2]</a:t>
            </a:r>
          </a:p>
        </p:txBody>
      </p:sp>
      <p:sp>
        <p:nvSpPr>
          <p:cNvPr id="18" name="Rechteck 17"/>
          <p:cNvSpPr/>
          <p:nvPr/>
        </p:nvSpPr>
        <p:spPr>
          <a:xfrm>
            <a:off x="7176120" y="4638452"/>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ADD</a:t>
            </a:r>
          </a:p>
        </p:txBody>
      </p:sp>
      <p:sp>
        <p:nvSpPr>
          <p:cNvPr id="19" name="Rechteck 18"/>
          <p:cNvSpPr/>
          <p:nvPr/>
        </p:nvSpPr>
        <p:spPr>
          <a:xfrm>
            <a:off x="7176120" y="5064496"/>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SPEICHER [S3]</a:t>
            </a:r>
          </a:p>
        </p:txBody>
      </p:sp>
      <p:sp>
        <p:nvSpPr>
          <p:cNvPr id="20" name="Rechteck 19"/>
          <p:cNvSpPr/>
          <p:nvPr/>
        </p:nvSpPr>
        <p:spPr>
          <a:xfrm>
            <a:off x="7176120" y="5490540"/>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a:t>SCHREIB “Ergebnis:”</a:t>
            </a:r>
          </a:p>
        </p:txBody>
      </p:sp>
      <p:sp>
        <p:nvSpPr>
          <p:cNvPr id="21" name="Rechteck 20"/>
          <p:cNvSpPr/>
          <p:nvPr/>
        </p:nvSpPr>
        <p:spPr>
          <a:xfrm>
            <a:off x="7176120" y="5916584"/>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SCHREIB [S3]</a:t>
            </a:r>
          </a:p>
        </p:txBody>
      </p:sp>
      <p:sp>
        <p:nvSpPr>
          <p:cNvPr id="22" name="Rechteck 21"/>
          <p:cNvSpPr/>
          <p:nvPr/>
        </p:nvSpPr>
        <p:spPr>
          <a:xfrm>
            <a:off x="7176120" y="6342628"/>
            <a:ext cx="3168352" cy="36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SPRING [S4]</a:t>
            </a:r>
          </a:p>
        </p:txBody>
      </p:sp>
      <p:sp>
        <p:nvSpPr>
          <p:cNvPr id="23" name="Rechteck 22"/>
          <p:cNvSpPr/>
          <p:nvPr/>
        </p:nvSpPr>
        <p:spPr>
          <a:xfrm>
            <a:off x="7169346" y="1201543"/>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4</a:t>
            </a:r>
          </a:p>
        </p:txBody>
      </p:sp>
      <p:sp>
        <p:nvSpPr>
          <p:cNvPr id="24" name="Rechteck 23"/>
          <p:cNvSpPr/>
          <p:nvPr/>
        </p:nvSpPr>
        <p:spPr>
          <a:xfrm>
            <a:off x="7169346" y="1627587"/>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10</a:t>
            </a:r>
          </a:p>
        </p:txBody>
      </p:sp>
      <p:sp>
        <p:nvSpPr>
          <p:cNvPr id="25" name="Rechteck 24"/>
          <p:cNvSpPr/>
          <p:nvPr/>
        </p:nvSpPr>
        <p:spPr>
          <a:xfrm>
            <a:off x="7169346" y="2053631"/>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S6  (Programmstart)</a:t>
            </a:r>
          </a:p>
        </p:txBody>
      </p:sp>
      <p:sp>
        <p:nvSpPr>
          <p:cNvPr id="26" name="Rechteck 25"/>
          <p:cNvSpPr/>
          <p:nvPr/>
        </p:nvSpPr>
        <p:spPr>
          <a:xfrm>
            <a:off x="7169346" y="775499"/>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6</a:t>
            </a:r>
          </a:p>
        </p:txBody>
      </p:sp>
      <p:sp>
        <p:nvSpPr>
          <p:cNvPr id="27" name="Textfeld 26"/>
          <p:cNvSpPr txBox="1"/>
          <p:nvPr/>
        </p:nvSpPr>
        <p:spPr>
          <a:xfrm>
            <a:off x="6682616" y="764704"/>
            <a:ext cx="504056" cy="369332"/>
          </a:xfrm>
          <a:prstGeom prst="rect">
            <a:avLst/>
          </a:prstGeom>
          <a:noFill/>
        </p:spPr>
        <p:txBody>
          <a:bodyPr wrap="square" rtlCol="0">
            <a:spAutoFit/>
          </a:bodyPr>
          <a:lstStyle/>
          <a:p>
            <a:pPr algn="ctr"/>
            <a:r>
              <a:rPr lang="de-DE" dirty="0">
                <a:solidFill>
                  <a:schemeClr val="bg1"/>
                </a:solidFill>
              </a:rPr>
              <a:t>S1:</a:t>
            </a:r>
          </a:p>
        </p:txBody>
      </p:sp>
      <p:sp>
        <p:nvSpPr>
          <p:cNvPr id="28" name="Textfeld 27"/>
          <p:cNvSpPr txBox="1"/>
          <p:nvPr/>
        </p:nvSpPr>
        <p:spPr>
          <a:xfrm>
            <a:off x="6682616" y="1190873"/>
            <a:ext cx="504056" cy="369332"/>
          </a:xfrm>
          <a:prstGeom prst="rect">
            <a:avLst/>
          </a:prstGeom>
          <a:noFill/>
        </p:spPr>
        <p:txBody>
          <a:bodyPr wrap="square" rtlCol="0">
            <a:spAutoFit/>
          </a:bodyPr>
          <a:lstStyle/>
          <a:p>
            <a:pPr algn="ctr"/>
            <a:r>
              <a:rPr lang="de-DE" dirty="0">
                <a:solidFill>
                  <a:schemeClr val="bg1"/>
                </a:solidFill>
              </a:rPr>
              <a:t>S2:</a:t>
            </a:r>
          </a:p>
        </p:txBody>
      </p:sp>
      <p:sp>
        <p:nvSpPr>
          <p:cNvPr id="29" name="Textfeld 28"/>
          <p:cNvSpPr txBox="1"/>
          <p:nvPr/>
        </p:nvSpPr>
        <p:spPr>
          <a:xfrm>
            <a:off x="6682616" y="1622921"/>
            <a:ext cx="504056" cy="369332"/>
          </a:xfrm>
          <a:prstGeom prst="rect">
            <a:avLst/>
          </a:prstGeom>
          <a:noFill/>
        </p:spPr>
        <p:txBody>
          <a:bodyPr wrap="square" rtlCol="0">
            <a:spAutoFit/>
          </a:bodyPr>
          <a:lstStyle/>
          <a:p>
            <a:pPr algn="ctr"/>
            <a:r>
              <a:rPr lang="de-DE" dirty="0">
                <a:solidFill>
                  <a:schemeClr val="bg1"/>
                </a:solidFill>
              </a:rPr>
              <a:t>S3:</a:t>
            </a:r>
          </a:p>
        </p:txBody>
      </p:sp>
      <p:sp>
        <p:nvSpPr>
          <p:cNvPr id="30" name="Textfeld 29"/>
          <p:cNvSpPr txBox="1"/>
          <p:nvPr/>
        </p:nvSpPr>
        <p:spPr>
          <a:xfrm>
            <a:off x="6682616" y="2048965"/>
            <a:ext cx="504056" cy="369332"/>
          </a:xfrm>
          <a:prstGeom prst="rect">
            <a:avLst/>
          </a:prstGeom>
          <a:noFill/>
        </p:spPr>
        <p:txBody>
          <a:bodyPr wrap="square" rtlCol="0">
            <a:spAutoFit/>
          </a:bodyPr>
          <a:lstStyle/>
          <a:p>
            <a:pPr algn="ctr"/>
            <a:r>
              <a:rPr lang="de-DE" dirty="0">
                <a:solidFill>
                  <a:schemeClr val="bg1"/>
                </a:solidFill>
              </a:rPr>
              <a:t>S4:</a:t>
            </a:r>
          </a:p>
        </p:txBody>
      </p:sp>
      <p:sp>
        <p:nvSpPr>
          <p:cNvPr id="31" name="Textfeld 30"/>
          <p:cNvSpPr txBox="1"/>
          <p:nvPr/>
        </p:nvSpPr>
        <p:spPr>
          <a:xfrm>
            <a:off x="6682616" y="2929610"/>
            <a:ext cx="504056" cy="369332"/>
          </a:xfrm>
          <a:prstGeom prst="rect">
            <a:avLst/>
          </a:prstGeom>
          <a:noFill/>
        </p:spPr>
        <p:txBody>
          <a:bodyPr wrap="square" rtlCol="0">
            <a:spAutoFit/>
          </a:bodyPr>
          <a:lstStyle/>
          <a:p>
            <a:pPr algn="ctr"/>
            <a:r>
              <a:rPr lang="de-DE" dirty="0">
                <a:solidFill>
                  <a:schemeClr val="bg1"/>
                </a:solidFill>
              </a:rPr>
              <a:t>S6:</a:t>
            </a:r>
          </a:p>
        </p:txBody>
      </p:sp>
      <p:sp>
        <p:nvSpPr>
          <p:cNvPr id="32" name="Textfeld 31"/>
          <p:cNvSpPr txBox="1"/>
          <p:nvPr/>
        </p:nvSpPr>
        <p:spPr>
          <a:xfrm>
            <a:off x="6682616" y="3351983"/>
            <a:ext cx="504056" cy="369332"/>
          </a:xfrm>
          <a:prstGeom prst="rect">
            <a:avLst/>
          </a:prstGeom>
          <a:noFill/>
        </p:spPr>
        <p:txBody>
          <a:bodyPr wrap="square" rtlCol="0">
            <a:spAutoFit/>
          </a:bodyPr>
          <a:lstStyle/>
          <a:p>
            <a:pPr algn="ctr"/>
            <a:r>
              <a:rPr lang="de-DE" dirty="0">
                <a:solidFill>
                  <a:schemeClr val="bg1"/>
                </a:solidFill>
              </a:rPr>
              <a:t>S7:</a:t>
            </a:r>
          </a:p>
        </p:txBody>
      </p:sp>
      <p:sp>
        <p:nvSpPr>
          <p:cNvPr id="33" name="Textfeld 32"/>
          <p:cNvSpPr txBox="1"/>
          <p:nvPr/>
        </p:nvSpPr>
        <p:spPr>
          <a:xfrm>
            <a:off x="6682616" y="3773361"/>
            <a:ext cx="504056" cy="369332"/>
          </a:xfrm>
          <a:prstGeom prst="rect">
            <a:avLst/>
          </a:prstGeom>
          <a:noFill/>
        </p:spPr>
        <p:txBody>
          <a:bodyPr wrap="square" rtlCol="0">
            <a:spAutoFit/>
          </a:bodyPr>
          <a:lstStyle/>
          <a:p>
            <a:pPr algn="ctr"/>
            <a:r>
              <a:rPr lang="de-DE" dirty="0">
                <a:solidFill>
                  <a:schemeClr val="bg1"/>
                </a:solidFill>
              </a:rPr>
              <a:t>S8:</a:t>
            </a:r>
          </a:p>
        </p:txBody>
      </p:sp>
      <p:sp>
        <p:nvSpPr>
          <p:cNvPr id="34" name="Textfeld 33"/>
          <p:cNvSpPr txBox="1"/>
          <p:nvPr/>
        </p:nvSpPr>
        <p:spPr>
          <a:xfrm>
            <a:off x="6682616" y="4194739"/>
            <a:ext cx="504056" cy="369332"/>
          </a:xfrm>
          <a:prstGeom prst="rect">
            <a:avLst/>
          </a:prstGeom>
          <a:noFill/>
        </p:spPr>
        <p:txBody>
          <a:bodyPr wrap="square" rtlCol="0">
            <a:spAutoFit/>
          </a:bodyPr>
          <a:lstStyle/>
          <a:p>
            <a:pPr algn="ctr"/>
            <a:r>
              <a:rPr lang="de-DE" dirty="0">
                <a:solidFill>
                  <a:schemeClr val="bg1"/>
                </a:solidFill>
              </a:rPr>
              <a:t>S9:</a:t>
            </a:r>
          </a:p>
        </p:txBody>
      </p:sp>
      <p:sp>
        <p:nvSpPr>
          <p:cNvPr id="35" name="Textfeld 34"/>
          <p:cNvSpPr txBox="1"/>
          <p:nvPr/>
        </p:nvSpPr>
        <p:spPr>
          <a:xfrm>
            <a:off x="6602220" y="4619788"/>
            <a:ext cx="584452" cy="369332"/>
          </a:xfrm>
          <a:prstGeom prst="rect">
            <a:avLst/>
          </a:prstGeom>
          <a:noFill/>
        </p:spPr>
        <p:txBody>
          <a:bodyPr wrap="square" rtlCol="0">
            <a:spAutoFit/>
          </a:bodyPr>
          <a:lstStyle/>
          <a:p>
            <a:pPr algn="ctr"/>
            <a:r>
              <a:rPr lang="de-DE" dirty="0">
                <a:solidFill>
                  <a:schemeClr val="bg1"/>
                </a:solidFill>
              </a:rPr>
              <a:t>S10:</a:t>
            </a:r>
          </a:p>
        </p:txBody>
      </p:sp>
      <p:sp>
        <p:nvSpPr>
          <p:cNvPr id="36" name="Textfeld 35"/>
          <p:cNvSpPr txBox="1"/>
          <p:nvPr/>
        </p:nvSpPr>
        <p:spPr>
          <a:xfrm>
            <a:off x="6602220" y="5055782"/>
            <a:ext cx="584452" cy="369332"/>
          </a:xfrm>
          <a:prstGeom prst="rect">
            <a:avLst/>
          </a:prstGeom>
          <a:noFill/>
        </p:spPr>
        <p:txBody>
          <a:bodyPr wrap="square" rtlCol="0">
            <a:spAutoFit/>
          </a:bodyPr>
          <a:lstStyle/>
          <a:p>
            <a:pPr algn="ctr"/>
            <a:r>
              <a:rPr lang="de-DE" dirty="0">
                <a:solidFill>
                  <a:schemeClr val="bg1"/>
                </a:solidFill>
              </a:rPr>
              <a:t>S11:</a:t>
            </a:r>
          </a:p>
        </p:txBody>
      </p:sp>
      <p:sp>
        <p:nvSpPr>
          <p:cNvPr id="37" name="Textfeld 36"/>
          <p:cNvSpPr txBox="1"/>
          <p:nvPr/>
        </p:nvSpPr>
        <p:spPr>
          <a:xfrm>
            <a:off x="6602220" y="5485497"/>
            <a:ext cx="584452" cy="369332"/>
          </a:xfrm>
          <a:prstGeom prst="rect">
            <a:avLst/>
          </a:prstGeom>
          <a:noFill/>
        </p:spPr>
        <p:txBody>
          <a:bodyPr wrap="square" rtlCol="0">
            <a:spAutoFit/>
          </a:bodyPr>
          <a:lstStyle/>
          <a:p>
            <a:pPr algn="ctr"/>
            <a:r>
              <a:rPr lang="de-DE" dirty="0">
                <a:solidFill>
                  <a:schemeClr val="bg1"/>
                </a:solidFill>
              </a:rPr>
              <a:t>S12:</a:t>
            </a:r>
          </a:p>
        </p:txBody>
      </p:sp>
      <p:sp>
        <p:nvSpPr>
          <p:cNvPr id="38" name="Textfeld 37"/>
          <p:cNvSpPr txBox="1"/>
          <p:nvPr/>
        </p:nvSpPr>
        <p:spPr>
          <a:xfrm>
            <a:off x="6602220" y="5911918"/>
            <a:ext cx="584452" cy="369332"/>
          </a:xfrm>
          <a:prstGeom prst="rect">
            <a:avLst/>
          </a:prstGeom>
          <a:noFill/>
        </p:spPr>
        <p:txBody>
          <a:bodyPr wrap="square" rtlCol="0">
            <a:spAutoFit/>
          </a:bodyPr>
          <a:lstStyle/>
          <a:p>
            <a:pPr algn="ctr"/>
            <a:r>
              <a:rPr lang="de-DE" dirty="0">
                <a:solidFill>
                  <a:schemeClr val="bg1"/>
                </a:solidFill>
              </a:rPr>
              <a:t>S13:</a:t>
            </a:r>
          </a:p>
        </p:txBody>
      </p:sp>
      <p:sp>
        <p:nvSpPr>
          <p:cNvPr id="39" name="Textfeld 38"/>
          <p:cNvSpPr txBox="1"/>
          <p:nvPr/>
        </p:nvSpPr>
        <p:spPr>
          <a:xfrm>
            <a:off x="6602220" y="6338203"/>
            <a:ext cx="584452" cy="369332"/>
          </a:xfrm>
          <a:prstGeom prst="rect">
            <a:avLst/>
          </a:prstGeom>
          <a:noFill/>
        </p:spPr>
        <p:txBody>
          <a:bodyPr wrap="square" rtlCol="0">
            <a:spAutoFit/>
          </a:bodyPr>
          <a:lstStyle/>
          <a:p>
            <a:pPr algn="ctr"/>
            <a:r>
              <a:rPr lang="de-DE" dirty="0">
                <a:solidFill>
                  <a:schemeClr val="bg1"/>
                </a:solidFill>
              </a:rPr>
              <a:t>S14:</a:t>
            </a:r>
          </a:p>
        </p:txBody>
      </p:sp>
      <p:sp>
        <p:nvSpPr>
          <p:cNvPr id="40" name="Textfeld 39"/>
          <p:cNvSpPr txBox="1"/>
          <p:nvPr/>
        </p:nvSpPr>
        <p:spPr>
          <a:xfrm>
            <a:off x="5931808" y="3347700"/>
            <a:ext cx="504056" cy="369332"/>
          </a:xfrm>
          <a:prstGeom prst="rect">
            <a:avLst/>
          </a:prstGeom>
          <a:noFill/>
        </p:spPr>
        <p:txBody>
          <a:bodyPr wrap="square" rtlCol="0">
            <a:spAutoFit/>
          </a:bodyPr>
          <a:lstStyle/>
          <a:p>
            <a:pPr algn="ctr"/>
            <a:r>
              <a:rPr lang="de-DE" dirty="0">
                <a:solidFill>
                  <a:schemeClr val="bg1"/>
                </a:solidFill>
              </a:rPr>
              <a:t>IP</a:t>
            </a:r>
          </a:p>
        </p:txBody>
      </p:sp>
      <p:cxnSp>
        <p:nvCxnSpPr>
          <p:cNvPr id="42" name="Gerade Verbindung mit Pfeil 41"/>
          <p:cNvCxnSpPr/>
          <p:nvPr/>
        </p:nvCxnSpPr>
        <p:spPr>
          <a:xfrm>
            <a:off x="6308637" y="3532366"/>
            <a:ext cx="3705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Grafik 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564" y="1024777"/>
            <a:ext cx="2965996" cy="3639041"/>
          </a:xfrm>
          <a:prstGeom prst="rect">
            <a:avLst/>
          </a:prstGeom>
        </p:spPr>
      </p:pic>
      <p:sp>
        <p:nvSpPr>
          <p:cNvPr id="51" name="Textfeld 50"/>
          <p:cNvSpPr txBox="1"/>
          <p:nvPr/>
        </p:nvSpPr>
        <p:spPr>
          <a:xfrm>
            <a:off x="3198357" y="1168792"/>
            <a:ext cx="2558842" cy="461665"/>
          </a:xfrm>
          <a:prstGeom prst="rect">
            <a:avLst/>
          </a:prstGeom>
          <a:noFill/>
        </p:spPr>
        <p:txBody>
          <a:bodyPr wrap="none" rtlCol="0">
            <a:spAutoFit/>
          </a:bodyPr>
          <a:lstStyle/>
          <a:p>
            <a:r>
              <a:rPr lang="de-DE" sz="2400" b="1" dirty="0"/>
              <a:t>Gebe 2 Zahlen ein:</a:t>
            </a:r>
          </a:p>
        </p:txBody>
      </p:sp>
      <p:sp>
        <p:nvSpPr>
          <p:cNvPr id="55" name="Rechteck 54"/>
          <p:cNvSpPr/>
          <p:nvPr/>
        </p:nvSpPr>
        <p:spPr>
          <a:xfrm>
            <a:off x="3198357" y="1506472"/>
            <a:ext cx="2655306" cy="461665"/>
          </a:xfrm>
          <a:prstGeom prst="rect">
            <a:avLst/>
          </a:prstGeom>
        </p:spPr>
        <p:txBody>
          <a:bodyPr wrap="square">
            <a:spAutoFit/>
          </a:bodyPr>
          <a:lstStyle/>
          <a:p>
            <a:pPr lvl="0"/>
            <a:r>
              <a:rPr lang="de-DE" sz="2400" dirty="0">
                <a:solidFill>
                  <a:prstClr val="black"/>
                </a:solidFill>
              </a:rPr>
              <a:t>6 4 10 S8</a:t>
            </a:r>
          </a:p>
        </p:txBody>
      </p:sp>
      <p:sp>
        <p:nvSpPr>
          <p:cNvPr id="62" name="Rechteck 61"/>
          <p:cNvSpPr/>
          <p:nvPr/>
        </p:nvSpPr>
        <p:spPr>
          <a:xfrm>
            <a:off x="7169346" y="2475009"/>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dirty="0"/>
          </a:p>
        </p:txBody>
      </p:sp>
      <p:sp>
        <p:nvSpPr>
          <p:cNvPr id="63" name="Textfeld 62"/>
          <p:cNvSpPr txBox="1"/>
          <p:nvPr/>
        </p:nvSpPr>
        <p:spPr>
          <a:xfrm>
            <a:off x="6682616" y="2470343"/>
            <a:ext cx="504056" cy="369332"/>
          </a:xfrm>
          <a:prstGeom prst="rect">
            <a:avLst/>
          </a:prstGeom>
          <a:noFill/>
        </p:spPr>
        <p:txBody>
          <a:bodyPr wrap="square" rtlCol="0">
            <a:spAutoFit/>
          </a:bodyPr>
          <a:lstStyle/>
          <a:p>
            <a:pPr algn="ctr"/>
            <a:r>
              <a:rPr lang="de-DE" dirty="0">
                <a:solidFill>
                  <a:schemeClr val="bg1"/>
                </a:solidFill>
              </a:rPr>
              <a:t>S5:</a:t>
            </a:r>
          </a:p>
        </p:txBody>
      </p:sp>
      <p:sp>
        <p:nvSpPr>
          <p:cNvPr id="48" name="Rechteck 47"/>
          <p:cNvSpPr/>
          <p:nvPr/>
        </p:nvSpPr>
        <p:spPr>
          <a:xfrm>
            <a:off x="7169346" y="2048654"/>
            <a:ext cx="3168352" cy="360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dirty="0"/>
              <a:t>S8 </a:t>
            </a:r>
            <a:r>
              <a:rPr lang="de-DE" i="1" dirty="0"/>
              <a:t>(vorher S6)</a:t>
            </a:r>
          </a:p>
        </p:txBody>
      </p:sp>
      <p:sp>
        <p:nvSpPr>
          <p:cNvPr id="65" name="Rechteck 64"/>
          <p:cNvSpPr/>
          <p:nvPr/>
        </p:nvSpPr>
        <p:spPr>
          <a:xfrm>
            <a:off x="3198358" y="1844825"/>
            <a:ext cx="2671871" cy="461665"/>
          </a:xfrm>
          <a:prstGeom prst="rect">
            <a:avLst/>
          </a:prstGeom>
        </p:spPr>
        <p:txBody>
          <a:bodyPr wrap="square">
            <a:spAutoFit/>
          </a:bodyPr>
          <a:lstStyle/>
          <a:p>
            <a:pPr lvl="0"/>
            <a:r>
              <a:rPr lang="de-DE" sz="2400" b="1" dirty="0">
                <a:solidFill>
                  <a:prstClr val="black"/>
                </a:solidFill>
              </a:rPr>
              <a:t>Ergebnis:</a:t>
            </a:r>
          </a:p>
        </p:txBody>
      </p:sp>
      <p:sp>
        <p:nvSpPr>
          <p:cNvPr id="66" name="Rechteck 65"/>
          <p:cNvSpPr/>
          <p:nvPr/>
        </p:nvSpPr>
        <p:spPr>
          <a:xfrm>
            <a:off x="3198358" y="2132857"/>
            <a:ext cx="2681619" cy="461665"/>
          </a:xfrm>
          <a:prstGeom prst="rect">
            <a:avLst/>
          </a:prstGeom>
        </p:spPr>
        <p:txBody>
          <a:bodyPr wrap="square">
            <a:spAutoFit/>
          </a:bodyPr>
          <a:lstStyle/>
          <a:p>
            <a:pPr lvl="0"/>
            <a:r>
              <a:rPr lang="de-DE" sz="2400" dirty="0">
                <a:solidFill>
                  <a:prstClr val="black"/>
                </a:solidFill>
              </a:rPr>
              <a:t>10</a:t>
            </a:r>
          </a:p>
        </p:txBody>
      </p:sp>
      <p:sp>
        <p:nvSpPr>
          <p:cNvPr id="54" name="Rechteck 53"/>
          <p:cNvSpPr/>
          <p:nvPr/>
        </p:nvSpPr>
        <p:spPr>
          <a:xfrm>
            <a:off x="3200290" y="2405714"/>
            <a:ext cx="2671871" cy="461665"/>
          </a:xfrm>
          <a:prstGeom prst="rect">
            <a:avLst/>
          </a:prstGeom>
        </p:spPr>
        <p:txBody>
          <a:bodyPr wrap="square">
            <a:spAutoFit/>
          </a:bodyPr>
          <a:lstStyle/>
          <a:p>
            <a:pPr lvl="0"/>
            <a:r>
              <a:rPr lang="de-DE" sz="2400" b="1" dirty="0">
                <a:solidFill>
                  <a:prstClr val="black"/>
                </a:solidFill>
              </a:rPr>
              <a:t>Ergebnis:</a:t>
            </a:r>
          </a:p>
        </p:txBody>
      </p:sp>
      <p:sp>
        <p:nvSpPr>
          <p:cNvPr id="56" name="Rechteck 55"/>
          <p:cNvSpPr/>
          <p:nvPr/>
        </p:nvSpPr>
        <p:spPr>
          <a:xfrm>
            <a:off x="3200290" y="2693746"/>
            <a:ext cx="2681619" cy="461665"/>
          </a:xfrm>
          <a:prstGeom prst="rect">
            <a:avLst/>
          </a:prstGeom>
        </p:spPr>
        <p:txBody>
          <a:bodyPr wrap="square">
            <a:spAutoFit/>
          </a:bodyPr>
          <a:lstStyle/>
          <a:p>
            <a:pPr lvl="0"/>
            <a:r>
              <a:rPr lang="de-DE" sz="2400" dirty="0">
                <a:solidFill>
                  <a:prstClr val="black"/>
                </a:solidFill>
              </a:rPr>
              <a:t>10</a:t>
            </a:r>
          </a:p>
        </p:txBody>
      </p:sp>
      <p:sp>
        <p:nvSpPr>
          <p:cNvPr id="57" name="Rechteck 56"/>
          <p:cNvSpPr/>
          <p:nvPr/>
        </p:nvSpPr>
        <p:spPr>
          <a:xfrm>
            <a:off x="3206868" y="2952905"/>
            <a:ext cx="2671871" cy="461665"/>
          </a:xfrm>
          <a:prstGeom prst="rect">
            <a:avLst/>
          </a:prstGeom>
        </p:spPr>
        <p:txBody>
          <a:bodyPr wrap="square">
            <a:spAutoFit/>
          </a:bodyPr>
          <a:lstStyle/>
          <a:p>
            <a:pPr lvl="0"/>
            <a:r>
              <a:rPr lang="de-DE" sz="2400" b="1" dirty="0">
                <a:solidFill>
                  <a:prstClr val="black"/>
                </a:solidFill>
              </a:rPr>
              <a:t>Ergebnis:</a:t>
            </a:r>
          </a:p>
        </p:txBody>
      </p:sp>
      <p:sp>
        <p:nvSpPr>
          <p:cNvPr id="58" name="Rechteck 57"/>
          <p:cNvSpPr/>
          <p:nvPr/>
        </p:nvSpPr>
        <p:spPr>
          <a:xfrm>
            <a:off x="3206868" y="3240937"/>
            <a:ext cx="2681619" cy="461665"/>
          </a:xfrm>
          <a:prstGeom prst="rect">
            <a:avLst/>
          </a:prstGeom>
        </p:spPr>
        <p:txBody>
          <a:bodyPr wrap="square">
            <a:spAutoFit/>
          </a:bodyPr>
          <a:lstStyle/>
          <a:p>
            <a:pPr lvl="0"/>
            <a:r>
              <a:rPr lang="de-DE" sz="2400" dirty="0">
                <a:solidFill>
                  <a:prstClr val="black"/>
                </a:solidFill>
              </a:rPr>
              <a:t>10…</a:t>
            </a:r>
          </a:p>
        </p:txBody>
      </p:sp>
      <p:sp>
        <p:nvSpPr>
          <p:cNvPr id="6" name="Foliennummernplatzhalter 5">
            <a:extLst>
              <a:ext uri="{FF2B5EF4-FFF2-40B4-BE49-F238E27FC236}">
                <a16:creationId xmlns:a16="http://schemas.microsoft.com/office/drawing/2014/main" id="{21045455-8CBC-F50C-C949-6D416C50ED6A}"/>
              </a:ext>
            </a:extLst>
          </p:cNvPr>
          <p:cNvSpPr>
            <a:spLocks noGrp="1"/>
          </p:cNvSpPr>
          <p:nvPr>
            <p:ph type="sldNum" sz="quarter" idx="12"/>
          </p:nvPr>
        </p:nvSpPr>
        <p:spPr/>
        <p:txBody>
          <a:bodyPr/>
          <a:lstStyle/>
          <a:p>
            <a:fld id="{B4C71E88-0A44-4F17-829B-07B79A5A6163}" type="slidenum">
              <a:rPr lang="en-US" smtClean="0"/>
              <a:pPr/>
              <a:t>19</a:t>
            </a:fld>
            <a:endParaRPr lang="en-US" dirty="0"/>
          </a:p>
        </p:txBody>
      </p:sp>
    </p:spTree>
    <p:extLst>
      <p:ext uri="{BB962C8B-B14F-4D97-AF65-F5344CB8AC3E}">
        <p14:creationId xmlns:p14="http://schemas.microsoft.com/office/powerpoint/2010/main" val="300192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15"/>
                                        </p:tgtEl>
                                        <p:attrNameLst>
                                          <p:attrName>style.color</p:attrName>
                                        </p:attrNameLst>
                                      </p:cBhvr>
                                      <p:by>
                                        <p:hsl h="0" s="-12549" l="-25098"/>
                                      </p:by>
                                    </p:animClr>
                                    <p:animClr clrSpc="hsl" dir="cw">
                                      <p:cBhvr>
                                        <p:cTn id="7" dur="500" fill="hold"/>
                                        <p:tgtEl>
                                          <p:spTgt spid="15"/>
                                        </p:tgtEl>
                                        <p:attrNameLst>
                                          <p:attrName>fillcolor</p:attrName>
                                        </p:attrNameLst>
                                      </p:cBhvr>
                                      <p:by>
                                        <p:hsl h="0" s="-12549" l="-25098"/>
                                      </p:by>
                                    </p:animClr>
                                    <p:animClr clrSpc="hsl" dir="cw">
                                      <p:cBhvr>
                                        <p:cTn id="8" dur="500" fill="hold"/>
                                        <p:tgtEl>
                                          <p:spTgt spid="15"/>
                                        </p:tgtEl>
                                        <p:attrNameLst>
                                          <p:attrName>stroke.color</p:attrName>
                                        </p:attrNameLst>
                                      </p:cBhvr>
                                      <p:by>
                                        <p:hsl h="0" s="-12549" l="-25098"/>
                                      </p:by>
                                    </p:animClr>
                                    <p:set>
                                      <p:cBhvr>
                                        <p:cTn id="9" dur="500" fill="hold"/>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500"/>
                                        <p:tgtEl>
                                          <p:spTgt spid="26">
                                            <p:txEl>
                                              <p:pRg st="0" end="0"/>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fade">
                                      <p:cBhvr>
                                        <p:cTn id="23" dur="500"/>
                                        <p:tgtEl>
                                          <p:spTgt spid="23">
                                            <p:txEl>
                                              <p:pRg st="0" end="0"/>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2000"/>
                            </p:stCondLst>
                            <p:childTnLst>
                              <p:par>
                                <p:cTn id="33" presetID="10" presetClass="entr" presetSubtype="0" fill="hold" nodeType="afterEffect" nodePh="1">
                                  <p:stCondLst>
                                    <p:cond delay="0"/>
                                  </p:stCondLst>
                                  <p:endCondLst>
                                    <p:cond evt="begin" delay="0">
                                      <p:tn val="33"/>
                                    </p:cond>
                                  </p:endCondLst>
                                  <p:childTnLst>
                                    <p:set>
                                      <p:cBhvr>
                                        <p:cTn id="34" dur="1" fill="hold">
                                          <p:stCondLst>
                                            <p:cond delay="0"/>
                                          </p:stCondLst>
                                        </p:cTn>
                                        <p:tgtEl>
                                          <p:spTgt spid="62">
                                            <p:txEl>
                                              <p:pRg st="0" end="0"/>
                                            </p:txEl>
                                          </p:spTgt>
                                        </p:tgtEl>
                                        <p:attrNameLst>
                                          <p:attrName>style.visibility</p:attrName>
                                        </p:attrNameLst>
                                      </p:cBhvr>
                                      <p:to>
                                        <p:strVal val="visible"/>
                                      </p:to>
                                    </p:set>
                                    <p:animEffect transition="in" filter="fade">
                                      <p:cBhvr>
                                        <p:cTn id="35" dur="500"/>
                                        <p:tgtEl>
                                          <p:spTgt spid="6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1.38889E-6 3.7037E-6 L 0.00191 0.43796 " pathEditMode="relative" rAng="0" ptsTypes="AA">
                                      <p:cBhvr>
                                        <p:cTn id="39" dur="2000" fill="hold"/>
                                        <p:tgtEl>
                                          <p:spTgt spid="40"/>
                                        </p:tgtEl>
                                        <p:attrNameLst>
                                          <p:attrName>ppt_x</p:attrName>
                                          <p:attrName>ppt_y</p:attrName>
                                        </p:attrNameLst>
                                      </p:cBhvr>
                                      <p:rCtr x="87" y="21898"/>
                                    </p:animMotion>
                                  </p:childTnLst>
                                </p:cTn>
                              </p:par>
                              <p:par>
                                <p:cTn id="40" presetID="42" presetClass="path" presetSubtype="0" accel="50000" decel="50000" fill="hold" nodeType="withEffect">
                                  <p:stCondLst>
                                    <p:cond delay="0"/>
                                  </p:stCondLst>
                                  <p:childTnLst>
                                    <p:animMotion origin="layout" path="M -2.77778E-6 3.7037E-6 L -0.00399 0.43796 " pathEditMode="relative" rAng="0" ptsTypes="AA">
                                      <p:cBhvr>
                                        <p:cTn id="41" dur="2000" fill="hold"/>
                                        <p:tgtEl>
                                          <p:spTgt spid="42"/>
                                        </p:tgtEl>
                                        <p:attrNameLst>
                                          <p:attrName>ppt_x</p:attrName>
                                          <p:attrName>ppt_y</p:attrName>
                                        </p:attrNameLst>
                                      </p:cBhvr>
                                      <p:rCtr x="-208" y="21898"/>
                                    </p:animMotion>
                                  </p:childTnLst>
                                </p:cTn>
                              </p:par>
                              <p:par>
                                <p:cTn id="42" presetID="10" presetClass="entr" presetSubtype="0" fill="hold" grpId="0" nodeType="withEffect">
                                  <p:stCondLst>
                                    <p:cond delay="125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500"/>
                                        <p:tgtEl>
                                          <p:spTgt spid="65"/>
                                        </p:tgtEl>
                                      </p:cBhvr>
                                    </p:animEffect>
                                  </p:childTnLst>
                                </p:cTn>
                              </p:par>
                              <p:par>
                                <p:cTn id="45" presetID="10" presetClass="entr" presetSubtype="0" fill="hold" grpId="0" nodeType="withEffect">
                                  <p:stCondLst>
                                    <p:cond delay="1500"/>
                                  </p:stCondLst>
                                  <p:childTnLst>
                                    <p:set>
                                      <p:cBhvr>
                                        <p:cTn id="46" dur="1" fill="hold">
                                          <p:stCondLst>
                                            <p:cond delay="0"/>
                                          </p:stCondLst>
                                        </p:cTn>
                                        <p:tgtEl>
                                          <p:spTgt spid="66"/>
                                        </p:tgtEl>
                                        <p:attrNameLst>
                                          <p:attrName>style.visibility</p:attrName>
                                        </p:attrNameLst>
                                      </p:cBhvr>
                                      <p:to>
                                        <p:strVal val="visible"/>
                                      </p:to>
                                    </p:set>
                                    <p:animEffect transition="in" filter="fade">
                                      <p:cBhvr>
                                        <p:cTn id="47" dur="500"/>
                                        <p:tgtEl>
                                          <p:spTgt spid="66"/>
                                        </p:tgtEl>
                                      </p:cBhvr>
                                    </p:animEffect>
                                  </p:childTnLst>
                                </p:cTn>
                              </p:par>
                              <p:par>
                                <p:cTn id="48" presetID="10" presetClass="entr" presetSubtype="0" fill="hold" nodeType="withEffect">
                                  <p:stCondLst>
                                    <p:cond delay="500"/>
                                  </p:stCondLst>
                                  <p:childTnLst>
                                    <p:set>
                                      <p:cBhvr>
                                        <p:cTn id="49" dur="1" fill="hold">
                                          <p:stCondLst>
                                            <p:cond delay="0"/>
                                          </p:stCondLst>
                                        </p:cTn>
                                        <p:tgtEl>
                                          <p:spTgt spid="11">
                                            <p:txEl>
                                              <p:pRg st="0" end="0"/>
                                            </p:txEl>
                                          </p:spTgt>
                                        </p:tgtEl>
                                        <p:attrNameLst>
                                          <p:attrName>style.visibility</p:attrName>
                                        </p:attrNameLst>
                                      </p:cBhvr>
                                      <p:to>
                                        <p:strVal val="visible"/>
                                      </p:to>
                                    </p:set>
                                    <p:animEffect transition="in" filter="fade">
                                      <p:cBhvr>
                                        <p:cTn id="50" dur="500"/>
                                        <p:tgtEl>
                                          <p:spTgt spid="11">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Effect transition="in" filter="fade">
                                      <p:cBhvr>
                                        <p:cTn id="53" dur="500"/>
                                        <p:tgtEl>
                                          <p:spTgt spid="10">
                                            <p:txEl>
                                              <p:pRg st="0" end="0"/>
                                            </p:txEl>
                                          </p:spTgt>
                                        </p:tgtEl>
                                      </p:cBhvr>
                                    </p:animEffect>
                                  </p:childTnLst>
                                </p:cTn>
                              </p:par>
                              <p:par>
                                <p:cTn id="54" presetID="10" presetClass="entr" presetSubtype="0" fill="hold" nodeType="withEffect">
                                  <p:stCondLst>
                                    <p:cond delay="750"/>
                                  </p:st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500"/>
                                        <p:tgtEl>
                                          <p:spTgt spid="13">
                                            <p:txEl>
                                              <p:pRg st="0" end="0"/>
                                            </p:txEl>
                                          </p:spTgt>
                                        </p:tgtEl>
                                      </p:cBhvr>
                                    </p:animEffect>
                                  </p:childTnLst>
                                </p:cTn>
                              </p:par>
                            </p:childTnLst>
                          </p:cTn>
                        </p:par>
                        <p:par>
                          <p:cTn id="57" fill="hold">
                            <p:stCondLst>
                              <p:cond delay="2000"/>
                            </p:stCondLst>
                            <p:childTnLst>
                              <p:par>
                                <p:cTn id="58" presetID="30" presetClass="emph" presetSubtype="0" fill="hold" grpId="1" nodeType="afterEffect">
                                  <p:stCondLst>
                                    <p:cond delay="0"/>
                                  </p:stCondLst>
                                  <p:childTnLst>
                                    <p:animClr clrSpc="hsl" dir="cw">
                                      <p:cBhvr override="childStyle">
                                        <p:cTn id="59" dur="500" fill="hold"/>
                                        <p:tgtEl>
                                          <p:spTgt spid="15"/>
                                        </p:tgtEl>
                                        <p:attrNameLst>
                                          <p:attrName>style.color</p:attrName>
                                        </p:attrNameLst>
                                      </p:cBhvr>
                                      <p:by>
                                        <p:hsl h="0" s="12549" l="25098"/>
                                      </p:by>
                                    </p:animClr>
                                    <p:animClr clrSpc="hsl" dir="cw">
                                      <p:cBhvr>
                                        <p:cTn id="60" dur="500" fill="hold"/>
                                        <p:tgtEl>
                                          <p:spTgt spid="15"/>
                                        </p:tgtEl>
                                        <p:attrNameLst>
                                          <p:attrName>fillcolor</p:attrName>
                                        </p:attrNameLst>
                                      </p:cBhvr>
                                      <p:by>
                                        <p:hsl h="0" s="12549" l="25098"/>
                                      </p:by>
                                    </p:animClr>
                                    <p:animClr clrSpc="hsl" dir="cw">
                                      <p:cBhvr>
                                        <p:cTn id="61" dur="500" fill="hold"/>
                                        <p:tgtEl>
                                          <p:spTgt spid="15"/>
                                        </p:tgtEl>
                                        <p:attrNameLst>
                                          <p:attrName>stroke.color</p:attrName>
                                        </p:attrNameLst>
                                      </p:cBhvr>
                                      <p:by>
                                        <p:hsl h="0" s="12549" l="25098"/>
                                      </p:by>
                                    </p:animClr>
                                    <p:set>
                                      <p:cBhvr>
                                        <p:cTn id="62" dur="500" fill="hold"/>
                                        <p:tgtEl>
                                          <p:spTgt spid="15"/>
                                        </p:tgtEl>
                                        <p:attrNameLst>
                                          <p:attrName>fill.type</p:attrName>
                                        </p:attrNameLst>
                                      </p:cBhvr>
                                      <p:to>
                                        <p:strVal val="solid"/>
                                      </p:to>
                                    </p:set>
                                  </p:childTnLst>
                                </p:cTn>
                              </p:par>
                              <p:par>
                                <p:cTn id="63" presetID="24" presetClass="emph" presetSubtype="0" fill="hold" grpId="0" nodeType="withEffect">
                                  <p:stCondLst>
                                    <p:cond delay="0"/>
                                  </p:stCondLst>
                                  <p:childTnLst>
                                    <p:animClr clrSpc="hsl" dir="cw">
                                      <p:cBhvr override="childStyle">
                                        <p:cTn id="64" dur="500" fill="hold"/>
                                        <p:tgtEl>
                                          <p:spTgt spid="22"/>
                                        </p:tgtEl>
                                        <p:attrNameLst>
                                          <p:attrName>style.color</p:attrName>
                                        </p:attrNameLst>
                                      </p:cBhvr>
                                      <p:by>
                                        <p:hsl h="0" s="-12549" l="-25098"/>
                                      </p:by>
                                    </p:animClr>
                                    <p:animClr clrSpc="hsl" dir="cw">
                                      <p:cBhvr>
                                        <p:cTn id="65" dur="500" fill="hold"/>
                                        <p:tgtEl>
                                          <p:spTgt spid="22"/>
                                        </p:tgtEl>
                                        <p:attrNameLst>
                                          <p:attrName>fillcolor</p:attrName>
                                        </p:attrNameLst>
                                      </p:cBhvr>
                                      <p:by>
                                        <p:hsl h="0" s="-12549" l="-25098"/>
                                      </p:by>
                                    </p:animClr>
                                    <p:animClr clrSpc="hsl" dir="cw">
                                      <p:cBhvr>
                                        <p:cTn id="66" dur="500" fill="hold"/>
                                        <p:tgtEl>
                                          <p:spTgt spid="22"/>
                                        </p:tgtEl>
                                        <p:attrNameLst>
                                          <p:attrName>stroke.color</p:attrName>
                                        </p:attrNameLst>
                                      </p:cBhvr>
                                      <p:by>
                                        <p:hsl h="0" s="-12549" l="-25098"/>
                                      </p:by>
                                    </p:animClr>
                                    <p:set>
                                      <p:cBhvr>
                                        <p:cTn id="67" dur="500" fill="hold"/>
                                        <p:tgtEl>
                                          <p:spTgt spid="22"/>
                                        </p:tgtEl>
                                        <p:attrNameLst>
                                          <p:attrName>fill.type</p:attrName>
                                        </p:attrNameLst>
                                      </p:cBhvr>
                                      <p:to>
                                        <p:strVal val="solid"/>
                                      </p:to>
                                    </p:set>
                                  </p:childTnLst>
                                </p:cTn>
                              </p:par>
                            </p:childTnLst>
                          </p:cTn>
                        </p:par>
                        <p:par>
                          <p:cTn id="68" fill="hold">
                            <p:stCondLst>
                              <p:cond delay="2500"/>
                            </p:stCondLst>
                            <p:childTnLst>
                              <p:par>
                                <p:cTn id="69" presetID="24" presetClass="emph" presetSubtype="0" fill="hold" grpId="1" nodeType="afterEffect">
                                  <p:stCondLst>
                                    <p:cond delay="0"/>
                                  </p:stCondLst>
                                  <p:childTnLst>
                                    <p:animClr clrSpc="hsl" dir="cw">
                                      <p:cBhvr override="childStyle">
                                        <p:cTn id="70" dur="500" fill="hold"/>
                                        <p:tgtEl>
                                          <p:spTgt spid="48"/>
                                        </p:tgtEl>
                                        <p:attrNameLst>
                                          <p:attrName>style.color</p:attrName>
                                        </p:attrNameLst>
                                      </p:cBhvr>
                                      <p:by>
                                        <p:hsl h="0" s="-12549" l="-25098"/>
                                      </p:by>
                                    </p:animClr>
                                    <p:animClr clrSpc="hsl" dir="cw">
                                      <p:cBhvr>
                                        <p:cTn id="71" dur="500" fill="hold"/>
                                        <p:tgtEl>
                                          <p:spTgt spid="48"/>
                                        </p:tgtEl>
                                        <p:attrNameLst>
                                          <p:attrName>fillcolor</p:attrName>
                                        </p:attrNameLst>
                                      </p:cBhvr>
                                      <p:by>
                                        <p:hsl h="0" s="-12549" l="-25098"/>
                                      </p:by>
                                    </p:animClr>
                                    <p:animClr clrSpc="hsl" dir="cw">
                                      <p:cBhvr>
                                        <p:cTn id="72" dur="500" fill="hold"/>
                                        <p:tgtEl>
                                          <p:spTgt spid="48"/>
                                        </p:tgtEl>
                                        <p:attrNameLst>
                                          <p:attrName>stroke.color</p:attrName>
                                        </p:attrNameLst>
                                      </p:cBhvr>
                                      <p:by>
                                        <p:hsl h="0" s="-12549" l="-25098"/>
                                      </p:by>
                                    </p:animClr>
                                    <p:set>
                                      <p:cBhvr>
                                        <p:cTn id="73" dur="500" fill="hold"/>
                                        <p:tgtEl>
                                          <p:spTgt spid="48"/>
                                        </p:tgtEl>
                                        <p:attrNameLst>
                                          <p:attrName>fill.type</p:attrName>
                                        </p:attrNameLst>
                                      </p:cBhvr>
                                      <p:to>
                                        <p:strVal val="solid"/>
                                      </p:to>
                                    </p:set>
                                  </p:childTnLst>
                                </p:cTn>
                              </p:par>
                            </p:childTnLst>
                          </p:cTn>
                        </p:par>
                      </p:childTnLst>
                    </p:cTn>
                  </p:par>
                  <p:par>
                    <p:cTn id="74" fill="hold">
                      <p:stCondLst>
                        <p:cond delay="indefinite"/>
                      </p:stCondLst>
                      <p:childTnLst>
                        <p:par>
                          <p:cTn id="75" fill="hold">
                            <p:stCondLst>
                              <p:cond delay="0"/>
                            </p:stCondLst>
                            <p:childTnLst>
                              <p:par>
                                <p:cTn id="76" presetID="64" presetClass="path" presetSubtype="0" accel="50000" decel="50000" fill="hold" grpId="1" nodeType="clickEffect">
                                  <p:stCondLst>
                                    <p:cond delay="0"/>
                                  </p:stCondLst>
                                  <p:childTnLst>
                                    <p:animMotion origin="layout" path="M 0.00191 0.43796 L -0.00156 0.06898 " pathEditMode="relative" rAng="0" ptsTypes="AA">
                                      <p:cBhvr>
                                        <p:cTn id="77" dur="2000" fill="hold"/>
                                        <p:tgtEl>
                                          <p:spTgt spid="40"/>
                                        </p:tgtEl>
                                        <p:attrNameLst>
                                          <p:attrName>ppt_x</p:attrName>
                                          <p:attrName>ppt_y</p:attrName>
                                        </p:attrNameLst>
                                      </p:cBhvr>
                                      <p:rCtr x="-174" y="-18449"/>
                                    </p:animMotion>
                                  </p:childTnLst>
                                </p:cTn>
                              </p:par>
                              <p:par>
                                <p:cTn id="78" presetID="64" presetClass="path" presetSubtype="0" accel="50000" decel="50000" fill="hold" nodeType="withEffect">
                                  <p:stCondLst>
                                    <p:cond delay="0"/>
                                  </p:stCondLst>
                                  <p:childTnLst>
                                    <p:animMotion origin="layout" path="M -0.00399 0.43796 L -0.00399 0.06898 " pathEditMode="relative" rAng="0" ptsTypes="AA">
                                      <p:cBhvr>
                                        <p:cTn id="79" dur="2000" fill="hold"/>
                                        <p:tgtEl>
                                          <p:spTgt spid="42"/>
                                        </p:tgtEl>
                                        <p:attrNameLst>
                                          <p:attrName>ppt_x</p:attrName>
                                          <p:attrName>ppt_y</p:attrName>
                                        </p:attrNameLst>
                                      </p:cBhvr>
                                      <p:rCtr x="0" y="-18449"/>
                                    </p:animMotion>
                                  </p:childTnLst>
                                </p:cTn>
                              </p:par>
                            </p:childTnLst>
                          </p:cTn>
                        </p:par>
                        <p:par>
                          <p:cTn id="80" fill="hold">
                            <p:stCondLst>
                              <p:cond delay="2000"/>
                            </p:stCondLst>
                            <p:childTnLst>
                              <p:par>
                                <p:cTn id="81" presetID="30" presetClass="emph" presetSubtype="0" fill="hold" grpId="2" nodeType="afterEffect">
                                  <p:stCondLst>
                                    <p:cond delay="0"/>
                                  </p:stCondLst>
                                  <p:childTnLst>
                                    <p:animClr clrSpc="hsl" dir="cw">
                                      <p:cBhvr override="childStyle">
                                        <p:cTn id="82" dur="500" fill="hold"/>
                                        <p:tgtEl>
                                          <p:spTgt spid="48"/>
                                        </p:tgtEl>
                                        <p:attrNameLst>
                                          <p:attrName>style.color</p:attrName>
                                        </p:attrNameLst>
                                      </p:cBhvr>
                                      <p:by>
                                        <p:hsl h="0" s="12549" l="25098"/>
                                      </p:by>
                                    </p:animClr>
                                    <p:animClr clrSpc="hsl" dir="cw">
                                      <p:cBhvr>
                                        <p:cTn id="83" dur="500" fill="hold"/>
                                        <p:tgtEl>
                                          <p:spTgt spid="48"/>
                                        </p:tgtEl>
                                        <p:attrNameLst>
                                          <p:attrName>fillcolor</p:attrName>
                                        </p:attrNameLst>
                                      </p:cBhvr>
                                      <p:by>
                                        <p:hsl h="0" s="12549" l="25098"/>
                                      </p:by>
                                    </p:animClr>
                                    <p:animClr clrSpc="hsl" dir="cw">
                                      <p:cBhvr>
                                        <p:cTn id="84" dur="500" fill="hold"/>
                                        <p:tgtEl>
                                          <p:spTgt spid="48"/>
                                        </p:tgtEl>
                                        <p:attrNameLst>
                                          <p:attrName>stroke.color</p:attrName>
                                        </p:attrNameLst>
                                      </p:cBhvr>
                                      <p:by>
                                        <p:hsl h="0" s="12549" l="25098"/>
                                      </p:by>
                                    </p:animClr>
                                    <p:set>
                                      <p:cBhvr>
                                        <p:cTn id="85" dur="500" fill="hold"/>
                                        <p:tgtEl>
                                          <p:spTgt spid="48"/>
                                        </p:tgtEl>
                                        <p:attrNameLst>
                                          <p:attrName>fill.type</p:attrName>
                                        </p:attrNameLst>
                                      </p:cBhvr>
                                      <p:to>
                                        <p:strVal val="solid"/>
                                      </p:to>
                                    </p:set>
                                  </p:childTnLst>
                                </p:cTn>
                              </p:par>
                              <p:par>
                                <p:cTn id="86" presetID="30" presetClass="emph" presetSubtype="0" fill="hold" grpId="1" nodeType="withEffect">
                                  <p:stCondLst>
                                    <p:cond delay="0"/>
                                  </p:stCondLst>
                                  <p:childTnLst>
                                    <p:animClr clrSpc="hsl" dir="cw">
                                      <p:cBhvr override="childStyle">
                                        <p:cTn id="87" dur="500" fill="hold"/>
                                        <p:tgtEl>
                                          <p:spTgt spid="22"/>
                                        </p:tgtEl>
                                        <p:attrNameLst>
                                          <p:attrName>style.color</p:attrName>
                                        </p:attrNameLst>
                                      </p:cBhvr>
                                      <p:by>
                                        <p:hsl h="0" s="12549" l="25098"/>
                                      </p:by>
                                    </p:animClr>
                                    <p:animClr clrSpc="hsl" dir="cw">
                                      <p:cBhvr>
                                        <p:cTn id="88" dur="500" fill="hold"/>
                                        <p:tgtEl>
                                          <p:spTgt spid="22"/>
                                        </p:tgtEl>
                                        <p:attrNameLst>
                                          <p:attrName>fillcolor</p:attrName>
                                        </p:attrNameLst>
                                      </p:cBhvr>
                                      <p:by>
                                        <p:hsl h="0" s="12549" l="25098"/>
                                      </p:by>
                                    </p:animClr>
                                    <p:animClr clrSpc="hsl" dir="cw">
                                      <p:cBhvr>
                                        <p:cTn id="89" dur="500" fill="hold"/>
                                        <p:tgtEl>
                                          <p:spTgt spid="22"/>
                                        </p:tgtEl>
                                        <p:attrNameLst>
                                          <p:attrName>stroke.color</p:attrName>
                                        </p:attrNameLst>
                                      </p:cBhvr>
                                      <p:by>
                                        <p:hsl h="0" s="12549" l="25098"/>
                                      </p:by>
                                    </p:animClr>
                                    <p:set>
                                      <p:cBhvr>
                                        <p:cTn id="90" dur="500" fill="hold"/>
                                        <p:tgtEl>
                                          <p:spTgt spid="22"/>
                                        </p:tgtEl>
                                        <p:attrNameLst>
                                          <p:attrName>fill.type</p:attrName>
                                        </p:attrNameLst>
                                      </p:cBhvr>
                                      <p:to>
                                        <p:strVal val="solid"/>
                                      </p:to>
                                    </p:set>
                                  </p:childTnLst>
                                </p:cTn>
                              </p:par>
                              <p:par>
                                <p:cTn id="91" presetID="24" presetClass="emph" presetSubtype="0" fill="hold" grpId="0" nodeType="withEffect">
                                  <p:stCondLst>
                                    <p:cond delay="0"/>
                                  </p:stCondLst>
                                  <p:childTnLst>
                                    <p:animClr clrSpc="hsl" dir="cw">
                                      <p:cBhvr override="childStyle">
                                        <p:cTn id="92" dur="500" fill="hold"/>
                                        <p:tgtEl>
                                          <p:spTgt spid="16"/>
                                        </p:tgtEl>
                                        <p:attrNameLst>
                                          <p:attrName>style.color</p:attrName>
                                        </p:attrNameLst>
                                      </p:cBhvr>
                                      <p:by>
                                        <p:hsl h="0" s="-12549" l="-25098"/>
                                      </p:by>
                                    </p:animClr>
                                    <p:animClr clrSpc="hsl" dir="cw">
                                      <p:cBhvr>
                                        <p:cTn id="93" dur="500" fill="hold"/>
                                        <p:tgtEl>
                                          <p:spTgt spid="16"/>
                                        </p:tgtEl>
                                        <p:attrNameLst>
                                          <p:attrName>fillcolor</p:attrName>
                                        </p:attrNameLst>
                                      </p:cBhvr>
                                      <p:by>
                                        <p:hsl h="0" s="-12549" l="-25098"/>
                                      </p:by>
                                    </p:animClr>
                                    <p:animClr clrSpc="hsl" dir="cw">
                                      <p:cBhvr>
                                        <p:cTn id="94" dur="500" fill="hold"/>
                                        <p:tgtEl>
                                          <p:spTgt spid="16"/>
                                        </p:tgtEl>
                                        <p:attrNameLst>
                                          <p:attrName>stroke.color</p:attrName>
                                        </p:attrNameLst>
                                      </p:cBhvr>
                                      <p:by>
                                        <p:hsl h="0" s="-12549" l="-25098"/>
                                      </p:by>
                                    </p:animClr>
                                    <p:set>
                                      <p:cBhvr>
                                        <p:cTn id="95" dur="500" fill="hold"/>
                                        <p:tgtEl>
                                          <p:spTgt spid="16"/>
                                        </p:tgtEl>
                                        <p:attrNameLst>
                                          <p:attrName>fill.type</p:attrName>
                                        </p:attrNameLst>
                                      </p:cBhvr>
                                      <p:to>
                                        <p:strVal val="solid"/>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childTnLst>
                          </p:cTn>
                        </p:par>
                        <p:par>
                          <p:cTn id="101" fill="hold">
                            <p:stCondLst>
                              <p:cond delay="500"/>
                            </p:stCondLst>
                            <p:childTnLst>
                              <p:par>
                                <p:cTn id="102" presetID="10" presetClass="entr" presetSubtype="0" fill="hold" grpId="0" nodeType="afterEffect">
                                  <p:stCondLst>
                                    <p:cond delay="0"/>
                                  </p:stCondLst>
                                  <p:childTnLst>
                                    <p:set>
                                      <p:cBhvr>
                                        <p:cTn id="103" dur="1" fill="hold">
                                          <p:stCondLst>
                                            <p:cond delay="0"/>
                                          </p:stCondLst>
                                        </p:cTn>
                                        <p:tgtEl>
                                          <p:spTgt spid="56"/>
                                        </p:tgtEl>
                                        <p:attrNameLst>
                                          <p:attrName>style.visibility</p:attrName>
                                        </p:attrNameLst>
                                      </p:cBhvr>
                                      <p:to>
                                        <p:strVal val="visible"/>
                                      </p:to>
                                    </p:set>
                                    <p:animEffect transition="in" filter="fade">
                                      <p:cBhvr>
                                        <p:cTn id="104" dur="500"/>
                                        <p:tgtEl>
                                          <p:spTgt spid="56"/>
                                        </p:tgtEl>
                                      </p:cBhvr>
                                    </p:animEffect>
                                  </p:childTnLst>
                                </p:cTn>
                              </p:par>
                            </p:childTnLst>
                          </p:cTn>
                        </p:par>
                        <p:par>
                          <p:cTn id="105" fill="hold">
                            <p:stCondLst>
                              <p:cond delay="1000"/>
                            </p:stCondLst>
                            <p:childTnLst>
                              <p:par>
                                <p:cTn id="106" presetID="10" presetClass="entr" presetSubtype="0" fill="hold" grpId="0" nodeType="after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fade">
                                      <p:cBhvr>
                                        <p:cTn id="108" dur="500"/>
                                        <p:tgtEl>
                                          <p:spTgt spid="57"/>
                                        </p:tgtEl>
                                      </p:cBhvr>
                                    </p:animEffect>
                                  </p:childTnLst>
                                </p:cTn>
                              </p:par>
                            </p:childTnLst>
                          </p:cTn>
                        </p:par>
                        <p:par>
                          <p:cTn id="109" fill="hold">
                            <p:stCondLst>
                              <p:cond delay="1500"/>
                            </p:stCondLst>
                            <p:childTnLst>
                              <p:par>
                                <p:cTn id="110" presetID="10" presetClass="entr" presetSubtype="0" fill="hold" grpId="0" nodeType="after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22" grpId="0" animBg="1"/>
      <p:bldP spid="22" grpId="1" animBg="1"/>
      <p:bldP spid="40" grpId="0"/>
      <p:bldP spid="40" grpId="1"/>
      <p:bldP spid="48" grpId="0" animBg="1"/>
      <p:bldP spid="48" grpId="1" animBg="1"/>
      <p:bldP spid="48" grpId="2" animBg="1"/>
      <p:bldP spid="65" grpId="0"/>
      <p:bldP spid="66" grpId="0"/>
      <p:bldP spid="54" grpId="0"/>
      <p:bldP spid="56" grpId="0"/>
      <p:bldP spid="57" grpId="0"/>
      <p:bldP spid="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Team</a:t>
            </a:r>
          </a:p>
        </p:txBody>
      </p:sp>
      <p:grpSp>
        <p:nvGrpSpPr>
          <p:cNvPr id="19" name="Gruppieren 18">
            <a:extLst>
              <a:ext uri="{FF2B5EF4-FFF2-40B4-BE49-F238E27FC236}">
                <a16:creationId xmlns:a16="http://schemas.microsoft.com/office/drawing/2014/main" id="{9B86EBEE-0B4C-3C5D-B69A-E869A6BF694A}"/>
              </a:ext>
            </a:extLst>
          </p:cNvPr>
          <p:cNvGrpSpPr/>
          <p:nvPr/>
        </p:nvGrpSpPr>
        <p:grpSpPr>
          <a:xfrm>
            <a:off x="3503712" y="1196752"/>
            <a:ext cx="2499876" cy="2431642"/>
            <a:chOff x="3503712" y="1446314"/>
            <a:chExt cx="2499876" cy="2431642"/>
          </a:xfrm>
        </p:grpSpPr>
        <p:sp>
          <p:nvSpPr>
            <p:cNvPr id="21" name="Textfeld 20"/>
            <p:cNvSpPr txBox="1"/>
            <p:nvPr/>
          </p:nvSpPr>
          <p:spPr>
            <a:xfrm>
              <a:off x="4038442" y="3508624"/>
              <a:ext cx="1553502" cy="369332"/>
            </a:xfrm>
            <a:prstGeom prst="rect">
              <a:avLst/>
            </a:prstGeom>
            <a:noFill/>
          </p:spPr>
          <p:txBody>
            <a:bodyPr wrap="none" lIns="91440" tIns="45720" rIns="91440" bIns="45720" rtlCol="0" anchor="t">
              <a:spAutoFit/>
            </a:bodyPr>
            <a:lstStyle/>
            <a:p>
              <a:r>
                <a:rPr lang="de-DE" dirty="0" err="1">
                  <a:solidFill>
                    <a:schemeClr val="bg1"/>
                  </a:solidFill>
                </a:rPr>
                <a:t>Msc</a:t>
              </a:r>
              <a:r>
                <a:rPr lang="de-DE" dirty="0">
                  <a:solidFill>
                    <a:schemeClr val="bg1"/>
                  </a:solidFill>
                </a:rPr>
                <a:t>. O. </a:t>
              </a:r>
              <a:r>
                <a:rPr lang="de-DE" dirty="0" err="1">
                  <a:solidFill>
                    <a:schemeClr val="bg1"/>
                  </a:solidFill>
                </a:rPr>
                <a:t>Draissi</a:t>
              </a:r>
              <a:endParaRPr lang="de-DE" dirty="0" err="1">
                <a:solidFill>
                  <a:schemeClr val="bg1"/>
                </a:solidFill>
                <a:cs typeface="Calibri"/>
              </a:endParaRPr>
            </a:p>
          </p:txBody>
        </p:sp>
        <p:pic>
          <p:nvPicPr>
            <p:cNvPr id="26" name="Picture 26">
              <a:extLst>
                <a:ext uri="{FF2B5EF4-FFF2-40B4-BE49-F238E27FC236}">
                  <a16:creationId xmlns:a16="http://schemas.microsoft.com/office/drawing/2014/main" id="{6739297B-38D4-335F-DB53-F3EE92F59ED9}"/>
                </a:ext>
              </a:extLst>
            </p:cNvPr>
            <p:cNvPicPr>
              <a:picLocks noChangeAspect="1"/>
            </p:cNvPicPr>
            <p:nvPr/>
          </p:nvPicPr>
          <p:blipFill>
            <a:blip r:embed="rId3"/>
            <a:stretch>
              <a:fillRect/>
            </a:stretch>
          </p:blipFill>
          <p:spPr>
            <a:xfrm>
              <a:off x="3503712" y="1446314"/>
              <a:ext cx="2499876" cy="2054694"/>
            </a:xfrm>
            <a:prstGeom prst="rect">
              <a:avLst/>
            </a:prstGeom>
          </p:spPr>
        </p:pic>
      </p:grpSp>
      <p:grpSp>
        <p:nvGrpSpPr>
          <p:cNvPr id="22" name="Gruppieren 21">
            <a:extLst>
              <a:ext uri="{FF2B5EF4-FFF2-40B4-BE49-F238E27FC236}">
                <a16:creationId xmlns:a16="http://schemas.microsoft.com/office/drawing/2014/main" id="{99522D1E-3C4C-F4C8-494D-172F7BC8FF67}"/>
              </a:ext>
            </a:extLst>
          </p:cNvPr>
          <p:cNvGrpSpPr/>
          <p:nvPr/>
        </p:nvGrpSpPr>
        <p:grpSpPr>
          <a:xfrm>
            <a:off x="6188414" y="1192468"/>
            <a:ext cx="2529567" cy="2435926"/>
            <a:chOff x="6168008" y="1440294"/>
            <a:chExt cx="2529567" cy="2435926"/>
          </a:xfrm>
        </p:grpSpPr>
        <p:sp>
          <p:nvSpPr>
            <p:cNvPr id="20" name="Textfeld 19"/>
            <p:cNvSpPr txBox="1"/>
            <p:nvPr/>
          </p:nvSpPr>
          <p:spPr>
            <a:xfrm>
              <a:off x="6590508" y="3506888"/>
              <a:ext cx="1826141" cy="369332"/>
            </a:xfrm>
            <a:prstGeom prst="rect">
              <a:avLst/>
            </a:prstGeom>
            <a:noFill/>
          </p:spPr>
          <p:txBody>
            <a:bodyPr wrap="none" rtlCol="0">
              <a:spAutoFit/>
            </a:bodyPr>
            <a:lstStyle/>
            <a:p>
              <a:r>
                <a:rPr lang="de-DE" dirty="0" err="1">
                  <a:solidFill>
                    <a:schemeClr val="bg1"/>
                  </a:solidFill>
                </a:rPr>
                <a:t>MSc</a:t>
              </a:r>
              <a:r>
                <a:rPr lang="de-DE" dirty="0">
                  <a:solidFill>
                    <a:schemeClr val="bg1"/>
                  </a:solidFill>
                </a:rPr>
                <a:t>. S. Surminski</a:t>
              </a:r>
            </a:p>
          </p:txBody>
        </p:sp>
        <p:pic>
          <p:nvPicPr>
            <p:cNvPr id="27" name="Picture 27">
              <a:extLst>
                <a:ext uri="{FF2B5EF4-FFF2-40B4-BE49-F238E27FC236}">
                  <a16:creationId xmlns:a16="http://schemas.microsoft.com/office/drawing/2014/main" id="{473F1D53-6B11-6602-3297-B81A64171337}"/>
                </a:ext>
              </a:extLst>
            </p:cNvPr>
            <p:cNvPicPr>
              <a:picLocks noChangeAspect="1"/>
            </p:cNvPicPr>
            <p:nvPr/>
          </p:nvPicPr>
          <p:blipFill>
            <a:blip r:embed="rId4"/>
            <a:stretch>
              <a:fillRect/>
            </a:stretch>
          </p:blipFill>
          <p:spPr>
            <a:xfrm>
              <a:off x="6168008" y="1440294"/>
              <a:ext cx="2529567" cy="2054694"/>
            </a:xfrm>
            <a:prstGeom prst="rect">
              <a:avLst/>
            </a:prstGeom>
          </p:spPr>
        </p:pic>
      </p:grpSp>
      <p:grpSp>
        <p:nvGrpSpPr>
          <p:cNvPr id="9" name="Gruppieren 8">
            <a:extLst>
              <a:ext uri="{FF2B5EF4-FFF2-40B4-BE49-F238E27FC236}">
                <a16:creationId xmlns:a16="http://schemas.microsoft.com/office/drawing/2014/main" id="{BEF4FD6F-2E14-8176-2C61-57BD71E5318A}"/>
              </a:ext>
            </a:extLst>
          </p:cNvPr>
          <p:cNvGrpSpPr/>
          <p:nvPr/>
        </p:nvGrpSpPr>
        <p:grpSpPr>
          <a:xfrm>
            <a:off x="3896303" y="3789040"/>
            <a:ext cx="2107285" cy="2624796"/>
            <a:chOff x="3896303" y="3789040"/>
            <a:chExt cx="2107285" cy="2624796"/>
          </a:xfrm>
        </p:grpSpPr>
        <p:pic>
          <p:nvPicPr>
            <p:cNvPr id="12" name="Picture 13">
              <a:extLst>
                <a:ext uri="{FF2B5EF4-FFF2-40B4-BE49-F238E27FC236}">
                  <a16:creationId xmlns:a16="http://schemas.microsoft.com/office/drawing/2014/main" id="{2EF28F26-EC9A-C3E5-89E3-D05945D0092C}"/>
                </a:ext>
              </a:extLst>
            </p:cNvPr>
            <p:cNvPicPr>
              <a:picLocks noChangeAspect="1"/>
            </p:cNvPicPr>
            <p:nvPr/>
          </p:nvPicPr>
          <p:blipFill>
            <a:blip r:embed="rId5"/>
            <a:stretch>
              <a:fillRect/>
            </a:stretch>
          </p:blipFill>
          <p:spPr>
            <a:xfrm>
              <a:off x="4017934" y="3789040"/>
              <a:ext cx="1642933" cy="2286000"/>
            </a:xfrm>
            <a:prstGeom prst="rect">
              <a:avLst/>
            </a:prstGeom>
          </p:spPr>
        </p:pic>
        <p:sp>
          <p:nvSpPr>
            <p:cNvPr id="28" name="Textfeld 19">
              <a:extLst>
                <a:ext uri="{FF2B5EF4-FFF2-40B4-BE49-F238E27FC236}">
                  <a16:creationId xmlns:a16="http://schemas.microsoft.com/office/drawing/2014/main" id="{E7D8E90F-304F-5532-B098-1BF2FBC4FF73}"/>
                </a:ext>
              </a:extLst>
            </p:cNvPr>
            <p:cNvSpPr txBox="1"/>
            <p:nvPr/>
          </p:nvSpPr>
          <p:spPr>
            <a:xfrm>
              <a:off x="3896303" y="6044504"/>
              <a:ext cx="2107285" cy="369332"/>
            </a:xfrm>
            <a:prstGeom prst="rect">
              <a:avLst/>
            </a:prstGeom>
            <a:noFill/>
          </p:spPr>
          <p:txBody>
            <a:bodyPr wrap="square" lIns="91440" tIns="45720" rIns="91440" bIns="45720" rtlCol="0" anchor="t">
              <a:spAutoFit/>
            </a:bodyPr>
            <a:lstStyle/>
            <a:p>
              <a:r>
                <a:rPr lang="de-DE" dirty="0" err="1">
                  <a:solidFill>
                    <a:schemeClr val="bg1"/>
                  </a:solidFill>
                </a:rPr>
                <a:t>MSc</a:t>
              </a:r>
              <a:r>
                <a:rPr lang="de-DE" dirty="0">
                  <a:solidFill>
                    <a:schemeClr val="bg1"/>
                  </a:solidFill>
                </a:rPr>
                <a:t>. T. </a:t>
              </a:r>
              <a:r>
                <a:rPr lang="de-DE" dirty="0" err="1">
                  <a:solidFill>
                    <a:schemeClr val="bg1"/>
                  </a:solidFill>
                </a:rPr>
                <a:t>Cloosters</a:t>
              </a:r>
            </a:p>
          </p:txBody>
        </p:sp>
      </p:grpSp>
      <p:grpSp>
        <p:nvGrpSpPr>
          <p:cNvPr id="7" name="Gruppieren 6">
            <a:extLst>
              <a:ext uri="{FF2B5EF4-FFF2-40B4-BE49-F238E27FC236}">
                <a16:creationId xmlns:a16="http://schemas.microsoft.com/office/drawing/2014/main" id="{DBEC6BA3-E99C-B671-6B6B-6024844B9418}"/>
              </a:ext>
            </a:extLst>
          </p:cNvPr>
          <p:cNvGrpSpPr/>
          <p:nvPr/>
        </p:nvGrpSpPr>
        <p:grpSpPr>
          <a:xfrm>
            <a:off x="6610696" y="3789040"/>
            <a:ext cx="2107285" cy="2624796"/>
            <a:chOff x="6610696" y="3789040"/>
            <a:chExt cx="2107285" cy="2624796"/>
          </a:xfrm>
        </p:grpSpPr>
        <p:pic>
          <p:nvPicPr>
            <p:cNvPr id="14" name="Picture 22">
              <a:extLst>
                <a:ext uri="{FF2B5EF4-FFF2-40B4-BE49-F238E27FC236}">
                  <a16:creationId xmlns:a16="http://schemas.microsoft.com/office/drawing/2014/main" id="{D2D51DEB-FDE3-195E-E428-458D2049ECB1}"/>
                </a:ext>
              </a:extLst>
            </p:cNvPr>
            <p:cNvPicPr>
              <a:picLocks noChangeAspect="1"/>
            </p:cNvPicPr>
            <p:nvPr/>
          </p:nvPicPr>
          <p:blipFill>
            <a:blip r:embed="rId6"/>
            <a:stretch>
              <a:fillRect/>
            </a:stretch>
          </p:blipFill>
          <p:spPr>
            <a:xfrm>
              <a:off x="6610914" y="3789040"/>
              <a:ext cx="1524000" cy="2286000"/>
            </a:xfrm>
            <a:prstGeom prst="rect">
              <a:avLst/>
            </a:prstGeom>
          </p:spPr>
        </p:pic>
        <p:sp>
          <p:nvSpPr>
            <p:cNvPr id="29" name="Textfeld 19">
              <a:extLst>
                <a:ext uri="{FF2B5EF4-FFF2-40B4-BE49-F238E27FC236}">
                  <a16:creationId xmlns:a16="http://schemas.microsoft.com/office/drawing/2014/main" id="{47A164CE-BA44-6260-47C1-6AC3390A5862}"/>
                </a:ext>
              </a:extLst>
            </p:cNvPr>
            <p:cNvSpPr txBox="1"/>
            <p:nvPr/>
          </p:nvSpPr>
          <p:spPr>
            <a:xfrm>
              <a:off x="6610696" y="6044504"/>
              <a:ext cx="2107285" cy="369332"/>
            </a:xfrm>
            <a:prstGeom prst="rect">
              <a:avLst/>
            </a:prstGeom>
            <a:noFill/>
          </p:spPr>
          <p:txBody>
            <a:bodyPr wrap="square" lIns="91440" tIns="45720" rIns="91440" bIns="45720" rtlCol="0" anchor="t">
              <a:spAutoFit/>
            </a:bodyPr>
            <a:lstStyle/>
            <a:p>
              <a:r>
                <a:rPr lang="de-DE" dirty="0" err="1">
                  <a:solidFill>
                    <a:schemeClr val="bg1"/>
                  </a:solidFill>
                </a:rPr>
                <a:t>MSc</a:t>
              </a:r>
              <a:r>
                <a:rPr lang="de-DE" dirty="0">
                  <a:solidFill>
                    <a:schemeClr val="bg1"/>
                  </a:solidFill>
                </a:rPr>
                <a:t>. J. Giesen</a:t>
              </a:r>
              <a:endParaRPr lang="de-DE" dirty="0">
                <a:solidFill>
                  <a:schemeClr val="bg1"/>
                </a:solidFill>
                <a:cs typeface="Calibri"/>
              </a:endParaRPr>
            </a:p>
          </p:txBody>
        </p:sp>
      </p:grpSp>
      <p:grpSp>
        <p:nvGrpSpPr>
          <p:cNvPr id="3" name="Gruppieren 2">
            <a:extLst>
              <a:ext uri="{FF2B5EF4-FFF2-40B4-BE49-F238E27FC236}">
                <a16:creationId xmlns:a16="http://schemas.microsoft.com/office/drawing/2014/main" id="{C3A400D3-F5FA-8B1C-64E4-03B510F37507}"/>
              </a:ext>
            </a:extLst>
          </p:cNvPr>
          <p:cNvGrpSpPr/>
          <p:nvPr/>
        </p:nvGrpSpPr>
        <p:grpSpPr>
          <a:xfrm>
            <a:off x="9468991" y="3793937"/>
            <a:ext cx="2107285" cy="2599011"/>
            <a:chOff x="9468991" y="3793937"/>
            <a:chExt cx="2107285" cy="2599011"/>
          </a:xfrm>
        </p:grpSpPr>
        <p:pic>
          <p:nvPicPr>
            <p:cNvPr id="23" name="Picture 23">
              <a:extLst>
                <a:ext uri="{FF2B5EF4-FFF2-40B4-BE49-F238E27FC236}">
                  <a16:creationId xmlns:a16="http://schemas.microsoft.com/office/drawing/2014/main" id="{78894E79-0BE5-3AEF-7451-C6E490CE99EA}"/>
                </a:ext>
              </a:extLst>
            </p:cNvPr>
            <p:cNvPicPr>
              <a:picLocks noChangeAspect="1"/>
            </p:cNvPicPr>
            <p:nvPr/>
          </p:nvPicPr>
          <p:blipFill>
            <a:blip r:embed="rId7"/>
            <a:stretch>
              <a:fillRect/>
            </a:stretch>
          </p:blipFill>
          <p:spPr>
            <a:xfrm>
              <a:off x="9501349" y="3793937"/>
              <a:ext cx="1524000" cy="2286000"/>
            </a:xfrm>
            <a:prstGeom prst="rect">
              <a:avLst/>
            </a:prstGeom>
          </p:spPr>
        </p:pic>
        <p:sp>
          <p:nvSpPr>
            <p:cNvPr id="30" name="Textfeld 19">
              <a:extLst>
                <a:ext uri="{FF2B5EF4-FFF2-40B4-BE49-F238E27FC236}">
                  <a16:creationId xmlns:a16="http://schemas.microsoft.com/office/drawing/2014/main" id="{143EFC07-1C49-301C-10CE-4F56F1813331}"/>
                </a:ext>
              </a:extLst>
            </p:cNvPr>
            <p:cNvSpPr txBox="1"/>
            <p:nvPr/>
          </p:nvSpPr>
          <p:spPr>
            <a:xfrm>
              <a:off x="9468991" y="6023616"/>
              <a:ext cx="2107285" cy="369332"/>
            </a:xfrm>
            <a:prstGeom prst="rect">
              <a:avLst/>
            </a:prstGeom>
            <a:noFill/>
          </p:spPr>
          <p:txBody>
            <a:bodyPr wrap="square" lIns="91440" tIns="45720" rIns="91440" bIns="45720" rtlCol="0" anchor="t">
              <a:spAutoFit/>
            </a:bodyPr>
            <a:lstStyle/>
            <a:p>
              <a:r>
                <a:rPr lang="de-DE" dirty="0" err="1">
                  <a:solidFill>
                    <a:schemeClr val="bg1"/>
                  </a:solidFill>
                </a:rPr>
                <a:t>MSc</a:t>
              </a:r>
              <a:r>
                <a:rPr lang="de-DE" dirty="0">
                  <a:solidFill>
                    <a:schemeClr val="bg1"/>
                  </a:solidFill>
                </a:rPr>
                <a:t>. C. </a:t>
              </a:r>
              <a:r>
                <a:rPr lang="de-DE" dirty="0" err="1">
                  <a:solidFill>
                    <a:schemeClr val="bg1"/>
                  </a:solidFill>
                </a:rPr>
                <a:t>Niesler</a:t>
              </a:r>
              <a:endParaRPr lang="de-DE" dirty="0" err="1">
                <a:solidFill>
                  <a:schemeClr val="bg1"/>
                </a:solidFill>
                <a:cs typeface="Calibri"/>
              </a:endParaRPr>
            </a:p>
          </p:txBody>
        </p:sp>
      </p:grpSp>
      <p:grpSp>
        <p:nvGrpSpPr>
          <p:cNvPr id="25" name="Gruppieren 24">
            <a:extLst>
              <a:ext uri="{FF2B5EF4-FFF2-40B4-BE49-F238E27FC236}">
                <a16:creationId xmlns:a16="http://schemas.microsoft.com/office/drawing/2014/main" id="{82591B05-0D03-5676-8BD6-91DE4897DF6D}"/>
              </a:ext>
            </a:extLst>
          </p:cNvPr>
          <p:cNvGrpSpPr/>
          <p:nvPr/>
        </p:nvGrpSpPr>
        <p:grpSpPr>
          <a:xfrm>
            <a:off x="9048328" y="1191341"/>
            <a:ext cx="2527948" cy="2415075"/>
            <a:chOff x="8994550" y="1446314"/>
            <a:chExt cx="2527948" cy="2415075"/>
          </a:xfrm>
        </p:grpSpPr>
        <p:pic>
          <p:nvPicPr>
            <p:cNvPr id="24" name="Picture 24">
              <a:extLst>
                <a:ext uri="{FF2B5EF4-FFF2-40B4-BE49-F238E27FC236}">
                  <a16:creationId xmlns:a16="http://schemas.microsoft.com/office/drawing/2014/main" id="{7AE3594A-C163-78E8-2FF4-5BFA14455EB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994550" y="1446314"/>
              <a:ext cx="2430042" cy="2021927"/>
            </a:xfrm>
            <a:prstGeom prst="rect">
              <a:avLst/>
            </a:prstGeom>
          </p:spPr>
        </p:pic>
        <p:sp>
          <p:nvSpPr>
            <p:cNvPr id="31" name="Textfeld 19">
              <a:extLst>
                <a:ext uri="{FF2B5EF4-FFF2-40B4-BE49-F238E27FC236}">
                  <a16:creationId xmlns:a16="http://schemas.microsoft.com/office/drawing/2014/main" id="{2900AB42-A6EE-2C1A-9936-5BA4D0740298}"/>
                </a:ext>
              </a:extLst>
            </p:cNvPr>
            <p:cNvSpPr txBox="1"/>
            <p:nvPr/>
          </p:nvSpPr>
          <p:spPr>
            <a:xfrm>
              <a:off x="9415213" y="3494988"/>
              <a:ext cx="2107285" cy="366401"/>
            </a:xfrm>
            <a:prstGeom prst="rect">
              <a:avLst/>
            </a:prstGeom>
            <a:noFill/>
          </p:spPr>
          <p:txBody>
            <a:bodyPr wrap="square" lIns="91440" tIns="45720" rIns="91440" bIns="45720" rtlCol="0" anchor="t">
              <a:spAutoFit/>
            </a:bodyPr>
            <a:lstStyle/>
            <a:p>
              <a:r>
                <a:rPr lang="de-DE" dirty="0" err="1">
                  <a:solidFill>
                    <a:schemeClr val="bg1"/>
                  </a:solidFill>
                </a:rPr>
                <a:t>MSc</a:t>
              </a:r>
              <a:r>
                <a:rPr lang="de-DE" dirty="0">
                  <a:solidFill>
                    <a:schemeClr val="bg1"/>
                  </a:solidFill>
                </a:rPr>
                <a:t>. D. </a:t>
              </a:r>
              <a:r>
                <a:rPr lang="de-DE" dirty="0" err="1">
                  <a:solidFill>
                    <a:schemeClr val="bg1"/>
                  </a:solidFill>
                </a:rPr>
                <a:t>Paaßen</a:t>
              </a:r>
              <a:endParaRPr lang="de-DE" dirty="0" err="1">
                <a:solidFill>
                  <a:schemeClr val="bg1"/>
                </a:solidFill>
                <a:cs typeface="Calibri"/>
              </a:endParaRPr>
            </a:p>
          </p:txBody>
        </p:sp>
      </p:grpSp>
      <p:grpSp>
        <p:nvGrpSpPr>
          <p:cNvPr id="15" name="Gruppieren 14"/>
          <p:cNvGrpSpPr/>
          <p:nvPr/>
        </p:nvGrpSpPr>
        <p:grpSpPr>
          <a:xfrm>
            <a:off x="444719" y="1645708"/>
            <a:ext cx="3058993" cy="3733256"/>
            <a:chOff x="1233933" y="1268027"/>
            <a:chExt cx="2369623" cy="2887803"/>
          </a:xfrm>
        </p:grpSpPr>
        <p:pic>
          <p:nvPicPr>
            <p:cNvPr id="32" name="Grafik 31"/>
            <p:cNvPicPr>
              <a:picLocks noChangeAspect="1"/>
            </p:cNvPicPr>
            <p:nvPr/>
          </p:nvPicPr>
          <p:blipFill rotWithShape="1">
            <a:blip r:embed="rId9" cstate="print">
              <a:extLst>
                <a:ext uri="{28A0092B-C50C-407E-A947-70E740481C1C}">
                  <a14:useLocalDpi xmlns:a14="http://schemas.microsoft.com/office/drawing/2010/main" val="0"/>
                </a:ext>
              </a:extLst>
            </a:blip>
            <a:srcRect l="28744" t="17235" r="29690"/>
            <a:stretch/>
          </p:blipFill>
          <p:spPr>
            <a:xfrm>
              <a:off x="1302406" y="1268027"/>
              <a:ext cx="1875692" cy="2493088"/>
            </a:xfrm>
            <a:prstGeom prst="rect">
              <a:avLst/>
            </a:prstGeom>
          </p:spPr>
        </p:pic>
        <p:sp>
          <p:nvSpPr>
            <p:cNvPr id="33" name="Textfeld 32"/>
            <p:cNvSpPr txBox="1"/>
            <p:nvPr/>
          </p:nvSpPr>
          <p:spPr>
            <a:xfrm>
              <a:off x="1233933" y="3786498"/>
              <a:ext cx="2369623" cy="369332"/>
            </a:xfrm>
            <a:prstGeom prst="rect">
              <a:avLst/>
            </a:prstGeom>
            <a:noFill/>
          </p:spPr>
          <p:txBody>
            <a:bodyPr wrap="none" rtlCol="0">
              <a:spAutoFit/>
            </a:bodyPr>
            <a:lstStyle/>
            <a:p>
              <a:r>
                <a:rPr lang="de-DE" dirty="0">
                  <a:solidFill>
                    <a:schemeClr val="bg1"/>
                  </a:solidFill>
                </a:rPr>
                <a:t>Prof. Dr.-Ing. Lucas Davi</a:t>
              </a:r>
            </a:p>
          </p:txBody>
        </p:sp>
      </p:grpSp>
      <p:sp>
        <p:nvSpPr>
          <p:cNvPr id="4" name="Foliennummernplatzhalter 3">
            <a:extLst>
              <a:ext uri="{FF2B5EF4-FFF2-40B4-BE49-F238E27FC236}">
                <a16:creationId xmlns:a16="http://schemas.microsoft.com/office/drawing/2014/main" id="{3CAB1FDC-B6F8-A002-E3C3-489FA67EE9A5}"/>
              </a:ext>
            </a:extLst>
          </p:cNvPr>
          <p:cNvSpPr>
            <a:spLocks noGrp="1"/>
          </p:cNvSpPr>
          <p:nvPr>
            <p:ph type="sldNum" sz="quarter" idx="12"/>
          </p:nvPr>
        </p:nvSpPr>
        <p:spPr/>
        <p:txBody>
          <a:bodyPr/>
          <a:lstStyle/>
          <a:p>
            <a:fld id="{B4C71E88-0A44-4F17-829B-07B79A5A6163}" type="slidenum">
              <a:rPr lang="en-US" smtClean="0"/>
              <a:pPr/>
              <a:t>2</a:t>
            </a:fld>
            <a:endParaRPr lang="en-US" dirty="0"/>
          </a:p>
        </p:txBody>
      </p:sp>
    </p:spTree>
    <p:extLst>
      <p:ext uri="{BB962C8B-B14F-4D97-AF65-F5344CB8AC3E}">
        <p14:creationId xmlns:p14="http://schemas.microsoft.com/office/powerpoint/2010/main" val="207877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de-DE" dirty="0"/>
              <a:t>Wie mächtig sind ROP Angriffe?</a:t>
            </a:r>
            <a:endParaRPr lang="en-US" dirty="0"/>
          </a:p>
        </p:txBody>
      </p:sp>
    </p:spTree>
    <p:extLst>
      <p:ext uri="{BB962C8B-B14F-4D97-AF65-F5344CB8AC3E}">
        <p14:creationId xmlns:p14="http://schemas.microsoft.com/office/powerpoint/2010/main" val="303425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dirty="0"/>
              <a:t>Demo: ROP im Browser</a:t>
            </a:r>
            <a:endParaRPr lang="en-US" dirty="0"/>
          </a:p>
        </p:txBody>
      </p:sp>
      <p:pic>
        <p:nvPicPr>
          <p:cNvPr id="3" name="2018-10-ecsm_demo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9416" y="112132"/>
            <a:ext cx="10801200" cy="6075676"/>
          </a:xfrm>
          <a:prstGeom prst="rect">
            <a:avLst/>
          </a:prstGeom>
        </p:spPr>
      </p:pic>
      <p:sp>
        <p:nvSpPr>
          <p:cNvPr id="2" name="Foliennummernplatzhalter 1">
            <a:extLst>
              <a:ext uri="{FF2B5EF4-FFF2-40B4-BE49-F238E27FC236}">
                <a16:creationId xmlns:a16="http://schemas.microsoft.com/office/drawing/2014/main" id="{A90F1891-6F54-BFF3-0440-4E77D52BBE5C}"/>
              </a:ext>
            </a:extLst>
          </p:cNvPr>
          <p:cNvSpPr>
            <a:spLocks noGrp="1"/>
          </p:cNvSpPr>
          <p:nvPr>
            <p:ph type="sldNum" sz="quarter" idx="12"/>
          </p:nvPr>
        </p:nvSpPr>
        <p:spPr/>
        <p:txBody>
          <a:bodyPr/>
          <a:lstStyle/>
          <a:p>
            <a:fld id="{B4C71E88-0A44-4F17-829B-07B79A5A6163}" type="slidenum">
              <a:rPr lang="en-US" smtClean="0"/>
              <a:pPr/>
              <a:t>21</a:t>
            </a:fld>
            <a:endParaRPr lang="en-US" dirty="0"/>
          </a:p>
        </p:txBody>
      </p:sp>
    </p:spTree>
    <p:extLst>
      <p:ext uri="{BB962C8B-B14F-4D97-AF65-F5344CB8AC3E}">
        <p14:creationId xmlns:p14="http://schemas.microsoft.com/office/powerpoint/2010/main" val="215496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dirty="0"/>
              <a:t>ROP Angriffsdetails</a:t>
            </a:r>
            <a:endParaRPr lang="en-US" dirty="0"/>
          </a:p>
        </p:txBody>
      </p:sp>
      <p:pic>
        <p:nvPicPr>
          <p:cNvPr id="2" name="Grafik 1" descr="The IPKat: How good has TMView beco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326" y="2204864"/>
            <a:ext cx="3619500" cy="3533775"/>
          </a:xfrm>
          <a:prstGeom prst="ellipse">
            <a:avLst/>
          </a:prstGeom>
          <a:ln>
            <a:noFill/>
          </a:ln>
          <a:effectLst>
            <a:softEdge rad="112500"/>
          </a:effectLst>
        </p:spPr>
      </p:pic>
      <p:sp>
        <p:nvSpPr>
          <p:cNvPr id="3" name="Foliennummernplatzhalter 2">
            <a:extLst>
              <a:ext uri="{FF2B5EF4-FFF2-40B4-BE49-F238E27FC236}">
                <a16:creationId xmlns:a16="http://schemas.microsoft.com/office/drawing/2014/main" id="{1311289C-F07A-A631-8577-8CD0E2FB0809}"/>
              </a:ext>
            </a:extLst>
          </p:cNvPr>
          <p:cNvSpPr>
            <a:spLocks noGrp="1"/>
          </p:cNvSpPr>
          <p:nvPr>
            <p:ph type="sldNum" sz="quarter" idx="12"/>
          </p:nvPr>
        </p:nvSpPr>
        <p:spPr/>
        <p:txBody>
          <a:bodyPr/>
          <a:lstStyle/>
          <a:p>
            <a:fld id="{B4C71E88-0A44-4F17-829B-07B79A5A6163}" type="slidenum">
              <a:rPr lang="en-US" smtClean="0"/>
              <a:pPr/>
              <a:t>22</a:t>
            </a:fld>
            <a:endParaRPr lang="en-US" dirty="0"/>
          </a:p>
        </p:txBody>
      </p:sp>
    </p:spTree>
    <p:extLst>
      <p:ext uri="{BB962C8B-B14F-4D97-AF65-F5344CB8AC3E}">
        <p14:creationId xmlns:p14="http://schemas.microsoft.com/office/powerpoint/2010/main" val="189785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350" y="119506"/>
            <a:ext cx="11713301" cy="789214"/>
          </a:xfrm>
        </p:spPr>
        <p:txBody>
          <a:bodyPr/>
          <a:lstStyle/>
          <a:p>
            <a:r>
              <a:rPr lang="de-DE" dirty="0"/>
              <a:t>ROP Angriffstechnik</a:t>
            </a:r>
            <a:endParaRPr lang="en-US" dirty="0"/>
          </a:p>
        </p:txBody>
      </p:sp>
      <p:sp>
        <p:nvSpPr>
          <p:cNvPr id="8" name="Rectangle 7"/>
          <p:cNvSpPr/>
          <p:nvPr/>
        </p:nvSpPr>
        <p:spPr>
          <a:xfrm>
            <a:off x="3071664" y="3254682"/>
            <a:ext cx="2520280" cy="2970763"/>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dirty="0"/>
              <a:t>Program Stack</a:t>
            </a:r>
          </a:p>
        </p:txBody>
      </p:sp>
      <p:sp>
        <p:nvSpPr>
          <p:cNvPr id="10" name="Rounded Rectangle 9"/>
          <p:cNvSpPr/>
          <p:nvPr/>
        </p:nvSpPr>
        <p:spPr>
          <a:xfrm>
            <a:off x="3323692" y="5721386"/>
            <a:ext cx="2016224" cy="360040"/>
          </a:xfrm>
          <a:prstGeom prst="roundRect">
            <a:avLst/>
          </a:prstGeom>
          <a:solidFill>
            <a:srgbClr val="FF5C47">
              <a:alpha val="90000"/>
            </a:srgbClr>
          </a:solidFill>
          <a:ln w="25400" cap="flat" cmpd="sng" algn="ctr">
            <a:solidFill>
              <a:srgbClr val="FF5C47">
                <a:lumMod val="50000"/>
              </a:srgbClr>
            </a:solidFill>
            <a:prstDash val="solid"/>
          </a:ln>
          <a:effectLst/>
        </p:spPr>
        <p:txBody>
          <a:bodyPr spcFirstLastPara="0" vert="horz" wrap="square" lIns="36000" tIns="36000" rIns="36000" bIns="36000" numCol="1" spcCol="1270" anchor="ctr" anchorCtr="0">
            <a:noAutofit/>
          </a:bodyPr>
          <a:lstStyle/>
          <a:p>
            <a:pPr algn="ctr" defTabSz="1066757">
              <a:lnSpc>
                <a:spcPct val="90000"/>
              </a:lnSpc>
              <a:spcAft>
                <a:spcPct val="35000"/>
              </a:spcAft>
              <a:defRPr/>
            </a:pPr>
            <a:r>
              <a:rPr lang="en-US" sz="2000" kern="0" dirty="0" err="1">
                <a:solidFill>
                  <a:srgbClr val="FFFFFF"/>
                </a:solidFill>
                <a:latin typeface="+mj-lt"/>
              </a:rPr>
              <a:t>Addresse</a:t>
            </a:r>
            <a:r>
              <a:rPr lang="en-US" sz="2000" kern="0" dirty="0">
                <a:solidFill>
                  <a:srgbClr val="FFFFFF"/>
                </a:solidFill>
                <a:latin typeface="+mj-lt"/>
              </a:rPr>
              <a:t> 1</a:t>
            </a:r>
          </a:p>
        </p:txBody>
      </p:sp>
      <p:sp>
        <p:nvSpPr>
          <p:cNvPr id="11" name="Rounded Rectangle 10"/>
          <p:cNvSpPr/>
          <p:nvPr/>
        </p:nvSpPr>
        <p:spPr>
          <a:xfrm>
            <a:off x="3323692" y="5258334"/>
            <a:ext cx="2016224" cy="360040"/>
          </a:xfrm>
          <a:prstGeom prst="roundRect">
            <a:avLst/>
          </a:prstGeom>
          <a:solidFill>
            <a:srgbClr val="FF5C47">
              <a:alpha val="90000"/>
            </a:srgbClr>
          </a:solidFill>
          <a:ln w="25400" cap="flat" cmpd="sng" algn="ctr">
            <a:solidFill>
              <a:srgbClr val="FF5C47">
                <a:lumMod val="50000"/>
              </a:srgbClr>
            </a:solidFill>
            <a:prstDash val="solid"/>
          </a:ln>
          <a:effectLst/>
        </p:spPr>
        <p:txBody>
          <a:bodyPr spcFirstLastPara="0" vert="horz" wrap="square" lIns="36000" tIns="36000" rIns="36000" bIns="36000" numCol="1" spcCol="1270" anchor="ctr" anchorCtr="0">
            <a:noAutofit/>
          </a:bodyPr>
          <a:lstStyle/>
          <a:p>
            <a:pPr algn="ctr" defTabSz="1066757">
              <a:lnSpc>
                <a:spcPct val="90000"/>
              </a:lnSpc>
              <a:spcAft>
                <a:spcPct val="35000"/>
              </a:spcAft>
              <a:defRPr/>
            </a:pPr>
            <a:r>
              <a:rPr lang="en-US" sz="2000" kern="0" dirty="0" err="1">
                <a:solidFill>
                  <a:srgbClr val="FFFFFF"/>
                </a:solidFill>
                <a:latin typeface="+mj-lt"/>
              </a:rPr>
              <a:t>Addresse</a:t>
            </a:r>
            <a:r>
              <a:rPr lang="en-US" sz="2000" kern="0" dirty="0">
                <a:solidFill>
                  <a:srgbClr val="FFFFFF"/>
                </a:solidFill>
                <a:latin typeface="+mj-lt"/>
              </a:rPr>
              <a:t> 2</a:t>
            </a:r>
          </a:p>
        </p:txBody>
      </p:sp>
      <p:sp>
        <p:nvSpPr>
          <p:cNvPr id="12" name="Rounded Rectangle 11"/>
          <p:cNvSpPr/>
          <p:nvPr/>
        </p:nvSpPr>
        <p:spPr>
          <a:xfrm>
            <a:off x="3323692" y="4795284"/>
            <a:ext cx="2016224" cy="360040"/>
          </a:xfrm>
          <a:prstGeom prst="roundRect">
            <a:avLst/>
          </a:prstGeom>
          <a:solidFill>
            <a:schemeClr val="accent4">
              <a:lumMod val="75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36000" tIns="36000" rIns="36000" bIns="36000" numCol="1" spcCol="1270" anchor="ctr" anchorCtr="0">
            <a:noAutofit/>
          </a:bodyPr>
          <a:lstStyle/>
          <a:p>
            <a:pPr algn="ctr" defTabSz="1066757">
              <a:lnSpc>
                <a:spcPct val="90000"/>
              </a:lnSpc>
              <a:spcAft>
                <a:spcPct val="35000"/>
              </a:spcAft>
              <a:defRPr/>
            </a:pPr>
            <a:r>
              <a:rPr lang="en-US" sz="2000" kern="0" dirty="0" err="1">
                <a:solidFill>
                  <a:srgbClr val="FFFFFF"/>
                </a:solidFill>
                <a:latin typeface="+mj-lt"/>
              </a:rPr>
              <a:t>Zahl</a:t>
            </a:r>
            <a:r>
              <a:rPr lang="en-US" sz="2000" kern="0" dirty="0">
                <a:solidFill>
                  <a:srgbClr val="FFFFFF"/>
                </a:solidFill>
                <a:latin typeface="+mj-lt"/>
              </a:rPr>
              <a:t> 2</a:t>
            </a:r>
          </a:p>
        </p:txBody>
      </p:sp>
      <p:sp>
        <p:nvSpPr>
          <p:cNvPr id="13" name="Rounded Rectangle 12"/>
          <p:cNvSpPr/>
          <p:nvPr/>
        </p:nvSpPr>
        <p:spPr>
          <a:xfrm>
            <a:off x="3323692" y="4332234"/>
            <a:ext cx="2016224" cy="360040"/>
          </a:xfrm>
          <a:prstGeom prst="roundRect">
            <a:avLst/>
          </a:prstGeom>
          <a:solidFill>
            <a:schemeClr val="accent4">
              <a:lumMod val="75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36000" tIns="36000" rIns="36000" bIns="36000" numCol="1" spcCol="1270" anchor="ctr" anchorCtr="0">
            <a:noAutofit/>
          </a:bodyPr>
          <a:lstStyle/>
          <a:p>
            <a:pPr algn="ctr" defTabSz="1066757">
              <a:lnSpc>
                <a:spcPct val="90000"/>
              </a:lnSpc>
              <a:spcAft>
                <a:spcPct val="35000"/>
              </a:spcAft>
              <a:defRPr/>
            </a:pPr>
            <a:r>
              <a:rPr lang="en-US" sz="2000" kern="0" dirty="0" err="1">
                <a:solidFill>
                  <a:srgbClr val="FFFFFF"/>
                </a:solidFill>
                <a:latin typeface="+mj-lt"/>
              </a:rPr>
              <a:t>Zahl</a:t>
            </a:r>
            <a:r>
              <a:rPr lang="en-US" sz="2000" kern="0" dirty="0">
                <a:solidFill>
                  <a:srgbClr val="FFFFFF"/>
                </a:solidFill>
                <a:latin typeface="+mj-lt"/>
              </a:rPr>
              <a:t> 1</a:t>
            </a:r>
          </a:p>
        </p:txBody>
      </p:sp>
      <p:sp>
        <p:nvSpPr>
          <p:cNvPr id="14" name="Rounded Rectangle 13"/>
          <p:cNvSpPr/>
          <p:nvPr/>
        </p:nvSpPr>
        <p:spPr>
          <a:xfrm>
            <a:off x="3323693" y="3869184"/>
            <a:ext cx="2014874" cy="360040"/>
          </a:xfrm>
          <a:prstGeom prst="roundRect">
            <a:avLst/>
          </a:prstGeom>
          <a:solidFill>
            <a:srgbClr val="FF5C47">
              <a:alpha val="90000"/>
            </a:srgbClr>
          </a:solidFill>
          <a:ln w="25400" cap="flat" cmpd="sng" algn="ctr">
            <a:solidFill>
              <a:srgbClr val="FF5C47">
                <a:lumMod val="50000"/>
              </a:srgbClr>
            </a:solidFill>
            <a:prstDash val="solid"/>
          </a:ln>
          <a:effectLst/>
        </p:spPr>
        <p:txBody>
          <a:bodyPr spcFirstLastPara="0" vert="horz" wrap="square" lIns="36000" tIns="36000" rIns="36000" bIns="36000" numCol="1" spcCol="1270" anchor="ctr" anchorCtr="0">
            <a:noAutofit/>
          </a:bodyPr>
          <a:lstStyle/>
          <a:p>
            <a:pPr algn="ctr" defTabSz="1066757">
              <a:lnSpc>
                <a:spcPct val="90000"/>
              </a:lnSpc>
              <a:spcAft>
                <a:spcPct val="35000"/>
              </a:spcAft>
            </a:pPr>
            <a:r>
              <a:rPr lang="en-US" sz="2000" kern="0" dirty="0" err="1">
                <a:solidFill>
                  <a:srgbClr val="FFFFFF"/>
                </a:solidFill>
                <a:latin typeface="+mj-lt"/>
              </a:rPr>
              <a:t>Addresse</a:t>
            </a:r>
            <a:r>
              <a:rPr lang="en-US" sz="2000" kern="0" dirty="0">
                <a:solidFill>
                  <a:srgbClr val="FFFFFF"/>
                </a:solidFill>
                <a:latin typeface="+mj-lt"/>
              </a:rPr>
              <a:t> 3</a:t>
            </a:r>
          </a:p>
        </p:txBody>
      </p:sp>
      <p:sp>
        <p:nvSpPr>
          <p:cNvPr id="15" name="Rectangle 14"/>
          <p:cNvSpPr/>
          <p:nvPr/>
        </p:nvSpPr>
        <p:spPr>
          <a:xfrm>
            <a:off x="7176120" y="908721"/>
            <a:ext cx="2520280" cy="4246900"/>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lang="en-US" dirty="0"/>
              <a:t>Program Code</a:t>
            </a:r>
          </a:p>
        </p:txBody>
      </p:sp>
      <p:sp>
        <p:nvSpPr>
          <p:cNvPr id="16" name="Rectangle 15"/>
          <p:cNvSpPr/>
          <p:nvPr/>
        </p:nvSpPr>
        <p:spPr>
          <a:xfrm>
            <a:off x="6157144" y="5370764"/>
            <a:ext cx="802952" cy="367175"/>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REG1:</a:t>
            </a:r>
          </a:p>
        </p:txBody>
      </p:sp>
      <p:sp>
        <p:nvSpPr>
          <p:cNvPr id="17" name="Rectangle 16"/>
          <p:cNvSpPr/>
          <p:nvPr/>
        </p:nvSpPr>
        <p:spPr>
          <a:xfrm>
            <a:off x="6157144" y="5870141"/>
            <a:ext cx="802952" cy="367175"/>
          </a:xfrm>
          <a:prstGeom prst="rect">
            <a:avLst/>
          </a:prstGeom>
          <a:solidFill>
            <a:schemeClr val="accent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t>REG2:</a:t>
            </a:r>
          </a:p>
        </p:txBody>
      </p:sp>
      <p:sp>
        <p:nvSpPr>
          <p:cNvPr id="19" name="Rounded Rectangle 18"/>
          <p:cNvSpPr/>
          <p:nvPr/>
        </p:nvSpPr>
        <p:spPr>
          <a:xfrm>
            <a:off x="7176121" y="5865401"/>
            <a:ext cx="2016224" cy="360040"/>
          </a:xfrm>
          <a:prstGeom prst="roundRect">
            <a:avLst/>
          </a:prstGeom>
          <a:solidFill>
            <a:schemeClr val="accent4">
              <a:lumMod val="75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36000" tIns="36000" rIns="36000" bIns="36000" numCol="1" spcCol="1270" anchor="ctr" anchorCtr="0">
            <a:noAutofit/>
          </a:bodyPr>
          <a:lstStyle/>
          <a:p>
            <a:pPr algn="ctr" defTabSz="1066757">
              <a:lnSpc>
                <a:spcPct val="90000"/>
              </a:lnSpc>
              <a:spcAft>
                <a:spcPct val="35000"/>
              </a:spcAft>
              <a:defRPr/>
            </a:pPr>
            <a:r>
              <a:rPr lang="en-US" sz="2000" kern="0" dirty="0" err="1">
                <a:solidFill>
                  <a:srgbClr val="FFFFFF"/>
                </a:solidFill>
                <a:latin typeface="+mj-lt"/>
              </a:rPr>
              <a:t>Zahl</a:t>
            </a:r>
            <a:r>
              <a:rPr lang="en-US" sz="2000" kern="0" dirty="0">
                <a:solidFill>
                  <a:srgbClr val="FFFFFF"/>
                </a:solidFill>
                <a:latin typeface="+mj-lt"/>
              </a:rPr>
              <a:t> 1</a:t>
            </a:r>
          </a:p>
        </p:txBody>
      </p:sp>
      <p:sp>
        <p:nvSpPr>
          <p:cNvPr id="20" name="Rounded Rectangle 19"/>
          <p:cNvSpPr/>
          <p:nvPr/>
        </p:nvSpPr>
        <p:spPr>
          <a:xfrm>
            <a:off x="7176121" y="5402351"/>
            <a:ext cx="2016224" cy="360040"/>
          </a:xfrm>
          <a:prstGeom prst="roundRect">
            <a:avLst/>
          </a:prstGeom>
          <a:solidFill>
            <a:schemeClr val="accent4">
              <a:lumMod val="75000"/>
            </a:schemeClr>
          </a:solidFill>
          <a:ln>
            <a:solidFill>
              <a:schemeClr val="accent4">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36000" tIns="36000" rIns="36000" bIns="36000" numCol="1" spcCol="1270" anchor="ctr" anchorCtr="0">
            <a:noAutofit/>
          </a:bodyPr>
          <a:lstStyle/>
          <a:p>
            <a:pPr algn="ctr" defTabSz="1066757">
              <a:lnSpc>
                <a:spcPct val="90000"/>
              </a:lnSpc>
              <a:spcAft>
                <a:spcPct val="35000"/>
              </a:spcAft>
              <a:defRPr/>
            </a:pPr>
            <a:r>
              <a:rPr lang="en-US" sz="2000" kern="0" dirty="0" err="1">
                <a:solidFill>
                  <a:srgbClr val="FFFFFF"/>
                </a:solidFill>
                <a:latin typeface="+mj-lt"/>
              </a:rPr>
              <a:t>Zahl</a:t>
            </a:r>
            <a:r>
              <a:rPr lang="en-US" sz="2000" kern="0" dirty="0">
                <a:solidFill>
                  <a:srgbClr val="FFFFFF"/>
                </a:solidFill>
                <a:latin typeface="+mj-lt"/>
              </a:rPr>
              <a:t> 2</a:t>
            </a:r>
          </a:p>
        </p:txBody>
      </p:sp>
      <p:sp>
        <p:nvSpPr>
          <p:cNvPr id="21" name="Rectangle 20"/>
          <p:cNvSpPr/>
          <p:nvPr/>
        </p:nvSpPr>
        <p:spPr>
          <a:xfrm>
            <a:off x="7536160" y="1321677"/>
            <a:ext cx="1800200" cy="108884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Sequenz</a:t>
            </a:r>
            <a:r>
              <a:rPr lang="en-US" dirty="0"/>
              <a:t> 1</a:t>
            </a:r>
          </a:p>
        </p:txBody>
      </p:sp>
      <p:sp>
        <p:nvSpPr>
          <p:cNvPr id="22" name="Rounded Rectangle 21"/>
          <p:cNvSpPr/>
          <p:nvPr/>
        </p:nvSpPr>
        <p:spPr>
          <a:xfrm>
            <a:off x="7680176" y="1690019"/>
            <a:ext cx="1512168" cy="2972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36000" tIns="128016" rIns="36000" bIns="91440" numCol="1" spcCol="1270" anchor="ctr" anchorCtr="0">
            <a:noAutofit/>
          </a:bodyPr>
          <a:lstStyle/>
          <a:p>
            <a:pPr algn="ctr" defTabSz="1066757">
              <a:lnSpc>
                <a:spcPct val="90000"/>
              </a:lnSpc>
              <a:spcAft>
                <a:spcPct val="35000"/>
              </a:spcAft>
              <a:defRPr/>
            </a:pPr>
            <a:r>
              <a:rPr lang="en-US" sz="2000" kern="0" dirty="0">
                <a:solidFill>
                  <a:schemeClr val="tx1"/>
                </a:solidFill>
                <a:latin typeface="+mj-lt"/>
              </a:rPr>
              <a:t>INS…</a:t>
            </a:r>
          </a:p>
        </p:txBody>
      </p:sp>
      <p:sp>
        <p:nvSpPr>
          <p:cNvPr id="24" name="Rounded Rectangle 23"/>
          <p:cNvSpPr/>
          <p:nvPr/>
        </p:nvSpPr>
        <p:spPr>
          <a:xfrm>
            <a:off x="7680176" y="1987622"/>
            <a:ext cx="1512168" cy="2972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36000" tIns="128016" rIns="36000" bIns="91440" numCol="1" spcCol="1270" anchor="ctr" anchorCtr="0">
            <a:noAutofit/>
          </a:bodyPr>
          <a:lstStyle/>
          <a:p>
            <a:pPr algn="ctr" defTabSz="1066757">
              <a:lnSpc>
                <a:spcPct val="90000"/>
              </a:lnSpc>
              <a:spcAft>
                <a:spcPct val="35000"/>
              </a:spcAft>
              <a:defRPr/>
            </a:pPr>
            <a:r>
              <a:rPr lang="en-US" sz="2000" kern="0" dirty="0">
                <a:solidFill>
                  <a:schemeClr val="tx1"/>
                </a:solidFill>
                <a:latin typeface="+mj-lt"/>
              </a:rPr>
              <a:t>RETURN</a:t>
            </a:r>
          </a:p>
        </p:txBody>
      </p:sp>
      <p:sp>
        <p:nvSpPr>
          <p:cNvPr id="25" name="Rectangle 24"/>
          <p:cNvSpPr/>
          <p:nvPr/>
        </p:nvSpPr>
        <p:spPr>
          <a:xfrm>
            <a:off x="7536160" y="2491324"/>
            <a:ext cx="1800200" cy="137839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Sequenz</a:t>
            </a:r>
            <a:r>
              <a:rPr lang="en-US" dirty="0"/>
              <a:t> 2</a:t>
            </a:r>
          </a:p>
        </p:txBody>
      </p:sp>
      <p:sp>
        <p:nvSpPr>
          <p:cNvPr id="26" name="Rounded Rectangle 25"/>
          <p:cNvSpPr/>
          <p:nvPr/>
        </p:nvSpPr>
        <p:spPr>
          <a:xfrm>
            <a:off x="7680176" y="2859667"/>
            <a:ext cx="1512168" cy="2972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36000" tIns="128016" rIns="36000" bIns="91440" numCol="1" spcCol="1270" anchor="ctr" anchorCtr="0">
            <a:noAutofit/>
          </a:bodyPr>
          <a:lstStyle/>
          <a:p>
            <a:pPr algn="ctr" defTabSz="1066757">
              <a:lnSpc>
                <a:spcPct val="90000"/>
              </a:lnSpc>
              <a:spcAft>
                <a:spcPct val="35000"/>
              </a:spcAft>
              <a:defRPr/>
            </a:pPr>
            <a:r>
              <a:rPr lang="en-US" sz="2000" kern="0" dirty="0">
                <a:solidFill>
                  <a:schemeClr val="tx1"/>
                </a:solidFill>
                <a:latin typeface="+mj-lt"/>
              </a:rPr>
              <a:t>LADE REG1</a:t>
            </a:r>
          </a:p>
        </p:txBody>
      </p:sp>
      <p:sp>
        <p:nvSpPr>
          <p:cNvPr id="27" name="Rounded Rectangle 26"/>
          <p:cNvSpPr/>
          <p:nvPr/>
        </p:nvSpPr>
        <p:spPr>
          <a:xfrm>
            <a:off x="7680176" y="3157271"/>
            <a:ext cx="1512168" cy="2972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36000" tIns="128016" rIns="36000" bIns="91440" numCol="1" spcCol="1270" anchor="ctr" anchorCtr="0">
            <a:noAutofit/>
          </a:bodyPr>
          <a:lstStyle/>
          <a:p>
            <a:pPr algn="ctr" defTabSz="1066757">
              <a:lnSpc>
                <a:spcPct val="90000"/>
              </a:lnSpc>
              <a:spcAft>
                <a:spcPct val="35000"/>
              </a:spcAft>
              <a:defRPr/>
            </a:pPr>
            <a:r>
              <a:rPr lang="en-US" sz="2000" kern="0" dirty="0">
                <a:solidFill>
                  <a:schemeClr val="tx1"/>
                </a:solidFill>
                <a:latin typeface="+mj-lt"/>
              </a:rPr>
              <a:t>LADE REG2</a:t>
            </a:r>
          </a:p>
        </p:txBody>
      </p:sp>
      <p:sp>
        <p:nvSpPr>
          <p:cNvPr id="28" name="Rounded Rectangle 27"/>
          <p:cNvSpPr/>
          <p:nvPr/>
        </p:nvSpPr>
        <p:spPr>
          <a:xfrm>
            <a:off x="7680176" y="3454521"/>
            <a:ext cx="1512168" cy="2972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36000" tIns="128016" rIns="36000" bIns="91440" numCol="1" spcCol="1270" anchor="ctr" anchorCtr="0">
            <a:noAutofit/>
          </a:bodyPr>
          <a:lstStyle/>
          <a:p>
            <a:pPr algn="ctr" defTabSz="1066757">
              <a:lnSpc>
                <a:spcPct val="90000"/>
              </a:lnSpc>
              <a:spcAft>
                <a:spcPct val="35000"/>
              </a:spcAft>
              <a:defRPr/>
            </a:pPr>
            <a:r>
              <a:rPr lang="en-US" sz="2000" kern="0" dirty="0">
                <a:solidFill>
                  <a:schemeClr val="tx1"/>
                </a:solidFill>
                <a:latin typeface="+mj-lt"/>
              </a:rPr>
              <a:t>RETURN</a:t>
            </a:r>
          </a:p>
        </p:txBody>
      </p:sp>
      <p:sp>
        <p:nvSpPr>
          <p:cNvPr id="29" name="Rectangle 28"/>
          <p:cNvSpPr/>
          <p:nvPr/>
        </p:nvSpPr>
        <p:spPr>
          <a:xfrm>
            <a:off x="7536160" y="3945261"/>
            <a:ext cx="1800200" cy="108884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t>Sequenz</a:t>
            </a:r>
            <a:r>
              <a:rPr lang="en-US" dirty="0"/>
              <a:t> 3</a:t>
            </a:r>
          </a:p>
        </p:txBody>
      </p:sp>
      <p:sp>
        <p:nvSpPr>
          <p:cNvPr id="30" name="Rounded Rectangle 29"/>
          <p:cNvSpPr/>
          <p:nvPr/>
        </p:nvSpPr>
        <p:spPr>
          <a:xfrm>
            <a:off x="7680176" y="4313603"/>
            <a:ext cx="1512168" cy="2972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36000" tIns="128016" rIns="36000" bIns="91440" numCol="1" spcCol="1270" anchor="ctr" anchorCtr="0">
            <a:noAutofit/>
          </a:bodyPr>
          <a:lstStyle/>
          <a:p>
            <a:pPr algn="ctr" defTabSz="1066757">
              <a:lnSpc>
                <a:spcPct val="90000"/>
              </a:lnSpc>
              <a:spcAft>
                <a:spcPct val="35000"/>
              </a:spcAft>
              <a:defRPr/>
            </a:pPr>
            <a:r>
              <a:rPr lang="en-US" sz="2000" kern="0" dirty="0">
                <a:solidFill>
                  <a:schemeClr val="tx1"/>
                </a:solidFill>
                <a:latin typeface="+mj-lt"/>
              </a:rPr>
              <a:t>INS…</a:t>
            </a:r>
          </a:p>
        </p:txBody>
      </p:sp>
      <p:sp>
        <p:nvSpPr>
          <p:cNvPr id="31" name="Rounded Rectangle 30"/>
          <p:cNvSpPr/>
          <p:nvPr/>
        </p:nvSpPr>
        <p:spPr>
          <a:xfrm>
            <a:off x="7680176" y="4611206"/>
            <a:ext cx="1512168" cy="2972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36000" tIns="128016" rIns="36000" bIns="91440" numCol="1" spcCol="1270" anchor="ctr" anchorCtr="0">
            <a:noAutofit/>
          </a:bodyPr>
          <a:lstStyle/>
          <a:p>
            <a:pPr algn="ctr" defTabSz="1066757">
              <a:lnSpc>
                <a:spcPct val="90000"/>
              </a:lnSpc>
              <a:spcAft>
                <a:spcPct val="35000"/>
              </a:spcAft>
              <a:defRPr/>
            </a:pPr>
            <a:r>
              <a:rPr lang="en-US" sz="2000" kern="0" dirty="0">
                <a:solidFill>
                  <a:schemeClr val="tx1"/>
                </a:solidFill>
                <a:latin typeface="+mj-lt"/>
              </a:rPr>
              <a:t>RETURN</a:t>
            </a:r>
          </a:p>
        </p:txBody>
      </p:sp>
      <p:cxnSp>
        <p:nvCxnSpPr>
          <p:cNvPr id="32" name="Gerade Verbindung mit Pfeil 56"/>
          <p:cNvCxnSpPr>
            <a:stCxn id="33" idx="3"/>
            <a:endCxn id="10" idx="1"/>
          </p:cNvCxnSpPr>
          <p:nvPr/>
        </p:nvCxnSpPr>
        <p:spPr>
          <a:xfrm>
            <a:off x="2855640" y="5900894"/>
            <a:ext cx="468052" cy="513"/>
          </a:xfrm>
          <a:prstGeom prst="straightConnector1">
            <a:avLst/>
          </a:prstGeom>
          <a:ln w="41275">
            <a:tailEnd type="triangle" w="lg" len="med"/>
          </a:ln>
        </p:spPr>
        <p:style>
          <a:lnRef idx="1">
            <a:schemeClr val="accent1"/>
          </a:lnRef>
          <a:fillRef idx="0">
            <a:schemeClr val="accent1"/>
          </a:fillRef>
          <a:effectRef idx="0">
            <a:schemeClr val="accent1"/>
          </a:effectRef>
          <a:fontRef idx="minor">
            <a:schemeClr val="tx1"/>
          </a:fontRef>
        </p:style>
      </p:cxnSp>
      <p:sp>
        <p:nvSpPr>
          <p:cNvPr id="33" name="Rectangle 44"/>
          <p:cNvSpPr>
            <a:spLocks noChangeArrowheads="1"/>
          </p:cNvSpPr>
          <p:nvPr/>
        </p:nvSpPr>
        <p:spPr bwMode="auto">
          <a:xfrm>
            <a:off x="2215954" y="5762394"/>
            <a:ext cx="639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b="1" dirty="0">
                <a:solidFill>
                  <a:schemeClr val="bg1"/>
                </a:solidFill>
                <a:latin typeface="Helvetica" charset="0"/>
              </a:rPr>
              <a:t>SP</a:t>
            </a:r>
            <a:endParaRPr lang="en-US" sz="2400" dirty="0">
              <a:solidFill>
                <a:schemeClr val="bg1"/>
              </a:solidFill>
            </a:endParaRPr>
          </a:p>
        </p:txBody>
      </p:sp>
      <p:cxnSp>
        <p:nvCxnSpPr>
          <p:cNvPr id="41" name="Form 86"/>
          <p:cNvCxnSpPr>
            <a:cxnSpLocks noChangeShapeType="1"/>
            <a:endCxn id="8" idx="1"/>
          </p:cNvCxnSpPr>
          <p:nvPr/>
        </p:nvCxnSpPr>
        <p:spPr bwMode="auto">
          <a:xfrm rot="10800000" flipV="1">
            <a:off x="3071667" y="1699274"/>
            <a:ext cx="669946" cy="3040786"/>
          </a:xfrm>
          <a:prstGeom prst="bentConnector3">
            <a:avLst>
              <a:gd name="adj1" fmla="val 153620"/>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45" name="Form 86"/>
          <p:cNvCxnSpPr>
            <a:cxnSpLocks noChangeShapeType="1"/>
            <a:stCxn id="10" idx="3"/>
            <a:endCxn id="21" idx="1"/>
          </p:cNvCxnSpPr>
          <p:nvPr/>
        </p:nvCxnSpPr>
        <p:spPr bwMode="auto">
          <a:xfrm flipV="1">
            <a:off x="5339916" y="1866098"/>
            <a:ext cx="2196244" cy="4035310"/>
          </a:xfrm>
          <a:prstGeom prst="bentConnector3">
            <a:avLst>
              <a:gd name="adj1" fmla="val 20261"/>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49" name="Form 86"/>
          <p:cNvCxnSpPr>
            <a:cxnSpLocks noChangeShapeType="1"/>
            <a:stCxn id="11" idx="3"/>
            <a:endCxn id="25" idx="1"/>
          </p:cNvCxnSpPr>
          <p:nvPr/>
        </p:nvCxnSpPr>
        <p:spPr bwMode="auto">
          <a:xfrm flipV="1">
            <a:off x="5339916" y="3180521"/>
            <a:ext cx="2196244" cy="2257834"/>
          </a:xfrm>
          <a:prstGeom prst="bentConnector3">
            <a:avLst>
              <a:gd name="adj1" fmla="val 25713"/>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55" name="Form 86"/>
          <p:cNvCxnSpPr>
            <a:cxnSpLocks noChangeShapeType="1"/>
            <a:stCxn id="14" idx="3"/>
            <a:endCxn id="29" idx="1"/>
          </p:cNvCxnSpPr>
          <p:nvPr/>
        </p:nvCxnSpPr>
        <p:spPr bwMode="auto">
          <a:xfrm>
            <a:off x="5338568" y="4049204"/>
            <a:ext cx="2197593" cy="440478"/>
          </a:xfrm>
          <a:prstGeom prst="bentConnector3">
            <a:avLst>
              <a:gd name="adj1" fmla="val 50000"/>
            </a:avLst>
          </a:prstGeom>
          <a:ln w="41275">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31" idx="3"/>
          </p:cNvCxnSpPr>
          <p:nvPr/>
        </p:nvCxnSpPr>
        <p:spPr>
          <a:xfrm flipV="1">
            <a:off x="9192344" y="4740060"/>
            <a:ext cx="864096" cy="0"/>
          </a:xfrm>
          <a:prstGeom prst="straightConnector1">
            <a:avLst/>
          </a:prstGeom>
          <a:ln w="41275">
            <a:tailEnd type="triangle" w="lg" len="lg"/>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0056441" y="4437116"/>
            <a:ext cx="429926" cy="461665"/>
          </a:xfrm>
          <a:prstGeom prst="rect">
            <a:avLst/>
          </a:prstGeom>
          <a:noFill/>
        </p:spPr>
        <p:txBody>
          <a:bodyPr wrap="none" rtlCol="0">
            <a:spAutoFit/>
          </a:bodyPr>
          <a:lstStyle/>
          <a:p>
            <a:r>
              <a:rPr lang="de-DE" sz="2400" b="1" dirty="0">
                <a:solidFill>
                  <a:schemeClr val="bg1"/>
                </a:solidFill>
              </a:rPr>
              <a:t>...</a:t>
            </a:r>
            <a:endParaRPr lang="en-US" sz="2400" b="1" dirty="0">
              <a:solidFill>
                <a:schemeClr val="bg1"/>
              </a:solidFill>
            </a:endParaRPr>
          </a:p>
        </p:txBody>
      </p:sp>
      <p:pic>
        <p:nvPicPr>
          <p:cNvPr id="37" name="Picture 2" descr="https://cdn1.iconfinder.com/data/icons/large-glossy-icons/512/S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8534" y="862006"/>
            <a:ext cx="1440160" cy="1440160"/>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a:extLst>
              <a:ext uri="{FF2B5EF4-FFF2-40B4-BE49-F238E27FC236}">
                <a16:creationId xmlns:a16="http://schemas.microsoft.com/office/drawing/2014/main" id="{F9A3F13B-FDF9-ED54-97E4-4650480F0726}"/>
              </a:ext>
            </a:extLst>
          </p:cNvPr>
          <p:cNvSpPr>
            <a:spLocks noGrp="1"/>
          </p:cNvSpPr>
          <p:nvPr>
            <p:ph type="sldNum" sz="quarter" idx="12"/>
          </p:nvPr>
        </p:nvSpPr>
        <p:spPr/>
        <p:txBody>
          <a:bodyPr/>
          <a:lstStyle/>
          <a:p>
            <a:fld id="{B4C71E88-0A44-4F17-829B-07B79A5A6163}" type="slidenum">
              <a:rPr lang="en-US" smtClean="0"/>
              <a:pPr/>
              <a:t>23</a:t>
            </a:fld>
            <a:endParaRPr lang="en-US" dirty="0"/>
          </a:p>
        </p:txBody>
      </p:sp>
    </p:spTree>
    <p:extLst>
      <p:ext uri="{BB962C8B-B14F-4D97-AF65-F5344CB8AC3E}">
        <p14:creationId xmlns:p14="http://schemas.microsoft.com/office/powerpoint/2010/main" val="111818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par>
                          <p:cTn id="42" fill="hold">
                            <p:stCondLst>
                              <p:cond delay="1500"/>
                            </p:stCondLst>
                            <p:childTnLst>
                              <p:par>
                                <p:cTn id="43" presetID="22" presetClass="entr" presetSubtype="1"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childTnLst>
                          </p:cTn>
                        </p:par>
                        <p:par>
                          <p:cTn id="46" fill="hold">
                            <p:stCondLst>
                              <p:cond delay="2000"/>
                            </p:stCondLst>
                            <p:childTnLst>
                              <p:par>
                                <p:cTn id="47" presetID="22" presetClass="entr" presetSubtype="1"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up)">
                                      <p:cBhvr>
                                        <p:cTn id="49" dur="500"/>
                                        <p:tgtEl>
                                          <p:spTgt spid="28"/>
                                        </p:tgtEl>
                                      </p:cBhvr>
                                    </p:animEffect>
                                  </p:childTnLst>
                                </p:cTn>
                              </p:par>
                            </p:childTnLst>
                          </p:cTn>
                        </p:par>
                        <p:par>
                          <p:cTn id="50" fill="hold">
                            <p:stCondLst>
                              <p:cond delay="2500"/>
                            </p:stCondLst>
                            <p:childTnLst>
                              <p:par>
                                <p:cTn id="51" presetID="22" presetClass="entr" presetSubtype="1"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up)">
                                      <p:cBhvr>
                                        <p:cTn id="53" dur="500"/>
                                        <p:tgtEl>
                                          <p:spTgt spid="30"/>
                                        </p:tgtEl>
                                      </p:cBhvr>
                                    </p:animEffect>
                                  </p:childTnLst>
                                </p:cTn>
                              </p:par>
                            </p:childTnLst>
                          </p:cTn>
                        </p:par>
                        <p:par>
                          <p:cTn id="54" fill="hold">
                            <p:stCondLst>
                              <p:cond delay="3000"/>
                            </p:stCondLst>
                            <p:childTnLst>
                              <p:par>
                                <p:cTn id="55" presetID="22"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up)">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up)">
                                      <p:cBhvr>
                                        <p:cTn id="74" dur="500"/>
                                        <p:tgtEl>
                                          <p:spTgt spid="41"/>
                                        </p:tgtEl>
                                      </p:cBhvr>
                                    </p:animEffect>
                                  </p:childTnLst>
                                </p:cTn>
                              </p:par>
                            </p:childTnLst>
                          </p:cTn>
                        </p:par>
                        <p:par>
                          <p:cTn id="75" fill="hold">
                            <p:stCondLst>
                              <p:cond delay="500"/>
                            </p:stCondLst>
                            <p:childTnLst>
                              <p:par>
                                <p:cTn id="76" presetID="1" presetClass="emph" presetSubtype="2" fill="hold" nodeType="afterEffect">
                                  <p:stCondLst>
                                    <p:cond delay="0"/>
                                  </p:stCondLst>
                                  <p:childTnLst>
                                    <p:animClr clrSpc="rgb" dir="cw">
                                      <p:cBhvr>
                                        <p:cTn id="77" dur="2000" fill="hold"/>
                                        <p:tgtEl>
                                          <p:spTgt spid="8"/>
                                        </p:tgtEl>
                                        <p:attrNameLst>
                                          <p:attrName>fillcolor</p:attrName>
                                        </p:attrNameLst>
                                      </p:cBhvr>
                                      <p:to>
                                        <a:srgbClr val="FF9999"/>
                                      </p:to>
                                    </p:animClr>
                                    <p:set>
                                      <p:cBhvr>
                                        <p:cTn id="78" dur="2000" fill="hold"/>
                                        <p:tgtEl>
                                          <p:spTgt spid="8"/>
                                        </p:tgtEl>
                                        <p:attrNameLst>
                                          <p:attrName>fill.type</p:attrName>
                                        </p:attrNameLst>
                                      </p:cBhvr>
                                      <p:to>
                                        <p:strVal val="solid"/>
                                      </p:to>
                                    </p:set>
                                    <p:set>
                                      <p:cBhvr>
                                        <p:cTn id="79" dur="2000" fill="hold"/>
                                        <p:tgtEl>
                                          <p:spTgt spid="8"/>
                                        </p:tgtEl>
                                        <p:attrNameLst>
                                          <p:attrName>fill.on</p:attrName>
                                        </p:attrNameLst>
                                      </p:cBhvr>
                                      <p:to>
                                        <p:strVal val="true"/>
                                      </p:to>
                                    </p:set>
                                  </p:childTnLst>
                                </p:cTn>
                              </p:par>
                            </p:childTnLst>
                          </p:cTn>
                        </p:par>
                        <p:par>
                          <p:cTn id="80" fill="hold">
                            <p:stCondLst>
                              <p:cond delay="2500"/>
                            </p:stCondLst>
                            <p:childTnLst>
                              <p:par>
                                <p:cTn id="81" presetID="47"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1000"/>
                                        <p:tgtEl>
                                          <p:spTgt spid="10"/>
                                        </p:tgtEl>
                                      </p:cBhvr>
                                    </p:animEffect>
                                    <p:anim calcmode="lin" valueType="num">
                                      <p:cBhvr>
                                        <p:cTn id="84" dur="1000" fill="hold"/>
                                        <p:tgtEl>
                                          <p:spTgt spid="10"/>
                                        </p:tgtEl>
                                        <p:attrNameLst>
                                          <p:attrName>ppt_x</p:attrName>
                                        </p:attrNameLst>
                                      </p:cBhvr>
                                      <p:tavLst>
                                        <p:tav tm="0">
                                          <p:val>
                                            <p:strVal val="#ppt_x"/>
                                          </p:val>
                                        </p:tav>
                                        <p:tav tm="100000">
                                          <p:val>
                                            <p:strVal val="#ppt_x"/>
                                          </p:val>
                                        </p:tav>
                                      </p:tavLst>
                                    </p:anim>
                                    <p:anim calcmode="lin" valueType="num">
                                      <p:cBhvr>
                                        <p:cTn id="85" dur="1000" fill="hold"/>
                                        <p:tgtEl>
                                          <p:spTgt spid="10"/>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000"/>
                                        <p:tgtEl>
                                          <p:spTgt spid="11"/>
                                        </p:tgtEl>
                                      </p:cBhvr>
                                    </p:animEffect>
                                    <p:anim calcmode="lin" valueType="num">
                                      <p:cBhvr>
                                        <p:cTn id="89" dur="1000" fill="hold"/>
                                        <p:tgtEl>
                                          <p:spTgt spid="11"/>
                                        </p:tgtEl>
                                        <p:attrNameLst>
                                          <p:attrName>ppt_x</p:attrName>
                                        </p:attrNameLst>
                                      </p:cBhvr>
                                      <p:tavLst>
                                        <p:tav tm="0">
                                          <p:val>
                                            <p:strVal val="#ppt_x"/>
                                          </p:val>
                                        </p:tav>
                                        <p:tav tm="100000">
                                          <p:val>
                                            <p:strVal val="#ppt_x"/>
                                          </p:val>
                                        </p:tav>
                                      </p:tavLst>
                                    </p:anim>
                                    <p:anim calcmode="lin" valueType="num">
                                      <p:cBhvr>
                                        <p:cTn id="90" dur="1000" fill="hold"/>
                                        <p:tgtEl>
                                          <p:spTgt spid="11"/>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1000"/>
                                        <p:tgtEl>
                                          <p:spTgt spid="12"/>
                                        </p:tgtEl>
                                      </p:cBhvr>
                                    </p:animEffect>
                                    <p:anim calcmode="lin" valueType="num">
                                      <p:cBhvr>
                                        <p:cTn id="94" dur="1000" fill="hold"/>
                                        <p:tgtEl>
                                          <p:spTgt spid="12"/>
                                        </p:tgtEl>
                                        <p:attrNameLst>
                                          <p:attrName>ppt_x</p:attrName>
                                        </p:attrNameLst>
                                      </p:cBhvr>
                                      <p:tavLst>
                                        <p:tav tm="0">
                                          <p:val>
                                            <p:strVal val="#ppt_x"/>
                                          </p:val>
                                        </p:tav>
                                        <p:tav tm="100000">
                                          <p:val>
                                            <p:strVal val="#ppt_x"/>
                                          </p:val>
                                        </p:tav>
                                      </p:tavLst>
                                    </p:anim>
                                    <p:anim calcmode="lin" valueType="num">
                                      <p:cBhvr>
                                        <p:cTn id="95" dur="1000" fill="hold"/>
                                        <p:tgtEl>
                                          <p:spTgt spid="12"/>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1000" fill="hold"/>
                                        <p:tgtEl>
                                          <p:spTgt spid="13"/>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1000"/>
                                        <p:tgtEl>
                                          <p:spTgt spid="14"/>
                                        </p:tgtEl>
                                      </p:cBhvr>
                                    </p:animEffect>
                                    <p:anim calcmode="lin" valueType="num">
                                      <p:cBhvr>
                                        <p:cTn id="104" dur="1000" fill="hold"/>
                                        <p:tgtEl>
                                          <p:spTgt spid="14"/>
                                        </p:tgtEl>
                                        <p:attrNameLst>
                                          <p:attrName>ppt_x</p:attrName>
                                        </p:attrNameLst>
                                      </p:cBhvr>
                                      <p:tavLst>
                                        <p:tav tm="0">
                                          <p:val>
                                            <p:strVal val="#ppt_x"/>
                                          </p:val>
                                        </p:tav>
                                        <p:tav tm="100000">
                                          <p:val>
                                            <p:strVal val="#ppt_x"/>
                                          </p:val>
                                        </p:tav>
                                      </p:tavLst>
                                    </p:anim>
                                    <p:anim calcmode="lin" valueType="num">
                                      <p:cBhvr>
                                        <p:cTn id="10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1000"/>
                                        <p:tgtEl>
                                          <p:spTgt spid="33"/>
                                        </p:tgtEl>
                                      </p:cBhvr>
                                    </p:animEffect>
                                    <p:anim calcmode="lin" valueType="num">
                                      <p:cBhvr>
                                        <p:cTn id="111" dur="1000" fill="hold"/>
                                        <p:tgtEl>
                                          <p:spTgt spid="33"/>
                                        </p:tgtEl>
                                        <p:attrNameLst>
                                          <p:attrName>ppt_x</p:attrName>
                                        </p:attrNameLst>
                                      </p:cBhvr>
                                      <p:tavLst>
                                        <p:tav tm="0">
                                          <p:val>
                                            <p:strVal val="#ppt_x"/>
                                          </p:val>
                                        </p:tav>
                                        <p:tav tm="100000">
                                          <p:val>
                                            <p:strVal val="#ppt_x"/>
                                          </p:val>
                                        </p:tav>
                                      </p:tavLst>
                                    </p:anim>
                                    <p:anim calcmode="lin" valueType="num">
                                      <p:cBhvr>
                                        <p:cTn id="112" dur="1000" fill="hold"/>
                                        <p:tgtEl>
                                          <p:spTgt spid="33"/>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1000"/>
                                        <p:tgtEl>
                                          <p:spTgt spid="32"/>
                                        </p:tgtEl>
                                      </p:cBhvr>
                                    </p:animEffect>
                                    <p:anim calcmode="lin" valueType="num">
                                      <p:cBhvr>
                                        <p:cTn id="116" dur="1000" fill="hold"/>
                                        <p:tgtEl>
                                          <p:spTgt spid="32"/>
                                        </p:tgtEl>
                                        <p:attrNameLst>
                                          <p:attrName>ppt_x</p:attrName>
                                        </p:attrNameLst>
                                      </p:cBhvr>
                                      <p:tavLst>
                                        <p:tav tm="0">
                                          <p:val>
                                            <p:strVal val="#ppt_x"/>
                                          </p:val>
                                        </p:tav>
                                        <p:tav tm="100000">
                                          <p:val>
                                            <p:strVal val="#ppt_x"/>
                                          </p:val>
                                        </p:tav>
                                      </p:tavLst>
                                    </p:anim>
                                    <p:anim calcmode="lin" valueType="num">
                                      <p:cBhvr>
                                        <p:cTn id="117" dur="1000" fill="hold"/>
                                        <p:tgtEl>
                                          <p:spTgt spid="32"/>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10" presetClass="exit" presetSubtype="0" fill="hold" nodeType="afterEffect">
                                  <p:stCondLst>
                                    <p:cond delay="0"/>
                                  </p:stCondLst>
                                  <p:childTnLst>
                                    <p:animEffect transition="out" filter="fade">
                                      <p:cBhvr>
                                        <p:cTn id="120" dur="500"/>
                                        <p:tgtEl>
                                          <p:spTgt spid="41"/>
                                        </p:tgtEl>
                                      </p:cBhvr>
                                    </p:animEffect>
                                    <p:set>
                                      <p:cBhvr>
                                        <p:cTn id="121" dur="1" fill="hold">
                                          <p:stCondLst>
                                            <p:cond delay="499"/>
                                          </p:stCondLst>
                                        </p:cTn>
                                        <p:tgtEl>
                                          <p:spTgt spid="41"/>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4" presetClass="emph" presetSubtype="0" fill="hold" grpId="1" nodeType="clickEffect">
                                  <p:stCondLst>
                                    <p:cond delay="0"/>
                                  </p:stCondLst>
                                  <p:childTnLst>
                                    <p:animClr clrSpc="hsl" dir="cw">
                                      <p:cBhvr override="childStyle">
                                        <p:cTn id="125" dur="500" fill="hold"/>
                                        <p:tgtEl>
                                          <p:spTgt spid="10"/>
                                        </p:tgtEl>
                                        <p:attrNameLst>
                                          <p:attrName>style.color</p:attrName>
                                        </p:attrNameLst>
                                      </p:cBhvr>
                                      <p:by>
                                        <p:hsl h="0" s="-12549" l="-25098"/>
                                      </p:by>
                                    </p:animClr>
                                    <p:animClr clrSpc="hsl" dir="cw">
                                      <p:cBhvr>
                                        <p:cTn id="126" dur="500" fill="hold"/>
                                        <p:tgtEl>
                                          <p:spTgt spid="10"/>
                                        </p:tgtEl>
                                        <p:attrNameLst>
                                          <p:attrName>fillcolor</p:attrName>
                                        </p:attrNameLst>
                                      </p:cBhvr>
                                      <p:by>
                                        <p:hsl h="0" s="-12549" l="-25098"/>
                                      </p:by>
                                    </p:animClr>
                                    <p:animClr clrSpc="hsl" dir="cw">
                                      <p:cBhvr>
                                        <p:cTn id="127" dur="500" fill="hold"/>
                                        <p:tgtEl>
                                          <p:spTgt spid="10"/>
                                        </p:tgtEl>
                                        <p:attrNameLst>
                                          <p:attrName>stroke.color</p:attrName>
                                        </p:attrNameLst>
                                      </p:cBhvr>
                                      <p:by>
                                        <p:hsl h="0" s="-12549" l="-25098"/>
                                      </p:by>
                                    </p:animClr>
                                    <p:set>
                                      <p:cBhvr>
                                        <p:cTn id="128" dur="500" fill="hold"/>
                                        <p:tgtEl>
                                          <p:spTgt spid="10"/>
                                        </p:tgtEl>
                                        <p:attrNameLst>
                                          <p:attrName>fill.type</p:attrName>
                                        </p:attrNameLst>
                                      </p:cBhvr>
                                      <p:to>
                                        <p:strVal val="solid"/>
                                      </p:to>
                                    </p:set>
                                  </p:childTnLst>
                                </p:cTn>
                              </p:par>
                            </p:childTnLst>
                          </p:cTn>
                        </p:par>
                        <p:par>
                          <p:cTn id="129" fill="hold">
                            <p:stCondLst>
                              <p:cond delay="500"/>
                            </p:stCondLst>
                            <p:childTnLst>
                              <p:par>
                                <p:cTn id="130" presetID="64" presetClass="path" presetSubtype="0" accel="50000" decel="50000" fill="hold" grpId="1" nodeType="afterEffect">
                                  <p:stCondLst>
                                    <p:cond delay="0"/>
                                  </p:stCondLst>
                                  <p:childTnLst>
                                    <p:animMotion origin="layout" path="M -2.77778E-7 3.33333E-6 L -0.00312 -0.06736 " pathEditMode="relative" rAng="0" ptsTypes="AA">
                                      <p:cBhvr>
                                        <p:cTn id="131" dur="2000" fill="hold"/>
                                        <p:tgtEl>
                                          <p:spTgt spid="33"/>
                                        </p:tgtEl>
                                        <p:attrNameLst>
                                          <p:attrName>ppt_x</p:attrName>
                                          <p:attrName>ppt_y</p:attrName>
                                        </p:attrNameLst>
                                      </p:cBhvr>
                                      <p:rCtr x="-156" y="-3380"/>
                                    </p:animMotion>
                                  </p:childTnLst>
                                </p:cTn>
                              </p:par>
                              <p:par>
                                <p:cTn id="132" presetID="64" presetClass="path" presetSubtype="0" accel="50000" decel="50000" fill="hold" nodeType="withEffect">
                                  <p:stCondLst>
                                    <p:cond delay="0"/>
                                  </p:stCondLst>
                                  <p:childTnLst>
                                    <p:animMotion origin="layout" path="M -5.55556E-7 3.33333E-6 L -0.00191 -0.06736 " pathEditMode="relative" rAng="0" ptsTypes="AA">
                                      <p:cBhvr>
                                        <p:cTn id="133" dur="2000" fill="hold"/>
                                        <p:tgtEl>
                                          <p:spTgt spid="32"/>
                                        </p:tgtEl>
                                        <p:attrNameLst>
                                          <p:attrName>ppt_x</p:attrName>
                                          <p:attrName>ppt_y</p:attrName>
                                        </p:attrNameLst>
                                      </p:cBhvr>
                                      <p:rCtr x="-104" y="-3380"/>
                                    </p:animMotion>
                                  </p:childTnLst>
                                </p:cTn>
                              </p:par>
                            </p:childTnLst>
                          </p:cTn>
                        </p:par>
                        <p:par>
                          <p:cTn id="134" fill="hold">
                            <p:stCondLst>
                              <p:cond delay="2500"/>
                            </p:stCondLst>
                            <p:childTnLst>
                              <p:par>
                                <p:cTn id="135" presetID="22" presetClass="entr" presetSubtype="8" fill="hold" nodeType="afterEffect">
                                  <p:stCondLst>
                                    <p:cond delay="0"/>
                                  </p:stCondLst>
                                  <p:childTnLst>
                                    <p:set>
                                      <p:cBhvr>
                                        <p:cTn id="136" dur="1" fill="hold">
                                          <p:stCondLst>
                                            <p:cond delay="0"/>
                                          </p:stCondLst>
                                        </p:cTn>
                                        <p:tgtEl>
                                          <p:spTgt spid="45"/>
                                        </p:tgtEl>
                                        <p:attrNameLst>
                                          <p:attrName>style.visibility</p:attrName>
                                        </p:attrNameLst>
                                      </p:cBhvr>
                                      <p:to>
                                        <p:strVal val="visible"/>
                                      </p:to>
                                    </p:set>
                                    <p:animEffect transition="in" filter="wipe(left)">
                                      <p:cBhvr>
                                        <p:cTn id="137" dur="500"/>
                                        <p:tgtEl>
                                          <p:spTgt spid="45"/>
                                        </p:tgtEl>
                                      </p:cBhvr>
                                    </p:animEffect>
                                  </p:childTnLst>
                                </p:cTn>
                              </p:par>
                            </p:childTnLst>
                          </p:cTn>
                        </p:par>
                        <p:par>
                          <p:cTn id="138" fill="hold">
                            <p:stCondLst>
                              <p:cond delay="3000"/>
                            </p:stCondLst>
                            <p:childTnLst>
                              <p:par>
                                <p:cTn id="139" presetID="24" presetClass="emph" presetSubtype="0" fill="hold" grpId="1" nodeType="afterEffect">
                                  <p:stCondLst>
                                    <p:cond delay="0"/>
                                  </p:stCondLst>
                                  <p:childTnLst>
                                    <p:animClr clrSpc="hsl" dir="cw">
                                      <p:cBhvr override="childStyle">
                                        <p:cTn id="140" dur="500" fill="hold"/>
                                        <p:tgtEl>
                                          <p:spTgt spid="22"/>
                                        </p:tgtEl>
                                        <p:attrNameLst>
                                          <p:attrName>style.color</p:attrName>
                                        </p:attrNameLst>
                                      </p:cBhvr>
                                      <p:by>
                                        <p:hsl h="0" s="-12549" l="-25098"/>
                                      </p:by>
                                    </p:animClr>
                                    <p:animClr clrSpc="hsl" dir="cw">
                                      <p:cBhvr>
                                        <p:cTn id="141" dur="500" fill="hold"/>
                                        <p:tgtEl>
                                          <p:spTgt spid="22"/>
                                        </p:tgtEl>
                                        <p:attrNameLst>
                                          <p:attrName>fillcolor</p:attrName>
                                        </p:attrNameLst>
                                      </p:cBhvr>
                                      <p:by>
                                        <p:hsl h="0" s="-12549" l="-25098"/>
                                      </p:by>
                                    </p:animClr>
                                    <p:animClr clrSpc="hsl" dir="cw">
                                      <p:cBhvr>
                                        <p:cTn id="142" dur="500" fill="hold"/>
                                        <p:tgtEl>
                                          <p:spTgt spid="22"/>
                                        </p:tgtEl>
                                        <p:attrNameLst>
                                          <p:attrName>stroke.color</p:attrName>
                                        </p:attrNameLst>
                                      </p:cBhvr>
                                      <p:by>
                                        <p:hsl h="0" s="-12549" l="-25098"/>
                                      </p:by>
                                    </p:animClr>
                                    <p:set>
                                      <p:cBhvr>
                                        <p:cTn id="143" dur="500" fill="hold"/>
                                        <p:tgtEl>
                                          <p:spTgt spid="22"/>
                                        </p:tgtEl>
                                        <p:attrNameLst>
                                          <p:attrName>fill.type</p:attrName>
                                        </p:attrNameLst>
                                      </p:cBhvr>
                                      <p:to>
                                        <p:strVal val="solid"/>
                                      </p:to>
                                    </p:set>
                                  </p:childTnLst>
                                </p:cTn>
                              </p:par>
                            </p:childTnLst>
                          </p:cTn>
                        </p:par>
                      </p:childTnLst>
                    </p:cTn>
                  </p:par>
                  <p:par>
                    <p:cTn id="144" fill="hold">
                      <p:stCondLst>
                        <p:cond delay="indefinite"/>
                      </p:stCondLst>
                      <p:childTnLst>
                        <p:par>
                          <p:cTn id="145" fill="hold">
                            <p:stCondLst>
                              <p:cond delay="0"/>
                            </p:stCondLst>
                            <p:childTnLst>
                              <p:par>
                                <p:cTn id="146" presetID="30" presetClass="emph" presetSubtype="0" fill="hold" grpId="2" nodeType="clickEffect">
                                  <p:stCondLst>
                                    <p:cond delay="0"/>
                                  </p:stCondLst>
                                  <p:childTnLst>
                                    <p:animClr clrSpc="hsl" dir="cw">
                                      <p:cBhvr override="childStyle">
                                        <p:cTn id="147" dur="500" fill="hold"/>
                                        <p:tgtEl>
                                          <p:spTgt spid="22"/>
                                        </p:tgtEl>
                                        <p:attrNameLst>
                                          <p:attrName>style.color</p:attrName>
                                        </p:attrNameLst>
                                      </p:cBhvr>
                                      <p:by>
                                        <p:hsl h="0" s="12549" l="25098"/>
                                      </p:by>
                                    </p:animClr>
                                    <p:animClr clrSpc="hsl" dir="cw">
                                      <p:cBhvr>
                                        <p:cTn id="148" dur="500" fill="hold"/>
                                        <p:tgtEl>
                                          <p:spTgt spid="22"/>
                                        </p:tgtEl>
                                        <p:attrNameLst>
                                          <p:attrName>fillcolor</p:attrName>
                                        </p:attrNameLst>
                                      </p:cBhvr>
                                      <p:by>
                                        <p:hsl h="0" s="12549" l="25098"/>
                                      </p:by>
                                    </p:animClr>
                                    <p:animClr clrSpc="hsl" dir="cw">
                                      <p:cBhvr>
                                        <p:cTn id="149" dur="500" fill="hold"/>
                                        <p:tgtEl>
                                          <p:spTgt spid="22"/>
                                        </p:tgtEl>
                                        <p:attrNameLst>
                                          <p:attrName>stroke.color</p:attrName>
                                        </p:attrNameLst>
                                      </p:cBhvr>
                                      <p:by>
                                        <p:hsl h="0" s="12549" l="25098"/>
                                      </p:by>
                                    </p:animClr>
                                    <p:set>
                                      <p:cBhvr>
                                        <p:cTn id="150" dur="500" fill="hold"/>
                                        <p:tgtEl>
                                          <p:spTgt spid="22"/>
                                        </p:tgtEl>
                                        <p:attrNameLst>
                                          <p:attrName>fill.type</p:attrName>
                                        </p:attrNameLst>
                                      </p:cBhvr>
                                      <p:to>
                                        <p:strVal val="solid"/>
                                      </p:to>
                                    </p:set>
                                  </p:childTnLst>
                                </p:cTn>
                              </p:par>
                            </p:childTnLst>
                          </p:cTn>
                        </p:par>
                        <p:par>
                          <p:cTn id="151" fill="hold">
                            <p:stCondLst>
                              <p:cond delay="500"/>
                            </p:stCondLst>
                            <p:childTnLst>
                              <p:par>
                                <p:cTn id="152" presetID="24" presetClass="emph" presetSubtype="0" fill="hold" grpId="1" nodeType="afterEffect">
                                  <p:stCondLst>
                                    <p:cond delay="0"/>
                                  </p:stCondLst>
                                  <p:childTnLst>
                                    <p:animClr clrSpc="hsl" dir="cw">
                                      <p:cBhvr override="childStyle">
                                        <p:cTn id="153" dur="500" fill="hold"/>
                                        <p:tgtEl>
                                          <p:spTgt spid="24"/>
                                        </p:tgtEl>
                                        <p:attrNameLst>
                                          <p:attrName>style.color</p:attrName>
                                        </p:attrNameLst>
                                      </p:cBhvr>
                                      <p:by>
                                        <p:hsl h="0" s="-12549" l="-25098"/>
                                      </p:by>
                                    </p:animClr>
                                    <p:animClr clrSpc="hsl" dir="cw">
                                      <p:cBhvr>
                                        <p:cTn id="154" dur="500" fill="hold"/>
                                        <p:tgtEl>
                                          <p:spTgt spid="24"/>
                                        </p:tgtEl>
                                        <p:attrNameLst>
                                          <p:attrName>fillcolor</p:attrName>
                                        </p:attrNameLst>
                                      </p:cBhvr>
                                      <p:by>
                                        <p:hsl h="0" s="-12549" l="-25098"/>
                                      </p:by>
                                    </p:animClr>
                                    <p:animClr clrSpc="hsl" dir="cw">
                                      <p:cBhvr>
                                        <p:cTn id="155" dur="500" fill="hold"/>
                                        <p:tgtEl>
                                          <p:spTgt spid="24"/>
                                        </p:tgtEl>
                                        <p:attrNameLst>
                                          <p:attrName>stroke.color</p:attrName>
                                        </p:attrNameLst>
                                      </p:cBhvr>
                                      <p:by>
                                        <p:hsl h="0" s="-12549" l="-25098"/>
                                      </p:by>
                                    </p:animClr>
                                    <p:set>
                                      <p:cBhvr>
                                        <p:cTn id="156" dur="500" fill="hold"/>
                                        <p:tgtEl>
                                          <p:spTgt spid="24"/>
                                        </p:tgtEl>
                                        <p:attrNameLst>
                                          <p:attrName>fill.type</p:attrName>
                                        </p:attrNameLst>
                                      </p:cBhvr>
                                      <p:to>
                                        <p:strVal val="solid"/>
                                      </p:to>
                                    </p:set>
                                  </p:childTnLst>
                                </p:cTn>
                              </p:par>
                            </p:childTnLst>
                          </p:cTn>
                        </p:par>
                      </p:childTnLst>
                    </p:cTn>
                  </p:par>
                  <p:par>
                    <p:cTn id="157" fill="hold">
                      <p:stCondLst>
                        <p:cond delay="indefinite"/>
                      </p:stCondLst>
                      <p:childTnLst>
                        <p:par>
                          <p:cTn id="158" fill="hold">
                            <p:stCondLst>
                              <p:cond delay="0"/>
                            </p:stCondLst>
                            <p:childTnLst>
                              <p:par>
                                <p:cTn id="159" presetID="30" presetClass="emph" presetSubtype="0" fill="hold" grpId="2" nodeType="clickEffect">
                                  <p:stCondLst>
                                    <p:cond delay="0"/>
                                  </p:stCondLst>
                                  <p:childTnLst>
                                    <p:animClr clrSpc="hsl" dir="cw">
                                      <p:cBhvr override="childStyle">
                                        <p:cTn id="160" dur="500" fill="hold"/>
                                        <p:tgtEl>
                                          <p:spTgt spid="10"/>
                                        </p:tgtEl>
                                        <p:attrNameLst>
                                          <p:attrName>style.color</p:attrName>
                                        </p:attrNameLst>
                                      </p:cBhvr>
                                      <p:by>
                                        <p:hsl h="0" s="12549" l="25098"/>
                                      </p:by>
                                    </p:animClr>
                                    <p:animClr clrSpc="hsl" dir="cw">
                                      <p:cBhvr>
                                        <p:cTn id="161" dur="500" fill="hold"/>
                                        <p:tgtEl>
                                          <p:spTgt spid="10"/>
                                        </p:tgtEl>
                                        <p:attrNameLst>
                                          <p:attrName>fillcolor</p:attrName>
                                        </p:attrNameLst>
                                      </p:cBhvr>
                                      <p:by>
                                        <p:hsl h="0" s="12549" l="25098"/>
                                      </p:by>
                                    </p:animClr>
                                    <p:animClr clrSpc="hsl" dir="cw">
                                      <p:cBhvr>
                                        <p:cTn id="162" dur="500" fill="hold"/>
                                        <p:tgtEl>
                                          <p:spTgt spid="10"/>
                                        </p:tgtEl>
                                        <p:attrNameLst>
                                          <p:attrName>stroke.color</p:attrName>
                                        </p:attrNameLst>
                                      </p:cBhvr>
                                      <p:by>
                                        <p:hsl h="0" s="12549" l="25098"/>
                                      </p:by>
                                    </p:animClr>
                                    <p:set>
                                      <p:cBhvr>
                                        <p:cTn id="163" dur="500" fill="hold"/>
                                        <p:tgtEl>
                                          <p:spTgt spid="10"/>
                                        </p:tgtEl>
                                        <p:attrNameLst>
                                          <p:attrName>fill.type</p:attrName>
                                        </p:attrNameLst>
                                      </p:cBhvr>
                                      <p:to>
                                        <p:strVal val="solid"/>
                                      </p:to>
                                    </p:set>
                                  </p:childTnLst>
                                </p:cTn>
                              </p:par>
                            </p:childTnLst>
                          </p:cTn>
                        </p:par>
                        <p:par>
                          <p:cTn id="164" fill="hold">
                            <p:stCondLst>
                              <p:cond delay="500"/>
                            </p:stCondLst>
                            <p:childTnLst>
                              <p:par>
                                <p:cTn id="165" presetID="24" presetClass="emph" presetSubtype="0" fill="hold" grpId="1" nodeType="afterEffect">
                                  <p:stCondLst>
                                    <p:cond delay="0"/>
                                  </p:stCondLst>
                                  <p:childTnLst>
                                    <p:animClr clrSpc="hsl" dir="cw">
                                      <p:cBhvr override="childStyle">
                                        <p:cTn id="166" dur="500" fill="hold"/>
                                        <p:tgtEl>
                                          <p:spTgt spid="11"/>
                                        </p:tgtEl>
                                        <p:attrNameLst>
                                          <p:attrName>style.color</p:attrName>
                                        </p:attrNameLst>
                                      </p:cBhvr>
                                      <p:by>
                                        <p:hsl h="0" s="-12549" l="-25098"/>
                                      </p:by>
                                    </p:animClr>
                                    <p:animClr clrSpc="hsl" dir="cw">
                                      <p:cBhvr>
                                        <p:cTn id="167" dur="500" fill="hold"/>
                                        <p:tgtEl>
                                          <p:spTgt spid="11"/>
                                        </p:tgtEl>
                                        <p:attrNameLst>
                                          <p:attrName>fillcolor</p:attrName>
                                        </p:attrNameLst>
                                      </p:cBhvr>
                                      <p:by>
                                        <p:hsl h="0" s="-12549" l="-25098"/>
                                      </p:by>
                                    </p:animClr>
                                    <p:animClr clrSpc="hsl" dir="cw">
                                      <p:cBhvr>
                                        <p:cTn id="168" dur="500" fill="hold"/>
                                        <p:tgtEl>
                                          <p:spTgt spid="11"/>
                                        </p:tgtEl>
                                        <p:attrNameLst>
                                          <p:attrName>stroke.color</p:attrName>
                                        </p:attrNameLst>
                                      </p:cBhvr>
                                      <p:by>
                                        <p:hsl h="0" s="-12549" l="-25098"/>
                                      </p:by>
                                    </p:animClr>
                                    <p:set>
                                      <p:cBhvr>
                                        <p:cTn id="169" dur="500" fill="hold"/>
                                        <p:tgtEl>
                                          <p:spTgt spid="11"/>
                                        </p:tgtEl>
                                        <p:attrNameLst>
                                          <p:attrName>fill.type</p:attrName>
                                        </p:attrNameLst>
                                      </p:cBhvr>
                                      <p:to>
                                        <p:strVal val="solid"/>
                                      </p:to>
                                    </p:set>
                                  </p:childTnLst>
                                </p:cTn>
                              </p:par>
                            </p:childTnLst>
                          </p:cTn>
                        </p:par>
                        <p:par>
                          <p:cTn id="170" fill="hold">
                            <p:stCondLst>
                              <p:cond delay="1000"/>
                            </p:stCondLst>
                            <p:childTnLst>
                              <p:par>
                                <p:cTn id="171" presetID="30" presetClass="emph" presetSubtype="0" fill="hold" grpId="2" nodeType="afterEffect">
                                  <p:stCondLst>
                                    <p:cond delay="0"/>
                                  </p:stCondLst>
                                  <p:childTnLst>
                                    <p:animClr clrSpc="hsl" dir="cw">
                                      <p:cBhvr override="childStyle">
                                        <p:cTn id="172" dur="500" fill="hold"/>
                                        <p:tgtEl>
                                          <p:spTgt spid="24"/>
                                        </p:tgtEl>
                                        <p:attrNameLst>
                                          <p:attrName>style.color</p:attrName>
                                        </p:attrNameLst>
                                      </p:cBhvr>
                                      <p:by>
                                        <p:hsl h="0" s="12549" l="25098"/>
                                      </p:by>
                                    </p:animClr>
                                    <p:animClr clrSpc="hsl" dir="cw">
                                      <p:cBhvr>
                                        <p:cTn id="173" dur="500" fill="hold"/>
                                        <p:tgtEl>
                                          <p:spTgt spid="24"/>
                                        </p:tgtEl>
                                        <p:attrNameLst>
                                          <p:attrName>fillcolor</p:attrName>
                                        </p:attrNameLst>
                                      </p:cBhvr>
                                      <p:by>
                                        <p:hsl h="0" s="12549" l="25098"/>
                                      </p:by>
                                    </p:animClr>
                                    <p:animClr clrSpc="hsl" dir="cw">
                                      <p:cBhvr>
                                        <p:cTn id="174" dur="500" fill="hold"/>
                                        <p:tgtEl>
                                          <p:spTgt spid="24"/>
                                        </p:tgtEl>
                                        <p:attrNameLst>
                                          <p:attrName>stroke.color</p:attrName>
                                        </p:attrNameLst>
                                      </p:cBhvr>
                                      <p:by>
                                        <p:hsl h="0" s="12549" l="25098"/>
                                      </p:by>
                                    </p:animClr>
                                    <p:set>
                                      <p:cBhvr>
                                        <p:cTn id="175" dur="500" fill="hold"/>
                                        <p:tgtEl>
                                          <p:spTgt spid="24"/>
                                        </p:tgtEl>
                                        <p:attrNameLst>
                                          <p:attrName>fill.type</p:attrName>
                                        </p:attrNameLst>
                                      </p:cBhvr>
                                      <p:to>
                                        <p:strVal val="solid"/>
                                      </p:to>
                                    </p:set>
                                  </p:childTnLst>
                                </p:cTn>
                              </p:par>
                            </p:childTnLst>
                          </p:cTn>
                        </p:par>
                      </p:childTnLst>
                    </p:cTn>
                  </p:par>
                  <p:par>
                    <p:cTn id="176" fill="hold">
                      <p:stCondLst>
                        <p:cond delay="indefinite"/>
                      </p:stCondLst>
                      <p:childTnLst>
                        <p:par>
                          <p:cTn id="177" fill="hold">
                            <p:stCondLst>
                              <p:cond delay="0"/>
                            </p:stCondLst>
                            <p:childTnLst>
                              <p:par>
                                <p:cTn id="178" presetID="10" presetClass="exit" presetSubtype="0" fill="hold" nodeType="clickEffect">
                                  <p:stCondLst>
                                    <p:cond delay="0"/>
                                  </p:stCondLst>
                                  <p:childTnLst>
                                    <p:animEffect transition="out" filter="fade">
                                      <p:cBhvr>
                                        <p:cTn id="179" dur="500"/>
                                        <p:tgtEl>
                                          <p:spTgt spid="45"/>
                                        </p:tgtEl>
                                      </p:cBhvr>
                                    </p:animEffect>
                                    <p:set>
                                      <p:cBhvr>
                                        <p:cTn id="180" dur="1" fill="hold">
                                          <p:stCondLst>
                                            <p:cond delay="499"/>
                                          </p:stCondLst>
                                        </p:cTn>
                                        <p:tgtEl>
                                          <p:spTgt spid="45"/>
                                        </p:tgtEl>
                                        <p:attrNameLst>
                                          <p:attrName>style.visibility</p:attrName>
                                        </p:attrNameLst>
                                      </p:cBhvr>
                                      <p:to>
                                        <p:strVal val="hidden"/>
                                      </p:to>
                                    </p:set>
                                  </p:childTnLst>
                                </p:cTn>
                              </p:par>
                            </p:childTnLst>
                          </p:cTn>
                        </p:par>
                        <p:par>
                          <p:cTn id="181" fill="hold">
                            <p:stCondLst>
                              <p:cond delay="500"/>
                            </p:stCondLst>
                            <p:childTnLst>
                              <p:par>
                                <p:cTn id="182" presetID="22" presetClass="entr" presetSubtype="4" fill="hold" nodeType="afterEffect">
                                  <p:stCondLst>
                                    <p:cond delay="0"/>
                                  </p:stCondLst>
                                  <p:childTnLst>
                                    <p:set>
                                      <p:cBhvr>
                                        <p:cTn id="183" dur="1" fill="hold">
                                          <p:stCondLst>
                                            <p:cond delay="0"/>
                                          </p:stCondLst>
                                        </p:cTn>
                                        <p:tgtEl>
                                          <p:spTgt spid="49"/>
                                        </p:tgtEl>
                                        <p:attrNameLst>
                                          <p:attrName>style.visibility</p:attrName>
                                        </p:attrNameLst>
                                      </p:cBhvr>
                                      <p:to>
                                        <p:strVal val="visible"/>
                                      </p:to>
                                    </p:set>
                                    <p:animEffect transition="in" filter="wipe(down)">
                                      <p:cBhvr>
                                        <p:cTn id="184" dur="500"/>
                                        <p:tgtEl>
                                          <p:spTgt spid="49"/>
                                        </p:tgtEl>
                                      </p:cBhvr>
                                    </p:animEffect>
                                  </p:childTnLst>
                                </p:cTn>
                              </p:par>
                            </p:childTnLst>
                          </p:cTn>
                        </p:par>
                        <p:par>
                          <p:cTn id="185" fill="hold">
                            <p:stCondLst>
                              <p:cond delay="1000"/>
                            </p:stCondLst>
                            <p:childTnLst>
                              <p:par>
                                <p:cTn id="186" presetID="24" presetClass="emph" presetSubtype="0" fill="hold" grpId="1" nodeType="afterEffect">
                                  <p:stCondLst>
                                    <p:cond delay="0"/>
                                  </p:stCondLst>
                                  <p:childTnLst>
                                    <p:animClr clrSpc="hsl" dir="cw">
                                      <p:cBhvr override="childStyle">
                                        <p:cTn id="187" dur="500" fill="hold"/>
                                        <p:tgtEl>
                                          <p:spTgt spid="26"/>
                                        </p:tgtEl>
                                        <p:attrNameLst>
                                          <p:attrName>style.color</p:attrName>
                                        </p:attrNameLst>
                                      </p:cBhvr>
                                      <p:by>
                                        <p:hsl h="0" s="-12549" l="-25098"/>
                                      </p:by>
                                    </p:animClr>
                                    <p:animClr clrSpc="hsl" dir="cw">
                                      <p:cBhvr>
                                        <p:cTn id="188" dur="500" fill="hold"/>
                                        <p:tgtEl>
                                          <p:spTgt spid="26"/>
                                        </p:tgtEl>
                                        <p:attrNameLst>
                                          <p:attrName>fillcolor</p:attrName>
                                        </p:attrNameLst>
                                      </p:cBhvr>
                                      <p:by>
                                        <p:hsl h="0" s="-12549" l="-25098"/>
                                      </p:by>
                                    </p:animClr>
                                    <p:animClr clrSpc="hsl" dir="cw">
                                      <p:cBhvr>
                                        <p:cTn id="189" dur="500" fill="hold"/>
                                        <p:tgtEl>
                                          <p:spTgt spid="26"/>
                                        </p:tgtEl>
                                        <p:attrNameLst>
                                          <p:attrName>stroke.color</p:attrName>
                                        </p:attrNameLst>
                                      </p:cBhvr>
                                      <p:by>
                                        <p:hsl h="0" s="-12549" l="-25098"/>
                                      </p:by>
                                    </p:animClr>
                                    <p:set>
                                      <p:cBhvr>
                                        <p:cTn id="190" dur="500" fill="hold"/>
                                        <p:tgtEl>
                                          <p:spTgt spid="26"/>
                                        </p:tgtEl>
                                        <p:attrNameLst>
                                          <p:attrName>fill.type</p:attrName>
                                        </p:attrNameLst>
                                      </p:cBhvr>
                                      <p:to>
                                        <p:strVal val="solid"/>
                                      </p:to>
                                    </p:set>
                                  </p:childTnLst>
                                </p:cTn>
                              </p:par>
                            </p:childTnLst>
                          </p:cTn>
                        </p:par>
                        <p:par>
                          <p:cTn id="191" fill="hold">
                            <p:stCondLst>
                              <p:cond delay="1500"/>
                            </p:stCondLst>
                            <p:childTnLst>
                              <p:par>
                                <p:cTn id="192" presetID="64" presetClass="path" presetSubtype="0" accel="50000" decel="50000" fill="hold" grpId="2" nodeType="afterEffect">
                                  <p:stCondLst>
                                    <p:cond delay="0"/>
                                  </p:stCondLst>
                                  <p:childTnLst>
                                    <p:animMotion origin="layout" path="M -0.00312 -0.06736 L -0.00312 -0.13982 " pathEditMode="relative" rAng="0" ptsTypes="AA">
                                      <p:cBhvr>
                                        <p:cTn id="193" dur="2000" fill="hold"/>
                                        <p:tgtEl>
                                          <p:spTgt spid="33"/>
                                        </p:tgtEl>
                                        <p:attrNameLst>
                                          <p:attrName>ppt_x</p:attrName>
                                          <p:attrName>ppt_y</p:attrName>
                                        </p:attrNameLst>
                                      </p:cBhvr>
                                      <p:rCtr x="0" y="-3634"/>
                                    </p:animMotion>
                                  </p:childTnLst>
                                </p:cTn>
                              </p:par>
                              <p:par>
                                <p:cTn id="194" presetID="64" presetClass="path" presetSubtype="0" accel="50000" decel="50000" fill="hold" nodeType="withEffect">
                                  <p:stCondLst>
                                    <p:cond delay="0"/>
                                  </p:stCondLst>
                                  <p:childTnLst>
                                    <p:animMotion origin="layout" path="M -0.00191 -0.06736 L -0.00191 -0.13311 " pathEditMode="relative" rAng="0" ptsTypes="AA">
                                      <p:cBhvr>
                                        <p:cTn id="195" dur="2000" fill="hold"/>
                                        <p:tgtEl>
                                          <p:spTgt spid="32"/>
                                        </p:tgtEl>
                                        <p:attrNameLst>
                                          <p:attrName>ppt_x</p:attrName>
                                          <p:attrName>ppt_y</p:attrName>
                                        </p:attrNameLst>
                                      </p:cBhvr>
                                      <p:rCtr x="0" y="-3287"/>
                                    </p:animMotion>
                                  </p:childTnLst>
                                </p:cTn>
                              </p:par>
                            </p:childTnLst>
                          </p:cTn>
                        </p:par>
                      </p:childTnLst>
                    </p:cTn>
                  </p:par>
                  <p:par>
                    <p:cTn id="196" fill="hold">
                      <p:stCondLst>
                        <p:cond delay="indefinite"/>
                      </p:stCondLst>
                      <p:childTnLst>
                        <p:par>
                          <p:cTn id="197" fill="hold">
                            <p:stCondLst>
                              <p:cond delay="0"/>
                            </p:stCondLst>
                            <p:childTnLst>
                              <p:par>
                                <p:cTn id="198" presetID="30" presetClass="emph" presetSubtype="0" fill="hold" grpId="2" nodeType="clickEffect">
                                  <p:stCondLst>
                                    <p:cond delay="0"/>
                                  </p:stCondLst>
                                  <p:childTnLst>
                                    <p:animClr clrSpc="hsl" dir="cw">
                                      <p:cBhvr override="childStyle">
                                        <p:cTn id="199" dur="500" fill="hold"/>
                                        <p:tgtEl>
                                          <p:spTgt spid="11"/>
                                        </p:tgtEl>
                                        <p:attrNameLst>
                                          <p:attrName>style.color</p:attrName>
                                        </p:attrNameLst>
                                      </p:cBhvr>
                                      <p:by>
                                        <p:hsl h="0" s="12549" l="25098"/>
                                      </p:by>
                                    </p:animClr>
                                    <p:animClr clrSpc="hsl" dir="cw">
                                      <p:cBhvr>
                                        <p:cTn id="200" dur="500" fill="hold"/>
                                        <p:tgtEl>
                                          <p:spTgt spid="11"/>
                                        </p:tgtEl>
                                        <p:attrNameLst>
                                          <p:attrName>fillcolor</p:attrName>
                                        </p:attrNameLst>
                                      </p:cBhvr>
                                      <p:by>
                                        <p:hsl h="0" s="12549" l="25098"/>
                                      </p:by>
                                    </p:animClr>
                                    <p:animClr clrSpc="hsl" dir="cw">
                                      <p:cBhvr>
                                        <p:cTn id="201" dur="500" fill="hold"/>
                                        <p:tgtEl>
                                          <p:spTgt spid="11"/>
                                        </p:tgtEl>
                                        <p:attrNameLst>
                                          <p:attrName>stroke.color</p:attrName>
                                        </p:attrNameLst>
                                      </p:cBhvr>
                                      <p:by>
                                        <p:hsl h="0" s="12549" l="25098"/>
                                      </p:by>
                                    </p:animClr>
                                    <p:set>
                                      <p:cBhvr>
                                        <p:cTn id="202" dur="500" fill="hold"/>
                                        <p:tgtEl>
                                          <p:spTgt spid="11"/>
                                        </p:tgtEl>
                                        <p:attrNameLst>
                                          <p:attrName>fill.type</p:attrName>
                                        </p:attrNameLst>
                                      </p:cBhvr>
                                      <p:to>
                                        <p:strVal val="solid"/>
                                      </p:to>
                                    </p:set>
                                  </p:childTnLst>
                                </p:cTn>
                              </p:par>
                            </p:childTnLst>
                          </p:cTn>
                        </p:par>
                        <p:par>
                          <p:cTn id="203" fill="hold">
                            <p:stCondLst>
                              <p:cond delay="500"/>
                            </p:stCondLst>
                            <p:childTnLst>
                              <p:par>
                                <p:cTn id="204" presetID="24" presetClass="emph" presetSubtype="0" fill="hold" grpId="1" nodeType="afterEffect">
                                  <p:stCondLst>
                                    <p:cond delay="0"/>
                                  </p:stCondLst>
                                  <p:childTnLst>
                                    <p:animClr clrSpc="hsl" dir="cw">
                                      <p:cBhvr override="childStyle">
                                        <p:cTn id="205" dur="500" fill="hold"/>
                                        <p:tgtEl>
                                          <p:spTgt spid="12"/>
                                        </p:tgtEl>
                                        <p:attrNameLst>
                                          <p:attrName>style.color</p:attrName>
                                        </p:attrNameLst>
                                      </p:cBhvr>
                                      <p:by>
                                        <p:hsl h="0" s="-12549" l="-25098"/>
                                      </p:by>
                                    </p:animClr>
                                    <p:animClr clrSpc="hsl" dir="cw">
                                      <p:cBhvr>
                                        <p:cTn id="206" dur="500" fill="hold"/>
                                        <p:tgtEl>
                                          <p:spTgt spid="12"/>
                                        </p:tgtEl>
                                        <p:attrNameLst>
                                          <p:attrName>fillcolor</p:attrName>
                                        </p:attrNameLst>
                                      </p:cBhvr>
                                      <p:by>
                                        <p:hsl h="0" s="-12549" l="-25098"/>
                                      </p:by>
                                    </p:animClr>
                                    <p:animClr clrSpc="hsl" dir="cw">
                                      <p:cBhvr>
                                        <p:cTn id="207" dur="500" fill="hold"/>
                                        <p:tgtEl>
                                          <p:spTgt spid="12"/>
                                        </p:tgtEl>
                                        <p:attrNameLst>
                                          <p:attrName>stroke.color</p:attrName>
                                        </p:attrNameLst>
                                      </p:cBhvr>
                                      <p:by>
                                        <p:hsl h="0" s="-12549" l="-25098"/>
                                      </p:by>
                                    </p:animClr>
                                    <p:set>
                                      <p:cBhvr>
                                        <p:cTn id="208" dur="500" fill="hold"/>
                                        <p:tgtEl>
                                          <p:spTgt spid="12"/>
                                        </p:tgtEl>
                                        <p:attrNameLst>
                                          <p:attrName>fill.type</p:attrName>
                                        </p:attrNameLst>
                                      </p:cBhvr>
                                      <p:to>
                                        <p:strVal val="solid"/>
                                      </p:to>
                                    </p:set>
                                  </p:childTnLst>
                                </p:cTn>
                              </p:par>
                            </p:childTnLst>
                          </p:cTn>
                        </p:par>
                        <p:par>
                          <p:cTn id="209" fill="hold">
                            <p:stCondLst>
                              <p:cond delay="1000"/>
                            </p:stCondLst>
                            <p:childTnLst>
                              <p:par>
                                <p:cTn id="210" presetID="6" presetClass="entr" presetSubtype="16" fill="hold" grpId="0" nodeType="afterEffect">
                                  <p:stCondLst>
                                    <p:cond delay="0"/>
                                  </p:stCondLst>
                                  <p:childTnLst>
                                    <p:set>
                                      <p:cBhvr>
                                        <p:cTn id="211" dur="1" fill="hold">
                                          <p:stCondLst>
                                            <p:cond delay="0"/>
                                          </p:stCondLst>
                                        </p:cTn>
                                        <p:tgtEl>
                                          <p:spTgt spid="20"/>
                                        </p:tgtEl>
                                        <p:attrNameLst>
                                          <p:attrName>style.visibility</p:attrName>
                                        </p:attrNameLst>
                                      </p:cBhvr>
                                      <p:to>
                                        <p:strVal val="visible"/>
                                      </p:to>
                                    </p:set>
                                    <p:animEffect transition="in" filter="circle(in)">
                                      <p:cBhvr>
                                        <p:cTn id="212" dur="2000"/>
                                        <p:tgtEl>
                                          <p:spTgt spid="20"/>
                                        </p:tgtEl>
                                      </p:cBhvr>
                                    </p:animEffect>
                                  </p:childTnLst>
                                </p:cTn>
                              </p:par>
                            </p:childTnLst>
                          </p:cTn>
                        </p:par>
                        <p:par>
                          <p:cTn id="213" fill="hold">
                            <p:stCondLst>
                              <p:cond delay="3000"/>
                            </p:stCondLst>
                            <p:childTnLst>
                              <p:par>
                                <p:cTn id="214" presetID="64" presetClass="path" presetSubtype="0" accel="50000" decel="50000" fill="hold" grpId="3" nodeType="afterEffect">
                                  <p:stCondLst>
                                    <p:cond delay="0"/>
                                  </p:stCondLst>
                                  <p:childTnLst>
                                    <p:animMotion origin="layout" path="M -0.00312 -0.13982 L -0.00312 -0.20579 " pathEditMode="relative" rAng="0" ptsTypes="AA">
                                      <p:cBhvr>
                                        <p:cTn id="215" dur="2000" fill="hold"/>
                                        <p:tgtEl>
                                          <p:spTgt spid="33"/>
                                        </p:tgtEl>
                                        <p:attrNameLst>
                                          <p:attrName>ppt_x</p:attrName>
                                          <p:attrName>ppt_y</p:attrName>
                                        </p:attrNameLst>
                                      </p:cBhvr>
                                      <p:rCtr x="0" y="-3310"/>
                                    </p:animMotion>
                                  </p:childTnLst>
                                </p:cTn>
                              </p:par>
                              <p:par>
                                <p:cTn id="216" presetID="64" presetClass="path" presetSubtype="0" accel="50000" decel="50000" fill="hold" nodeType="withEffect">
                                  <p:stCondLst>
                                    <p:cond delay="0"/>
                                  </p:stCondLst>
                                  <p:childTnLst>
                                    <p:animMotion origin="layout" path="M -0.00191 -0.13311 L -0.00191 -0.20579 " pathEditMode="relative" rAng="0" ptsTypes="AA">
                                      <p:cBhvr>
                                        <p:cTn id="217" dur="2000" fill="hold"/>
                                        <p:tgtEl>
                                          <p:spTgt spid="32"/>
                                        </p:tgtEl>
                                        <p:attrNameLst>
                                          <p:attrName>ppt_x</p:attrName>
                                          <p:attrName>ppt_y</p:attrName>
                                        </p:attrNameLst>
                                      </p:cBhvr>
                                      <p:rCtr x="0" y="-3634"/>
                                    </p:animMotion>
                                  </p:childTnLst>
                                </p:cTn>
                              </p:par>
                            </p:childTnLst>
                          </p:cTn>
                        </p:par>
                        <p:par>
                          <p:cTn id="218" fill="hold">
                            <p:stCondLst>
                              <p:cond delay="5000"/>
                            </p:stCondLst>
                            <p:childTnLst>
                              <p:par>
                                <p:cTn id="219" presetID="30" presetClass="emph" presetSubtype="0" fill="hold" grpId="2" nodeType="afterEffect">
                                  <p:stCondLst>
                                    <p:cond delay="0"/>
                                  </p:stCondLst>
                                  <p:childTnLst>
                                    <p:animClr clrSpc="hsl" dir="cw">
                                      <p:cBhvr override="childStyle">
                                        <p:cTn id="220" dur="500" fill="hold"/>
                                        <p:tgtEl>
                                          <p:spTgt spid="26"/>
                                        </p:tgtEl>
                                        <p:attrNameLst>
                                          <p:attrName>style.color</p:attrName>
                                        </p:attrNameLst>
                                      </p:cBhvr>
                                      <p:by>
                                        <p:hsl h="0" s="12549" l="25098"/>
                                      </p:by>
                                    </p:animClr>
                                    <p:animClr clrSpc="hsl" dir="cw">
                                      <p:cBhvr>
                                        <p:cTn id="221" dur="500" fill="hold"/>
                                        <p:tgtEl>
                                          <p:spTgt spid="26"/>
                                        </p:tgtEl>
                                        <p:attrNameLst>
                                          <p:attrName>fillcolor</p:attrName>
                                        </p:attrNameLst>
                                      </p:cBhvr>
                                      <p:by>
                                        <p:hsl h="0" s="12549" l="25098"/>
                                      </p:by>
                                    </p:animClr>
                                    <p:animClr clrSpc="hsl" dir="cw">
                                      <p:cBhvr>
                                        <p:cTn id="222" dur="500" fill="hold"/>
                                        <p:tgtEl>
                                          <p:spTgt spid="26"/>
                                        </p:tgtEl>
                                        <p:attrNameLst>
                                          <p:attrName>stroke.color</p:attrName>
                                        </p:attrNameLst>
                                      </p:cBhvr>
                                      <p:by>
                                        <p:hsl h="0" s="12549" l="25098"/>
                                      </p:by>
                                    </p:animClr>
                                    <p:set>
                                      <p:cBhvr>
                                        <p:cTn id="223" dur="500" fill="hold"/>
                                        <p:tgtEl>
                                          <p:spTgt spid="26"/>
                                        </p:tgtEl>
                                        <p:attrNameLst>
                                          <p:attrName>fill.type</p:attrName>
                                        </p:attrNameLst>
                                      </p:cBhvr>
                                      <p:to>
                                        <p:strVal val="solid"/>
                                      </p:to>
                                    </p:set>
                                  </p:childTnLst>
                                </p:cTn>
                              </p:par>
                            </p:childTnLst>
                          </p:cTn>
                        </p:par>
                        <p:par>
                          <p:cTn id="224" fill="hold">
                            <p:stCondLst>
                              <p:cond delay="5500"/>
                            </p:stCondLst>
                            <p:childTnLst>
                              <p:par>
                                <p:cTn id="225" presetID="24" presetClass="emph" presetSubtype="0" fill="hold" grpId="1" nodeType="afterEffect">
                                  <p:stCondLst>
                                    <p:cond delay="0"/>
                                  </p:stCondLst>
                                  <p:childTnLst>
                                    <p:animClr clrSpc="hsl" dir="cw">
                                      <p:cBhvr override="childStyle">
                                        <p:cTn id="226" dur="500" fill="hold"/>
                                        <p:tgtEl>
                                          <p:spTgt spid="27"/>
                                        </p:tgtEl>
                                        <p:attrNameLst>
                                          <p:attrName>style.color</p:attrName>
                                        </p:attrNameLst>
                                      </p:cBhvr>
                                      <p:by>
                                        <p:hsl h="0" s="-12549" l="-25098"/>
                                      </p:by>
                                    </p:animClr>
                                    <p:animClr clrSpc="hsl" dir="cw">
                                      <p:cBhvr>
                                        <p:cTn id="227" dur="500" fill="hold"/>
                                        <p:tgtEl>
                                          <p:spTgt spid="27"/>
                                        </p:tgtEl>
                                        <p:attrNameLst>
                                          <p:attrName>fillcolor</p:attrName>
                                        </p:attrNameLst>
                                      </p:cBhvr>
                                      <p:by>
                                        <p:hsl h="0" s="-12549" l="-25098"/>
                                      </p:by>
                                    </p:animClr>
                                    <p:animClr clrSpc="hsl" dir="cw">
                                      <p:cBhvr>
                                        <p:cTn id="228" dur="500" fill="hold"/>
                                        <p:tgtEl>
                                          <p:spTgt spid="27"/>
                                        </p:tgtEl>
                                        <p:attrNameLst>
                                          <p:attrName>stroke.color</p:attrName>
                                        </p:attrNameLst>
                                      </p:cBhvr>
                                      <p:by>
                                        <p:hsl h="0" s="-12549" l="-25098"/>
                                      </p:by>
                                    </p:animClr>
                                    <p:set>
                                      <p:cBhvr>
                                        <p:cTn id="229" dur="500" fill="hold"/>
                                        <p:tgtEl>
                                          <p:spTgt spid="27"/>
                                        </p:tgtEl>
                                        <p:attrNameLst>
                                          <p:attrName>fill.type</p:attrName>
                                        </p:attrNameLst>
                                      </p:cBhvr>
                                      <p:to>
                                        <p:strVal val="solid"/>
                                      </p:to>
                                    </p:set>
                                  </p:childTnLst>
                                </p:cTn>
                              </p:par>
                            </p:childTnLst>
                          </p:cTn>
                        </p:par>
                        <p:par>
                          <p:cTn id="230" fill="hold">
                            <p:stCondLst>
                              <p:cond delay="6000"/>
                            </p:stCondLst>
                            <p:childTnLst>
                              <p:par>
                                <p:cTn id="231" presetID="30" presetClass="emph" presetSubtype="0" fill="hold" grpId="2" nodeType="afterEffect">
                                  <p:stCondLst>
                                    <p:cond delay="0"/>
                                  </p:stCondLst>
                                  <p:childTnLst>
                                    <p:animClr clrSpc="hsl" dir="cw">
                                      <p:cBhvr override="childStyle">
                                        <p:cTn id="232" dur="500" fill="hold"/>
                                        <p:tgtEl>
                                          <p:spTgt spid="12"/>
                                        </p:tgtEl>
                                        <p:attrNameLst>
                                          <p:attrName>style.color</p:attrName>
                                        </p:attrNameLst>
                                      </p:cBhvr>
                                      <p:by>
                                        <p:hsl h="0" s="12549" l="25098"/>
                                      </p:by>
                                    </p:animClr>
                                    <p:animClr clrSpc="hsl" dir="cw">
                                      <p:cBhvr>
                                        <p:cTn id="233" dur="500" fill="hold"/>
                                        <p:tgtEl>
                                          <p:spTgt spid="12"/>
                                        </p:tgtEl>
                                        <p:attrNameLst>
                                          <p:attrName>fillcolor</p:attrName>
                                        </p:attrNameLst>
                                      </p:cBhvr>
                                      <p:by>
                                        <p:hsl h="0" s="12549" l="25098"/>
                                      </p:by>
                                    </p:animClr>
                                    <p:animClr clrSpc="hsl" dir="cw">
                                      <p:cBhvr>
                                        <p:cTn id="234" dur="500" fill="hold"/>
                                        <p:tgtEl>
                                          <p:spTgt spid="12"/>
                                        </p:tgtEl>
                                        <p:attrNameLst>
                                          <p:attrName>stroke.color</p:attrName>
                                        </p:attrNameLst>
                                      </p:cBhvr>
                                      <p:by>
                                        <p:hsl h="0" s="12549" l="25098"/>
                                      </p:by>
                                    </p:animClr>
                                    <p:set>
                                      <p:cBhvr>
                                        <p:cTn id="235" dur="500" fill="hold"/>
                                        <p:tgtEl>
                                          <p:spTgt spid="12"/>
                                        </p:tgtEl>
                                        <p:attrNameLst>
                                          <p:attrName>fill.type</p:attrName>
                                        </p:attrNameLst>
                                      </p:cBhvr>
                                      <p:to>
                                        <p:strVal val="solid"/>
                                      </p:to>
                                    </p:set>
                                  </p:childTnLst>
                                </p:cTn>
                              </p:par>
                            </p:childTnLst>
                          </p:cTn>
                        </p:par>
                        <p:par>
                          <p:cTn id="236" fill="hold">
                            <p:stCondLst>
                              <p:cond delay="6500"/>
                            </p:stCondLst>
                            <p:childTnLst>
                              <p:par>
                                <p:cTn id="237" presetID="24" presetClass="emph" presetSubtype="0" fill="hold" grpId="1" nodeType="afterEffect">
                                  <p:stCondLst>
                                    <p:cond delay="0"/>
                                  </p:stCondLst>
                                  <p:childTnLst>
                                    <p:animClr clrSpc="hsl" dir="cw">
                                      <p:cBhvr override="childStyle">
                                        <p:cTn id="238" dur="500" fill="hold"/>
                                        <p:tgtEl>
                                          <p:spTgt spid="13"/>
                                        </p:tgtEl>
                                        <p:attrNameLst>
                                          <p:attrName>style.color</p:attrName>
                                        </p:attrNameLst>
                                      </p:cBhvr>
                                      <p:by>
                                        <p:hsl h="0" s="-12549" l="-25098"/>
                                      </p:by>
                                    </p:animClr>
                                    <p:animClr clrSpc="hsl" dir="cw">
                                      <p:cBhvr>
                                        <p:cTn id="239" dur="500" fill="hold"/>
                                        <p:tgtEl>
                                          <p:spTgt spid="13"/>
                                        </p:tgtEl>
                                        <p:attrNameLst>
                                          <p:attrName>fillcolor</p:attrName>
                                        </p:attrNameLst>
                                      </p:cBhvr>
                                      <p:by>
                                        <p:hsl h="0" s="-12549" l="-25098"/>
                                      </p:by>
                                    </p:animClr>
                                    <p:animClr clrSpc="hsl" dir="cw">
                                      <p:cBhvr>
                                        <p:cTn id="240" dur="500" fill="hold"/>
                                        <p:tgtEl>
                                          <p:spTgt spid="13"/>
                                        </p:tgtEl>
                                        <p:attrNameLst>
                                          <p:attrName>stroke.color</p:attrName>
                                        </p:attrNameLst>
                                      </p:cBhvr>
                                      <p:by>
                                        <p:hsl h="0" s="-12549" l="-25098"/>
                                      </p:by>
                                    </p:animClr>
                                    <p:set>
                                      <p:cBhvr>
                                        <p:cTn id="241" dur="500" fill="hold"/>
                                        <p:tgtEl>
                                          <p:spTgt spid="13"/>
                                        </p:tgtEl>
                                        <p:attrNameLst>
                                          <p:attrName>fill.type</p:attrName>
                                        </p:attrNameLst>
                                      </p:cBhvr>
                                      <p:to>
                                        <p:strVal val="solid"/>
                                      </p:to>
                                    </p:set>
                                  </p:childTnLst>
                                </p:cTn>
                              </p:par>
                            </p:childTnLst>
                          </p:cTn>
                        </p:par>
                        <p:par>
                          <p:cTn id="242" fill="hold">
                            <p:stCondLst>
                              <p:cond delay="7000"/>
                            </p:stCondLst>
                            <p:childTnLst>
                              <p:par>
                                <p:cTn id="243" presetID="6" presetClass="entr" presetSubtype="16" fill="hold" grpId="0" nodeType="afterEffect">
                                  <p:stCondLst>
                                    <p:cond delay="0"/>
                                  </p:stCondLst>
                                  <p:childTnLst>
                                    <p:set>
                                      <p:cBhvr>
                                        <p:cTn id="244" dur="1" fill="hold">
                                          <p:stCondLst>
                                            <p:cond delay="0"/>
                                          </p:stCondLst>
                                        </p:cTn>
                                        <p:tgtEl>
                                          <p:spTgt spid="19"/>
                                        </p:tgtEl>
                                        <p:attrNameLst>
                                          <p:attrName>style.visibility</p:attrName>
                                        </p:attrNameLst>
                                      </p:cBhvr>
                                      <p:to>
                                        <p:strVal val="visible"/>
                                      </p:to>
                                    </p:set>
                                    <p:animEffect transition="in" filter="circle(in)">
                                      <p:cBhvr>
                                        <p:cTn id="245" dur="2000"/>
                                        <p:tgtEl>
                                          <p:spTgt spid="19"/>
                                        </p:tgtEl>
                                      </p:cBhvr>
                                    </p:animEffect>
                                  </p:childTnLst>
                                </p:cTn>
                              </p:par>
                            </p:childTnLst>
                          </p:cTn>
                        </p:par>
                        <p:par>
                          <p:cTn id="246" fill="hold">
                            <p:stCondLst>
                              <p:cond delay="9000"/>
                            </p:stCondLst>
                            <p:childTnLst>
                              <p:par>
                                <p:cTn id="247" presetID="64" presetClass="path" presetSubtype="0" accel="50000" decel="50000" fill="hold" grpId="4" nodeType="afterEffect">
                                  <p:stCondLst>
                                    <p:cond delay="0"/>
                                  </p:stCondLst>
                                  <p:childTnLst>
                                    <p:animMotion origin="layout" path="M -0.00312 -0.20578 L -0.00312 -0.26991 " pathEditMode="relative" rAng="0" ptsTypes="AA">
                                      <p:cBhvr>
                                        <p:cTn id="248" dur="2000" fill="hold"/>
                                        <p:tgtEl>
                                          <p:spTgt spid="33"/>
                                        </p:tgtEl>
                                        <p:attrNameLst>
                                          <p:attrName>ppt_x</p:attrName>
                                          <p:attrName>ppt_y</p:attrName>
                                        </p:attrNameLst>
                                      </p:cBhvr>
                                      <p:rCtr x="0" y="-3889"/>
                                    </p:animMotion>
                                  </p:childTnLst>
                                </p:cTn>
                              </p:par>
                              <p:par>
                                <p:cTn id="249" presetID="64" presetClass="path" presetSubtype="0" accel="50000" decel="50000" fill="hold" nodeType="withEffect">
                                  <p:stCondLst>
                                    <p:cond delay="0"/>
                                  </p:stCondLst>
                                  <p:childTnLst>
                                    <p:animMotion origin="layout" path="M -0.00191 -0.20579 L 0.00208 -0.26991 " pathEditMode="relative" rAng="0" ptsTypes="AA">
                                      <p:cBhvr>
                                        <p:cTn id="250" dur="2000" fill="hold"/>
                                        <p:tgtEl>
                                          <p:spTgt spid="32"/>
                                        </p:tgtEl>
                                        <p:attrNameLst>
                                          <p:attrName>ppt_x</p:attrName>
                                          <p:attrName>ppt_y</p:attrName>
                                        </p:attrNameLst>
                                      </p:cBhvr>
                                      <p:rCtr x="191" y="-3218"/>
                                    </p:animMotion>
                                  </p:childTnLst>
                                </p:cTn>
                              </p:par>
                            </p:childTnLst>
                          </p:cTn>
                        </p:par>
                      </p:childTnLst>
                    </p:cTn>
                  </p:par>
                  <p:par>
                    <p:cTn id="251" fill="hold">
                      <p:stCondLst>
                        <p:cond delay="indefinite"/>
                      </p:stCondLst>
                      <p:childTnLst>
                        <p:par>
                          <p:cTn id="252" fill="hold">
                            <p:stCondLst>
                              <p:cond delay="0"/>
                            </p:stCondLst>
                            <p:childTnLst>
                              <p:par>
                                <p:cTn id="253" presetID="30" presetClass="emph" presetSubtype="0" fill="hold" grpId="2" nodeType="clickEffect">
                                  <p:stCondLst>
                                    <p:cond delay="0"/>
                                  </p:stCondLst>
                                  <p:childTnLst>
                                    <p:animClr clrSpc="hsl" dir="cw">
                                      <p:cBhvr override="childStyle">
                                        <p:cTn id="254" dur="500" fill="hold"/>
                                        <p:tgtEl>
                                          <p:spTgt spid="27"/>
                                        </p:tgtEl>
                                        <p:attrNameLst>
                                          <p:attrName>style.color</p:attrName>
                                        </p:attrNameLst>
                                      </p:cBhvr>
                                      <p:by>
                                        <p:hsl h="0" s="12549" l="25098"/>
                                      </p:by>
                                    </p:animClr>
                                    <p:animClr clrSpc="hsl" dir="cw">
                                      <p:cBhvr>
                                        <p:cTn id="255" dur="500" fill="hold"/>
                                        <p:tgtEl>
                                          <p:spTgt spid="27"/>
                                        </p:tgtEl>
                                        <p:attrNameLst>
                                          <p:attrName>fillcolor</p:attrName>
                                        </p:attrNameLst>
                                      </p:cBhvr>
                                      <p:by>
                                        <p:hsl h="0" s="12549" l="25098"/>
                                      </p:by>
                                    </p:animClr>
                                    <p:animClr clrSpc="hsl" dir="cw">
                                      <p:cBhvr>
                                        <p:cTn id="256" dur="500" fill="hold"/>
                                        <p:tgtEl>
                                          <p:spTgt spid="27"/>
                                        </p:tgtEl>
                                        <p:attrNameLst>
                                          <p:attrName>stroke.color</p:attrName>
                                        </p:attrNameLst>
                                      </p:cBhvr>
                                      <p:by>
                                        <p:hsl h="0" s="12549" l="25098"/>
                                      </p:by>
                                    </p:animClr>
                                    <p:set>
                                      <p:cBhvr>
                                        <p:cTn id="257" dur="500" fill="hold"/>
                                        <p:tgtEl>
                                          <p:spTgt spid="27"/>
                                        </p:tgtEl>
                                        <p:attrNameLst>
                                          <p:attrName>fill.type</p:attrName>
                                        </p:attrNameLst>
                                      </p:cBhvr>
                                      <p:to>
                                        <p:strVal val="solid"/>
                                      </p:to>
                                    </p:set>
                                  </p:childTnLst>
                                </p:cTn>
                              </p:par>
                            </p:childTnLst>
                          </p:cTn>
                        </p:par>
                        <p:par>
                          <p:cTn id="258" fill="hold">
                            <p:stCondLst>
                              <p:cond delay="500"/>
                            </p:stCondLst>
                            <p:childTnLst>
                              <p:par>
                                <p:cTn id="259" presetID="24" presetClass="emph" presetSubtype="0" fill="hold" grpId="1" nodeType="afterEffect">
                                  <p:stCondLst>
                                    <p:cond delay="0"/>
                                  </p:stCondLst>
                                  <p:childTnLst>
                                    <p:animClr clrSpc="hsl" dir="cw">
                                      <p:cBhvr override="childStyle">
                                        <p:cTn id="260" dur="500" fill="hold"/>
                                        <p:tgtEl>
                                          <p:spTgt spid="28"/>
                                        </p:tgtEl>
                                        <p:attrNameLst>
                                          <p:attrName>style.color</p:attrName>
                                        </p:attrNameLst>
                                      </p:cBhvr>
                                      <p:by>
                                        <p:hsl h="0" s="-12549" l="-25098"/>
                                      </p:by>
                                    </p:animClr>
                                    <p:animClr clrSpc="hsl" dir="cw">
                                      <p:cBhvr>
                                        <p:cTn id="261" dur="500" fill="hold"/>
                                        <p:tgtEl>
                                          <p:spTgt spid="28"/>
                                        </p:tgtEl>
                                        <p:attrNameLst>
                                          <p:attrName>fillcolor</p:attrName>
                                        </p:attrNameLst>
                                      </p:cBhvr>
                                      <p:by>
                                        <p:hsl h="0" s="-12549" l="-25098"/>
                                      </p:by>
                                    </p:animClr>
                                    <p:animClr clrSpc="hsl" dir="cw">
                                      <p:cBhvr>
                                        <p:cTn id="262" dur="500" fill="hold"/>
                                        <p:tgtEl>
                                          <p:spTgt spid="28"/>
                                        </p:tgtEl>
                                        <p:attrNameLst>
                                          <p:attrName>stroke.color</p:attrName>
                                        </p:attrNameLst>
                                      </p:cBhvr>
                                      <p:by>
                                        <p:hsl h="0" s="-12549" l="-25098"/>
                                      </p:by>
                                    </p:animClr>
                                    <p:set>
                                      <p:cBhvr>
                                        <p:cTn id="263" dur="500" fill="hold"/>
                                        <p:tgtEl>
                                          <p:spTgt spid="28"/>
                                        </p:tgtEl>
                                        <p:attrNameLst>
                                          <p:attrName>fill.type</p:attrName>
                                        </p:attrNameLst>
                                      </p:cBhvr>
                                      <p:to>
                                        <p:strVal val="solid"/>
                                      </p:to>
                                    </p:set>
                                  </p:childTnLst>
                                </p:cTn>
                              </p:par>
                            </p:childTnLst>
                          </p:cTn>
                        </p:par>
                      </p:childTnLst>
                    </p:cTn>
                  </p:par>
                  <p:par>
                    <p:cTn id="264" fill="hold">
                      <p:stCondLst>
                        <p:cond delay="indefinite"/>
                      </p:stCondLst>
                      <p:childTnLst>
                        <p:par>
                          <p:cTn id="265" fill="hold">
                            <p:stCondLst>
                              <p:cond delay="0"/>
                            </p:stCondLst>
                            <p:childTnLst>
                              <p:par>
                                <p:cTn id="266" presetID="30" presetClass="emph" presetSubtype="0" fill="hold" grpId="2" nodeType="clickEffect">
                                  <p:stCondLst>
                                    <p:cond delay="0"/>
                                  </p:stCondLst>
                                  <p:childTnLst>
                                    <p:animClr clrSpc="hsl" dir="cw">
                                      <p:cBhvr override="childStyle">
                                        <p:cTn id="267" dur="500" fill="hold"/>
                                        <p:tgtEl>
                                          <p:spTgt spid="13"/>
                                        </p:tgtEl>
                                        <p:attrNameLst>
                                          <p:attrName>style.color</p:attrName>
                                        </p:attrNameLst>
                                      </p:cBhvr>
                                      <p:by>
                                        <p:hsl h="0" s="12549" l="25098"/>
                                      </p:by>
                                    </p:animClr>
                                    <p:animClr clrSpc="hsl" dir="cw">
                                      <p:cBhvr>
                                        <p:cTn id="268" dur="500" fill="hold"/>
                                        <p:tgtEl>
                                          <p:spTgt spid="13"/>
                                        </p:tgtEl>
                                        <p:attrNameLst>
                                          <p:attrName>fillcolor</p:attrName>
                                        </p:attrNameLst>
                                      </p:cBhvr>
                                      <p:by>
                                        <p:hsl h="0" s="12549" l="25098"/>
                                      </p:by>
                                    </p:animClr>
                                    <p:animClr clrSpc="hsl" dir="cw">
                                      <p:cBhvr>
                                        <p:cTn id="269" dur="500" fill="hold"/>
                                        <p:tgtEl>
                                          <p:spTgt spid="13"/>
                                        </p:tgtEl>
                                        <p:attrNameLst>
                                          <p:attrName>stroke.color</p:attrName>
                                        </p:attrNameLst>
                                      </p:cBhvr>
                                      <p:by>
                                        <p:hsl h="0" s="12549" l="25098"/>
                                      </p:by>
                                    </p:animClr>
                                    <p:set>
                                      <p:cBhvr>
                                        <p:cTn id="270" dur="500" fill="hold"/>
                                        <p:tgtEl>
                                          <p:spTgt spid="13"/>
                                        </p:tgtEl>
                                        <p:attrNameLst>
                                          <p:attrName>fill.type</p:attrName>
                                        </p:attrNameLst>
                                      </p:cBhvr>
                                      <p:to>
                                        <p:strVal val="solid"/>
                                      </p:to>
                                    </p:set>
                                  </p:childTnLst>
                                </p:cTn>
                              </p:par>
                            </p:childTnLst>
                          </p:cTn>
                        </p:par>
                        <p:par>
                          <p:cTn id="271" fill="hold">
                            <p:stCondLst>
                              <p:cond delay="500"/>
                            </p:stCondLst>
                            <p:childTnLst>
                              <p:par>
                                <p:cTn id="272" presetID="24" presetClass="emph" presetSubtype="0" fill="hold" grpId="1" nodeType="afterEffect">
                                  <p:stCondLst>
                                    <p:cond delay="0"/>
                                  </p:stCondLst>
                                  <p:childTnLst>
                                    <p:animClr clrSpc="hsl" dir="cw">
                                      <p:cBhvr override="childStyle">
                                        <p:cTn id="273" dur="500" fill="hold"/>
                                        <p:tgtEl>
                                          <p:spTgt spid="14"/>
                                        </p:tgtEl>
                                        <p:attrNameLst>
                                          <p:attrName>style.color</p:attrName>
                                        </p:attrNameLst>
                                      </p:cBhvr>
                                      <p:by>
                                        <p:hsl h="0" s="-12549" l="-25098"/>
                                      </p:by>
                                    </p:animClr>
                                    <p:animClr clrSpc="hsl" dir="cw">
                                      <p:cBhvr>
                                        <p:cTn id="274" dur="500" fill="hold"/>
                                        <p:tgtEl>
                                          <p:spTgt spid="14"/>
                                        </p:tgtEl>
                                        <p:attrNameLst>
                                          <p:attrName>fillcolor</p:attrName>
                                        </p:attrNameLst>
                                      </p:cBhvr>
                                      <p:by>
                                        <p:hsl h="0" s="-12549" l="-25098"/>
                                      </p:by>
                                    </p:animClr>
                                    <p:animClr clrSpc="hsl" dir="cw">
                                      <p:cBhvr>
                                        <p:cTn id="275" dur="500" fill="hold"/>
                                        <p:tgtEl>
                                          <p:spTgt spid="14"/>
                                        </p:tgtEl>
                                        <p:attrNameLst>
                                          <p:attrName>stroke.color</p:attrName>
                                        </p:attrNameLst>
                                      </p:cBhvr>
                                      <p:by>
                                        <p:hsl h="0" s="-12549" l="-25098"/>
                                      </p:by>
                                    </p:animClr>
                                    <p:set>
                                      <p:cBhvr>
                                        <p:cTn id="276" dur="500" fill="hold"/>
                                        <p:tgtEl>
                                          <p:spTgt spid="14"/>
                                        </p:tgtEl>
                                        <p:attrNameLst>
                                          <p:attrName>fill.type</p:attrName>
                                        </p:attrNameLst>
                                      </p:cBhvr>
                                      <p:to>
                                        <p:strVal val="solid"/>
                                      </p:to>
                                    </p:set>
                                  </p:childTnLst>
                                </p:cTn>
                              </p:par>
                            </p:childTnLst>
                          </p:cTn>
                        </p:par>
                        <p:par>
                          <p:cTn id="277" fill="hold">
                            <p:stCondLst>
                              <p:cond delay="1000"/>
                            </p:stCondLst>
                            <p:childTnLst>
                              <p:par>
                                <p:cTn id="278" presetID="10" presetClass="exit" presetSubtype="0" fill="hold" nodeType="afterEffect">
                                  <p:stCondLst>
                                    <p:cond delay="0"/>
                                  </p:stCondLst>
                                  <p:childTnLst>
                                    <p:animEffect transition="out" filter="fade">
                                      <p:cBhvr>
                                        <p:cTn id="279" dur="500"/>
                                        <p:tgtEl>
                                          <p:spTgt spid="49"/>
                                        </p:tgtEl>
                                      </p:cBhvr>
                                    </p:animEffect>
                                    <p:set>
                                      <p:cBhvr>
                                        <p:cTn id="280" dur="1" fill="hold">
                                          <p:stCondLst>
                                            <p:cond delay="499"/>
                                          </p:stCondLst>
                                        </p:cTn>
                                        <p:tgtEl>
                                          <p:spTgt spid="49"/>
                                        </p:tgtEl>
                                        <p:attrNameLst>
                                          <p:attrName>style.visibility</p:attrName>
                                        </p:attrNameLst>
                                      </p:cBhvr>
                                      <p:to>
                                        <p:strVal val="hidden"/>
                                      </p:to>
                                    </p:set>
                                  </p:childTnLst>
                                </p:cTn>
                              </p:par>
                              <p:par>
                                <p:cTn id="281" presetID="22" presetClass="entr" presetSubtype="8" fill="hold" nodeType="withEffect">
                                  <p:stCondLst>
                                    <p:cond delay="0"/>
                                  </p:stCondLst>
                                  <p:childTnLst>
                                    <p:set>
                                      <p:cBhvr>
                                        <p:cTn id="282" dur="1" fill="hold">
                                          <p:stCondLst>
                                            <p:cond delay="0"/>
                                          </p:stCondLst>
                                        </p:cTn>
                                        <p:tgtEl>
                                          <p:spTgt spid="55"/>
                                        </p:tgtEl>
                                        <p:attrNameLst>
                                          <p:attrName>style.visibility</p:attrName>
                                        </p:attrNameLst>
                                      </p:cBhvr>
                                      <p:to>
                                        <p:strVal val="visible"/>
                                      </p:to>
                                    </p:set>
                                    <p:animEffect transition="in" filter="wipe(left)">
                                      <p:cBhvr>
                                        <p:cTn id="283" dur="500"/>
                                        <p:tgtEl>
                                          <p:spTgt spid="55"/>
                                        </p:tgtEl>
                                      </p:cBhvr>
                                    </p:animEffect>
                                  </p:childTnLst>
                                </p:cTn>
                              </p:par>
                            </p:childTnLst>
                          </p:cTn>
                        </p:par>
                        <p:par>
                          <p:cTn id="284" fill="hold">
                            <p:stCondLst>
                              <p:cond delay="1500"/>
                            </p:stCondLst>
                            <p:childTnLst>
                              <p:par>
                                <p:cTn id="285" presetID="64" presetClass="path" presetSubtype="0" accel="50000" decel="50000" fill="hold" grpId="5" nodeType="afterEffect">
                                  <p:stCondLst>
                                    <p:cond delay="0"/>
                                  </p:stCondLst>
                                  <p:childTnLst>
                                    <p:animMotion origin="layout" path="M -0.00312 -0.26991 L -0.00312 -0.31343 " pathEditMode="relative" rAng="0" ptsTypes="AA">
                                      <p:cBhvr>
                                        <p:cTn id="286" dur="2000" fill="hold"/>
                                        <p:tgtEl>
                                          <p:spTgt spid="33"/>
                                        </p:tgtEl>
                                        <p:attrNameLst>
                                          <p:attrName>ppt_x</p:attrName>
                                          <p:attrName>ppt_y</p:attrName>
                                        </p:attrNameLst>
                                      </p:cBhvr>
                                      <p:rCtr x="0" y="-2176"/>
                                    </p:animMotion>
                                  </p:childTnLst>
                                </p:cTn>
                              </p:par>
                              <p:par>
                                <p:cTn id="287" presetID="64" presetClass="path" presetSubtype="0" accel="50000" decel="50000" fill="hold" nodeType="withEffect">
                                  <p:stCondLst>
                                    <p:cond delay="0"/>
                                  </p:stCondLst>
                                  <p:childTnLst>
                                    <p:animMotion origin="layout" path="M 0.00209 -0.26991 L -0.00191 -0.31111 " pathEditMode="relative" rAng="0" ptsTypes="AA">
                                      <p:cBhvr>
                                        <p:cTn id="288" dur="2000" fill="hold"/>
                                        <p:tgtEl>
                                          <p:spTgt spid="32"/>
                                        </p:tgtEl>
                                        <p:attrNameLst>
                                          <p:attrName>ppt_x</p:attrName>
                                          <p:attrName>ppt_y</p:attrName>
                                        </p:attrNameLst>
                                      </p:cBhvr>
                                      <p:rCtr x="0" y="-2060"/>
                                    </p:animMotion>
                                  </p:childTnLst>
                                </p:cTn>
                              </p:par>
                            </p:childTnLst>
                          </p:cTn>
                        </p:par>
                        <p:par>
                          <p:cTn id="289" fill="hold">
                            <p:stCondLst>
                              <p:cond delay="3500"/>
                            </p:stCondLst>
                            <p:childTnLst>
                              <p:par>
                                <p:cTn id="290" presetID="30" presetClass="emph" presetSubtype="0" fill="hold" grpId="2" nodeType="afterEffect">
                                  <p:stCondLst>
                                    <p:cond delay="0"/>
                                  </p:stCondLst>
                                  <p:childTnLst>
                                    <p:animClr clrSpc="hsl" dir="cw">
                                      <p:cBhvr override="childStyle">
                                        <p:cTn id="291" dur="500" fill="hold"/>
                                        <p:tgtEl>
                                          <p:spTgt spid="28"/>
                                        </p:tgtEl>
                                        <p:attrNameLst>
                                          <p:attrName>style.color</p:attrName>
                                        </p:attrNameLst>
                                      </p:cBhvr>
                                      <p:by>
                                        <p:hsl h="0" s="12549" l="25098"/>
                                      </p:by>
                                    </p:animClr>
                                    <p:animClr clrSpc="hsl" dir="cw">
                                      <p:cBhvr>
                                        <p:cTn id="292" dur="500" fill="hold"/>
                                        <p:tgtEl>
                                          <p:spTgt spid="28"/>
                                        </p:tgtEl>
                                        <p:attrNameLst>
                                          <p:attrName>fillcolor</p:attrName>
                                        </p:attrNameLst>
                                      </p:cBhvr>
                                      <p:by>
                                        <p:hsl h="0" s="12549" l="25098"/>
                                      </p:by>
                                    </p:animClr>
                                    <p:animClr clrSpc="hsl" dir="cw">
                                      <p:cBhvr>
                                        <p:cTn id="293" dur="500" fill="hold"/>
                                        <p:tgtEl>
                                          <p:spTgt spid="28"/>
                                        </p:tgtEl>
                                        <p:attrNameLst>
                                          <p:attrName>stroke.color</p:attrName>
                                        </p:attrNameLst>
                                      </p:cBhvr>
                                      <p:by>
                                        <p:hsl h="0" s="12549" l="25098"/>
                                      </p:by>
                                    </p:animClr>
                                    <p:set>
                                      <p:cBhvr>
                                        <p:cTn id="294" dur="500" fill="hold"/>
                                        <p:tgtEl>
                                          <p:spTgt spid="28"/>
                                        </p:tgtEl>
                                        <p:attrNameLst>
                                          <p:attrName>fill.type</p:attrName>
                                        </p:attrNameLst>
                                      </p:cBhvr>
                                      <p:to>
                                        <p:strVal val="solid"/>
                                      </p:to>
                                    </p:set>
                                  </p:childTnLst>
                                </p:cTn>
                              </p:par>
                            </p:childTnLst>
                          </p:cTn>
                        </p:par>
                        <p:par>
                          <p:cTn id="295" fill="hold">
                            <p:stCondLst>
                              <p:cond delay="4000"/>
                            </p:stCondLst>
                            <p:childTnLst>
                              <p:par>
                                <p:cTn id="296" presetID="24" presetClass="emph" presetSubtype="0" fill="hold" grpId="1" nodeType="afterEffect">
                                  <p:stCondLst>
                                    <p:cond delay="0"/>
                                  </p:stCondLst>
                                  <p:childTnLst>
                                    <p:animClr clrSpc="hsl" dir="cw">
                                      <p:cBhvr override="childStyle">
                                        <p:cTn id="297" dur="500" fill="hold"/>
                                        <p:tgtEl>
                                          <p:spTgt spid="30"/>
                                        </p:tgtEl>
                                        <p:attrNameLst>
                                          <p:attrName>style.color</p:attrName>
                                        </p:attrNameLst>
                                      </p:cBhvr>
                                      <p:by>
                                        <p:hsl h="0" s="-12549" l="-25098"/>
                                      </p:by>
                                    </p:animClr>
                                    <p:animClr clrSpc="hsl" dir="cw">
                                      <p:cBhvr>
                                        <p:cTn id="298" dur="500" fill="hold"/>
                                        <p:tgtEl>
                                          <p:spTgt spid="30"/>
                                        </p:tgtEl>
                                        <p:attrNameLst>
                                          <p:attrName>fillcolor</p:attrName>
                                        </p:attrNameLst>
                                      </p:cBhvr>
                                      <p:by>
                                        <p:hsl h="0" s="-12549" l="-25098"/>
                                      </p:by>
                                    </p:animClr>
                                    <p:animClr clrSpc="hsl" dir="cw">
                                      <p:cBhvr>
                                        <p:cTn id="299" dur="500" fill="hold"/>
                                        <p:tgtEl>
                                          <p:spTgt spid="30"/>
                                        </p:tgtEl>
                                        <p:attrNameLst>
                                          <p:attrName>stroke.color</p:attrName>
                                        </p:attrNameLst>
                                      </p:cBhvr>
                                      <p:by>
                                        <p:hsl h="0" s="-12549" l="-25098"/>
                                      </p:by>
                                    </p:animClr>
                                    <p:set>
                                      <p:cBhvr>
                                        <p:cTn id="300" dur="500" fill="hold"/>
                                        <p:tgtEl>
                                          <p:spTgt spid="30"/>
                                        </p:tgtEl>
                                        <p:attrNameLst>
                                          <p:attrName>fill.type</p:attrName>
                                        </p:attrNameLst>
                                      </p:cBhvr>
                                      <p:to>
                                        <p:strVal val="solid"/>
                                      </p:to>
                                    </p:set>
                                  </p:childTnLst>
                                </p:cTn>
                              </p:par>
                            </p:childTnLst>
                          </p:cTn>
                        </p:par>
                      </p:childTnLst>
                    </p:cTn>
                  </p:par>
                  <p:par>
                    <p:cTn id="301" fill="hold">
                      <p:stCondLst>
                        <p:cond delay="indefinite"/>
                      </p:stCondLst>
                      <p:childTnLst>
                        <p:par>
                          <p:cTn id="302" fill="hold">
                            <p:stCondLst>
                              <p:cond delay="0"/>
                            </p:stCondLst>
                            <p:childTnLst>
                              <p:par>
                                <p:cTn id="303" presetID="30" presetClass="emph" presetSubtype="0" fill="hold" grpId="2" nodeType="clickEffect">
                                  <p:stCondLst>
                                    <p:cond delay="0"/>
                                  </p:stCondLst>
                                  <p:childTnLst>
                                    <p:animClr clrSpc="hsl" dir="cw">
                                      <p:cBhvr override="childStyle">
                                        <p:cTn id="304" dur="500" fill="hold"/>
                                        <p:tgtEl>
                                          <p:spTgt spid="30"/>
                                        </p:tgtEl>
                                        <p:attrNameLst>
                                          <p:attrName>style.color</p:attrName>
                                        </p:attrNameLst>
                                      </p:cBhvr>
                                      <p:by>
                                        <p:hsl h="0" s="12549" l="25098"/>
                                      </p:by>
                                    </p:animClr>
                                    <p:animClr clrSpc="hsl" dir="cw">
                                      <p:cBhvr>
                                        <p:cTn id="305" dur="500" fill="hold"/>
                                        <p:tgtEl>
                                          <p:spTgt spid="30"/>
                                        </p:tgtEl>
                                        <p:attrNameLst>
                                          <p:attrName>fillcolor</p:attrName>
                                        </p:attrNameLst>
                                      </p:cBhvr>
                                      <p:by>
                                        <p:hsl h="0" s="12549" l="25098"/>
                                      </p:by>
                                    </p:animClr>
                                    <p:animClr clrSpc="hsl" dir="cw">
                                      <p:cBhvr>
                                        <p:cTn id="306" dur="500" fill="hold"/>
                                        <p:tgtEl>
                                          <p:spTgt spid="30"/>
                                        </p:tgtEl>
                                        <p:attrNameLst>
                                          <p:attrName>stroke.color</p:attrName>
                                        </p:attrNameLst>
                                      </p:cBhvr>
                                      <p:by>
                                        <p:hsl h="0" s="12549" l="25098"/>
                                      </p:by>
                                    </p:animClr>
                                    <p:set>
                                      <p:cBhvr>
                                        <p:cTn id="307" dur="500" fill="hold"/>
                                        <p:tgtEl>
                                          <p:spTgt spid="30"/>
                                        </p:tgtEl>
                                        <p:attrNameLst>
                                          <p:attrName>fill.type</p:attrName>
                                        </p:attrNameLst>
                                      </p:cBhvr>
                                      <p:to>
                                        <p:strVal val="solid"/>
                                      </p:to>
                                    </p:set>
                                  </p:childTnLst>
                                </p:cTn>
                              </p:par>
                            </p:childTnLst>
                          </p:cTn>
                        </p:par>
                        <p:par>
                          <p:cTn id="308" fill="hold">
                            <p:stCondLst>
                              <p:cond delay="500"/>
                            </p:stCondLst>
                            <p:childTnLst>
                              <p:par>
                                <p:cTn id="309" presetID="24" presetClass="emph" presetSubtype="0" fill="hold" grpId="1" nodeType="afterEffect">
                                  <p:stCondLst>
                                    <p:cond delay="0"/>
                                  </p:stCondLst>
                                  <p:childTnLst>
                                    <p:animClr clrSpc="hsl" dir="cw">
                                      <p:cBhvr override="childStyle">
                                        <p:cTn id="310" dur="500" fill="hold"/>
                                        <p:tgtEl>
                                          <p:spTgt spid="31"/>
                                        </p:tgtEl>
                                        <p:attrNameLst>
                                          <p:attrName>style.color</p:attrName>
                                        </p:attrNameLst>
                                      </p:cBhvr>
                                      <p:by>
                                        <p:hsl h="0" s="-12549" l="-25098"/>
                                      </p:by>
                                    </p:animClr>
                                    <p:animClr clrSpc="hsl" dir="cw">
                                      <p:cBhvr>
                                        <p:cTn id="311" dur="500" fill="hold"/>
                                        <p:tgtEl>
                                          <p:spTgt spid="31"/>
                                        </p:tgtEl>
                                        <p:attrNameLst>
                                          <p:attrName>fillcolor</p:attrName>
                                        </p:attrNameLst>
                                      </p:cBhvr>
                                      <p:by>
                                        <p:hsl h="0" s="-12549" l="-25098"/>
                                      </p:by>
                                    </p:animClr>
                                    <p:animClr clrSpc="hsl" dir="cw">
                                      <p:cBhvr>
                                        <p:cTn id="312" dur="500" fill="hold"/>
                                        <p:tgtEl>
                                          <p:spTgt spid="31"/>
                                        </p:tgtEl>
                                        <p:attrNameLst>
                                          <p:attrName>stroke.color</p:attrName>
                                        </p:attrNameLst>
                                      </p:cBhvr>
                                      <p:by>
                                        <p:hsl h="0" s="-12549" l="-25098"/>
                                      </p:by>
                                    </p:animClr>
                                    <p:set>
                                      <p:cBhvr>
                                        <p:cTn id="313" dur="500" fill="hold"/>
                                        <p:tgtEl>
                                          <p:spTgt spid="31"/>
                                        </p:tgtEl>
                                        <p:attrNameLst>
                                          <p:attrName>fill.type</p:attrName>
                                        </p:attrNameLst>
                                      </p:cBhvr>
                                      <p:to>
                                        <p:strVal val="solid"/>
                                      </p:to>
                                    </p:set>
                                  </p:childTnLst>
                                </p:cTn>
                              </p:par>
                            </p:childTnLst>
                          </p:cTn>
                        </p:par>
                        <p:par>
                          <p:cTn id="314" fill="hold">
                            <p:stCondLst>
                              <p:cond delay="1000"/>
                            </p:stCondLst>
                            <p:childTnLst>
                              <p:par>
                                <p:cTn id="315" presetID="22" presetClass="entr" presetSubtype="8" fill="hold" nodeType="afterEffect">
                                  <p:stCondLst>
                                    <p:cond delay="0"/>
                                  </p:stCondLst>
                                  <p:childTnLst>
                                    <p:set>
                                      <p:cBhvr>
                                        <p:cTn id="316" dur="1" fill="hold">
                                          <p:stCondLst>
                                            <p:cond delay="0"/>
                                          </p:stCondLst>
                                        </p:cTn>
                                        <p:tgtEl>
                                          <p:spTgt spid="61"/>
                                        </p:tgtEl>
                                        <p:attrNameLst>
                                          <p:attrName>style.visibility</p:attrName>
                                        </p:attrNameLst>
                                      </p:cBhvr>
                                      <p:to>
                                        <p:strVal val="visible"/>
                                      </p:to>
                                    </p:set>
                                    <p:animEffect transition="in" filter="wipe(left)">
                                      <p:cBhvr>
                                        <p:cTn id="317" dur="500"/>
                                        <p:tgtEl>
                                          <p:spTgt spid="61"/>
                                        </p:tgtEl>
                                      </p:cBhvr>
                                    </p:animEffect>
                                  </p:childTnLst>
                                </p:cTn>
                              </p:par>
                            </p:childTnLst>
                          </p:cTn>
                        </p:par>
                        <p:par>
                          <p:cTn id="318" fill="hold">
                            <p:stCondLst>
                              <p:cond delay="1500"/>
                            </p:stCondLst>
                            <p:childTnLst>
                              <p:par>
                                <p:cTn id="319" presetID="22" presetClass="entr" presetSubtype="8" fill="hold" grpId="0" nodeType="afterEffect">
                                  <p:stCondLst>
                                    <p:cond delay="0"/>
                                  </p:stCondLst>
                                  <p:childTnLst>
                                    <p:set>
                                      <p:cBhvr>
                                        <p:cTn id="320" dur="1" fill="hold">
                                          <p:stCondLst>
                                            <p:cond delay="0"/>
                                          </p:stCondLst>
                                        </p:cTn>
                                        <p:tgtEl>
                                          <p:spTgt spid="63"/>
                                        </p:tgtEl>
                                        <p:attrNameLst>
                                          <p:attrName>style.visibility</p:attrName>
                                        </p:attrNameLst>
                                      </p:cBhvr>
                                      <p:to>
                                        <p:strVal val="visible"/>
                                      </p:to>
                                    </p:set>
                                    <p:animEffect transition="in" filter="wipe(left)">
                                      <p:cBhvr>
                                        <p:cTn id="32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4" grpId="0" animBg="1"/>
      <p:bldP spid="14" grpId="1" animBg="1"/>
      <p:bldP spid="15" grpId="0" animBg="1"/>
      <p:bldP spid="16" grpId="0" animBg="1"/>
      <p:bldP spid="17" grpId="0" animBg="1"/>
      <p:bldP spid="19" grpId="0" animBg="1"/>
      <p:bldP spid="20" grpId="0" animBg="1"/>
      <p:bldP spid="21" grpId="0" animBg="1"/>
      <p:bldP spid="22" grpId="0" animBg="1"/>
      <p:bldP spid="22" grpId="1" animBg="1"/>
      <p:bldP spid="22" grpId="2" animBg="1"/>
      <p:bldP spid="24" grpId="0" animBg="1"/>
      <p:bldP spid="24" grpId="1" animBg="1"/>
      <p:bldP spid="24" grpId="2" animBg="1"/>
      <p:bldP spid="25" grpId="0"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30" grpId="0" animBg="1"/>
      <p:bldP spid="30" grpId="1" animBg="1"/>
      <p:bldP spid="30" grpId="2" animBg="1"/>
      <p:bldP spid="31" grpId="0" animBg="1"/>
      <p:bldP spid="31" grpId="1" animBg="1"/>
      <p:bldP spid="33" grpId="0"/>
      <p:bldP spid="33" grpId="1"/>
      <p:bldP spid="33" grpId="2"/>
      <p:bldP spid="33" grpId="3"/>
      <p:bldP spid="33" grpId="4"/>
      <p:bldP spid="33" grpId="5"/>
      <p:bldP spid="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Entscheidend ist die Code Basis</a:t>
            </a:r>
          </a:p>
        </p:txBody>
      </p:sp>
      <p:sp>
        <p:nvSpPr>
          <p:cNvPr id="4" name="Oval 4"/>
          <p:cNvSpPr/>
          <p:nvPr/>
        </p:nvSpPr>
        <p:spPr>
          <a:xfrm>
            <a:off x="3287688" y="2492896"/>
            <a:ext cx="6048672" cy="2952328"/>
          </a:xfrm>
          <a:prstGeom prst="ellipse">
            <a:avLst/>
          </a:prstGeom>
        </p:spPr>
        <p:style>
          <a:lnRef idx="1">
            <a:schemeClr val="accent2"/>
          </a:lnRef>
          <a:fillRef idx="2">
            <a:schemeClr val="accent2"/>
          </a:fillRef>
          <a:effectRef idx="1">
            <a:schemeClr val="accent2"/>
          </a:effectRef>
          <a:fontRef idx="minor">
            <a:schemeClr val="dk1"/>
          </a:fontRef>
        </p:style>
        <p:txBody>
          <a:bodyPr rtlCol="0" anchor="b"/>
          <a:lstStyle/>
          <a:p>
            <a:pPr algn="ctr"/>
            <a:r>
              <a:rPr lang="de-DE" sz="2000" b="1" dirty="0"/>
              <a:t>GADGET SPACE</a:t>
            </a:r>
            <a:endParaRPr lang="en-US" sz="2000" b="1" dirty="0"/>
          </a:p>
        </p:txBody>
      </p:sp>
      <p:grpSp>
        <p:nvGrpSpPr>
          <p:cNvPr id="5" name="Group 31"/>
          <p:cNvGrpSpPr/>
          <p:nvPr/>
        </p:nvGrpSpPr>
        <p:grpSpPr>
          <a:xfrm>
            <a:off x="3863752" y="1181694"/>
            <a:ext cx="2304256" cy="1311202"/>
            <a:chOff x="2123728" y="1124744"/>
            <a:chExt cx="2304256" cy="1311202"/>
          </a:xfrm>
        </p:grpSpPr>
        <p:sp>
          <p:nvSpPr>
            <p:cNvPr id="6" name="Rectangle 5"/>
            <p:cNvSpPr/>
            <p:nvPr/>
          </p:nvSpPr>
          <p:spPr>
            <a:xfrm>
              <a:off x="2123728" y="1124744"/>
              <a:ext cx="1584176"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400" dirty="0"/>
                <a:t>Programmcode</a:t>
              </a:r>
              <a:endParaRPr lang="en-US" sz="2400" dirty="0"/>
            </a:p>
          </p:txBody>
        </p:sp>
        <p:cxnSp>
          <p:nvCxnSpPr>
            <p:cNvPr id="7" name="Curved Connector 8"/>
            <p:cNvCxnSpPr>
              <a:stCxn id="6" idx="3"/>
            </p:cNvCxnSpPr>
            <p:nvPr/>
          </p:nvCxnSpPr>
          <p:spPr>
            <a:xfrm>
              <a:off x="3707904" y="1556792"/>
              <a:ext cx="720080" cy="879154"/>
            </a:xfrm>
            <a:prstGeom prst="curvedConnector2">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32"/>
          <p:cNvGrpSpPr/>
          <p:nvPr/>
        </p:nvGrpSpPr>
        <p:grpSpPr>
          <a:xfrm>
            <a:off x="6312024" y="1181694"/>
            <a:ext cx="2520280" cy="1311202"/>
            <a:chOff x="4572000" y="1124744"/>
            <a:chExt cx="2520280" cy="1311202"/>
          </a:xfrm>
        </p:grpSpPr>
        <p:sp>
          <p:nvSpPr>
            <p:cNvPr id="9" name="Rectangle 6"/>
            <p:cNvSpPr/>
            <p:nvPr/>
          </p:nvSpPr>
          <p:spPr>
            <a:xfrm>
              <a:off x="5292080" y="1124744"/>
              <a:ext cx="1800200" cy="8640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2400" dirty="0"/>
                <a:t>Bibliotheken</a:t>
              </a:r>
              <a:endParaRPr lang="en-US" sz="2400" dirty="0"/>
            </a:p>
          </p:txBody>
        </p:sp>
        <p:cxnSp>
          <p:nvCxnSpPr>
            <p:cNvPr id="10" name="Curved Connector 9"/>
            <p:cNvCxnSpPr>
              <a:stCxn id="9" idx="1"/>
              <a:endCxn id="4" idx="0"/>
            </p:cNvCxnSpPr>
            <p:nvPr/>
          </p:nvCxnSpPr>
          <p:spPr>
            <a:xfrm rot="10800000" flipV="1">
              <a:off x="4572000" y="1556792"/>
              <a:ext cx="720080" cy="879154"/>
            </a:xfrm>
            <a:prstGeom prst="curvedConnector2">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Flowchart: Connector 12"/>
          <p:cNvSpPr/>
          <p:nvPr/>
        </p:nvSpPr>
        <p:spPr>
          <a:xfrm>
            <a:off x="4564003" y="2801204"/>
            <a:ext cx="883925" cy="883925"/>
          </a:xfrm>
          <a:prstGeom prst="flowChartConnector">
            <a:avLst/>
          </a:prstGeom>
          <a:ln/>
        </p:spPr>
        <p:style>
          <a:lnRef idx="0">
            <a:schemeClr val="accent4"/>
          </a:lnRef>
          <a:fillRef idx="3">
            <a:schemeClr val="accent4"/>
          </a:fillRef>
          <a:effectRef idx="3">
            <a:schemeClr val="accent4"/>
          </a:effectRef>
          <a:fontRef idx="minor">
            <a:schemeClr val="lt1"/>
          </a:fontRef>
        </p:style>
        <p:txBody>
          <a:bodyPr lIns="0" rIns="0" rtlCol="0" anchor="ctr"/>
          <a:lstStyle/>
          <a:p>
            <a:pPr algn="ctr">
              <a:defRPr/>
            </a:pPr>
            <a:r>
              <a:rPr lang="de-DE" sz="2000" kern="0" dirty="0">
                <a:solidFill>
                  <a:prstClr val="white"/>
                </a:solidFill>
                <a:latin typeface="Calibri"/>
              </a:rPr>
              <a:t>MOV</a:t>
            </a:r>
            <a:endParaRPr lang="de-DE" sz="2000" i="1" kern="0" dirty="0">
              <a:solidFill>
                <a:prstClr val="white"/>
              </a:solidFill>
              <a:latin typeface="Calibri"/>
            </a:endParaRPr>
          </a:p>
        </p:txBody>
      </p:sp>
      <p:sp>
        <p:nvSpPr>
          <p:cNvPr id="12" name="Flowchart: Connector 13"/>
          <p:cNvSpPr/>
          <p:nvPr/>
        </p:nvSpPr>
        <p:spPr>
          <a:xfrm>
            <a:off x="8328248" y="3514590"/>
            <a:ext cx="883925" cy="883925"/>
          </a:xfrm>
          <a:prstGeom prst="flowChartConnector">
            <a:avLst/>
          </a:prstGeom>
          <a:ln/>
        </p:spPr>
        <p:style>
          <a:lnRef idx="0">
            <a:schemeClr val="accent4"/>
          </a:lnRef>
          <a:fillRef idx="3">
            <a:schemeClr val="accent4"/>
          </a:fillRef>
          <a:effectRef idx="3">
            <a:schemeClr val="accent4"/>
          </a:effectRef>
          <a:fontRef idx="minor">
            <a:schemeClr val="lt1"/>
          </a:fontRef>
        </p:style>
        <p:txBody>
          <a:bodyPr lIns="0" rIns="0" rtlCol="0" anchor="ctr"/>
          <a:lstStyle/>
          <a:p>
            <a:pPr algn="ctr">
              <a:defRPr/>
            </a:pPr>
            <a:r>
              <a:rPr lang="de-DE" sz="2000" kern="0" dirty="0" err="1">
                <a:solidFill>
                  <a:prstClr val="white"/>
                </a:solidFill>
                <a:latin typeface="Calibri"/>
              </a:rPr>
              <a:t>Arith</a:t>
            </a:r>
            <a:r>
              <a:rPr lang="de-DE" sz="2000" i="1" kern="0" dirty="0">
                <a:solidFill>
                  <a:prstClr val="white"/>
                </a:solidFill>
                <a:latin typeface="Calibri"/>
              </a:rPr>
              <a:t>.</a:t>
            </a:r>
            <a:endParaRPr lang="de-DE" sz="2000" kern="0" dirty="0">
              <a:solidFill>
                <a:prstClr val="white"/>
              </a:solidFill>
              <a:latin typeface="Calibri"/>
            </a:endParaRPr>
          </a:p>
        </p:txBody>
      </p:sp>
      <p:sp>
        <p:nvSpPr>
          <p:cNvPr id="13" name="Flowchart: Connector 14"/>
          <p:cNvSpPr/>
          <p:nvPr/>
        </p:nvSpPr>
        <p:spPr>
          <a:xfrm>
            <a:off x="5792690" y="2683947"/>
            <a:ext cx="883925" cy="883925"/>
          </a:xfrm>
          <a:prstGeom prst="flowChartConnector">
            <a:avLst/>
          </a:prstGeom>
          <a:ln/>
        </p:spPr>
        <p:style>
          <a:lnRef idx="0">
            <a:schemeClr val="accent4"/>
          </a:lnRef>
          <a:fillRef idx="3">
            <a:schemeClr val="accent4"/>
          </a:fillRef>
          <a:effectRef idx="3">
            <a:schemeClr val="accent4"/>
          </a:effectRef>
          <a:fontRef idx="minor">
            <a:schemeClr val="lt1"/>
          </a:fontRef>
        </p:style>
        <p:txBody>
          <a:bodyPr lIns="0" rIns="0" rtlCol="0" anchor="ctr"/>
          <a:lstStyle/>
          <a:p>
            <a:pPr algn="ctr">
              <a:defRPr/>
            </a:pPr>
            <a:r>
              <a:rPr lang="de-DE" sz="2000" kern="0" dirty="0">
                <a:solidFill>
                  <a:prstClr val="white"/>
                </a:solidFill>
                <a:latin typeface="Calibri"/>
              </a:rPr>
              <a:t>CALL</a:t>
            </a:r>
            <a:endParaRPr lang="de-DE" sz="2000" i="1" kern="0" dirty="0">
              <a:solidFill>
                <a:prstClr val="white"/>
              </a:solidFill>
              <a:latin typeface="Calibri"/>
            </a:endParaRPr>
          </a:p>
        </p:txBody>
      </p:sp>
      <p:sp>
        <p:nvSpPr>
          <p:cNvPr id="14" name="Flowchart: Connector 15"/>
          <p:cNvSpPr/>
          <p:nvPr/>
        </p:nvSpPr>
        <p:spPr>
          <a:xfrm>
            <a:off x="4570490" y="3747429"/>
            <a:ext cx="1087413" cy="883925"/>
          </a:xfrm>
          <a:prstGeom prst="flowChartConnector">
            <a:avLst/>
          </a:prstGeom>
          <a:solidFill>
            <a:srgbClr val="1F497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rtlCol="0" anchor="ctr"/>
          <a:lstStyle/>
          <a:p>
            <a:pPr algn="ctr">
              <a:defRPr/>
            </a:pPr>
            <a:r>
              <a:rPr lang="de-DE" sz="2000" kern="0" dirty="0" err="1">
                <a:solidFill>
                  <a:prstClr val="white"/>
                </a:solidFill>
                <a:latin typeface="Calibri"/>
              </a:rPr>
              <a:t>Cond</a:t>
            </a:r>
            <a:r>
              <a:rPr lang="de-DE" sz="2000" kern="0" dirty="0">
                <a:solidFill>
                  <a:prstClr val="white"/>
                </a:solidFill>
                <a:latin typeface="Calibri"/>
              </a:rPr>
              <a:t>. JMP</a:t>
            </a:r>
            <a:endParaRPr lang="de-DE" sz="2000" i="1" kern="0" dirty="0">
              <a:solidFill>
                <a:prstClr val="white"/>
              </a:solidFill>
              <a:latin typeface="Calibri"/>
            </a:endParaRPr>
          </a:p>
        </p:txBody>
      </p:sp>
      <p:sp>
        <p:nvSpPr>
          <p:cNvPr id="15" name="Flowchart: Connector 16"/>
          <p:cNvSpPr/>
          <p:nvPr/>
        </p:nvSpPr>
        <p:spPr>
          <a:xfrm>
            <a:off x="7130172" y="3729540"/>
            <a:ext cx="982052" cy="883925"/>
          </a:xfrm>
          <a:prstGeom prst="flowChartConnector">
            <a:avLst/>
          </a:prstGeom>
          <a:solidFill>
            <a:srgbClr val="1F497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rtlCol="0" anchor="ctr"/>
          <a:lstStyle/>
          <a:p>
            <a:pPr algn="ctr">
              <a:defRPr/>
            </a:pPr>
            <a:r>
              <a:rPr lang="de-DE" sz="2000" kern="0" dirty="0">
                <a:solidFill>
                  <a:prstClr val="white"/>
                </a:solidFill>
                <a:latin typeface="Calibri"/>
              </a:rPr>
              <a:t>LOAD</a:t>
            </a:r>
            <a:endParaRPr lang="de-DE" sz="2000" i="1" kern="0" dirty="0">
              <a:solidFill>
                <a:prstClr val="white"/>
              </a:solidFill>
              <a:latin typeface="Calibri"/>
            </a:endParaRPr>
          </a:p>
        </p:txBody>
      </p:sp>
      <p:sp>
        <p:nvSpPr>
          <p:cNvPr id="16" name="Flowchart: Connector 17"/>
          <p:cNvSpPr/>
          <p:nvPr/>
        </p:nvSpPr>
        <p:spPr>
          <a:xfrm>
            <a:off x="5811691" y="3717032"/>
            <a:ext cx="1097342" cy="896692"/>
          </a:xfrm>
          <a:prstGeom prst="flowChartConnector">
            <a:avLst/>
          </a:prstGeom>
          <a:solidFill>
            <a:srgbClr val="1F497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rtlCol="0" anchor="ctr"/>
          <a:lstStyle/>
          <a:p>
            <a:pPr algn="ctr">
              <a:defRPr/>
            </a:pPr>
            <a:r>
              <a:rPr lang="de-DE" sz="2000" kern="0" dirty="0">
                <a:solidFill>
                  <a:prstClr val="white"/>
                </a:solidFill>
                <a:latin typeface="Calibri"/>
              </a:rPr>
              <a:t>STORE</a:t>
            </a:r>
            <a:endParaRPr lang="de-DE" sz="2000" i="1" kern="0" dirty="0">
              <a:solidFill>
                <a:prstClr val="white"/>
              </a:solidFill>
              <a:latin typeface="Calibri"/>
            </a:endParaRPr>
          </a:p>
        </p:txBody>
      </p:sp>
      <p:sp>
        <p:nvSpPr>
          <p:cNvPr id="17" name="Flowchart: Connector 18"/>
          <p:cNvSpPr/>
          <p:nvPr/>
        </p:nvSpPr>
        <p:spPr>
          <a:xfrm>
            <a:off x="3487127" y="3514589"/>
            <a:ext cx="883925" cy="883925"/>
          </a:xfrm>
          <a:prstGeom prst="flowChartConnector">
            <a:avLst/>
          </a:prstGeom>
          <a:ln/>
        </p:spPr>
        <p:style>
          <a:lnRef idx="0">
            <a:schemeClr val="accent4"/>
          </a:lnRef>
          <a:fillRef idx="3">
            <a:schemeClr val="accent4"/>
          </a:fillRef>
          <a:effectRef idx="3">
            <a:schemeClr val="accent4"/>
          </a:effectRef>
          <a:fontRef idx="minor">
            <a:schemeClr val="lt1"/>
          </a:fontRef>
        </p:style>
        <p:txBody>
          <a:bodyPr lIns="0" rIns="0" rtlCol="0" anchor="ctr"/>
          <a:lstStyle/>
          <a:p>
            <a:pPr algn="ctr">
              <a:defRPr/>
            </a:pPr>
            <a:r>
              <a:rPr lang="de-DE" sz="2000" kern="0" dirty="0" err="1">
                <a:solidFill>
                  <a:prstClr val="white"/>
                </a:solidFill>
                <a:latin typeface="Calibri"/>
              </a:rPr>
              <a:t>Logic</a:t>
            </a:r>
            <a:r>
              <a:rPr lang="de-DE" sz="2000" i="1" kern="0" dirty="0">
                <a:solidFill>
                  <a:prstClr val="white"/>
                </a:solidFill>
                <a:latin typeface="Calibri"/>
              </a:rPr>
              <a:t>.</a:t>
            </a:r>
            <a:endParaRPr lang="de-DE" sz="2000" kern="0" dirty="0">
              <a:solidFill>
                <a:prstClr val="white"/>
              </a:solidFill>
              <a:latin typeface="Calibri"/>
            </a:endParaRPr>
          </a:p>
        </p:txBody>
      </p:sp>
      <p:sp>
        <p:nvSpPr>
          <p:cNvPr id="18" name="Flowchart: Connector 19"/>
          <p:cNvSpPr/>
          <p:nvPr/>
        </p:nvSpPr>
        <p:spPr>
          <a:xfrm>
            <a:off x="6959414" y="2801203"/>
            <a:ext cx="1323568" cy="883925"/>
          </a:xfrm>
          <a:prstGeom prst="flowChartConnector">
            <a:avLst/>
          </a:prstGeom>
          <a:ln/>
        </p:spPr>
        <p:style>
          <a:lnRef idx="0">
            <a:schemeClr val="accent4"/>
          </a:lnRef>
          <a:fillRef idx="3">
            <a:schemeClr val="accent4"/>
          </a:fillRef>
          <a:effectRef idx="3">
            <a:schemeClr val="accent4"/>
          </a:effectRef>
          <a:fontRef idx="minor">
            <a:schemeClr val="lt1"/>
          </a:fontRef>
        </p:style>
        <p:txBody>
          <a:bodyPr lIns="0" rIns="0" rtlCol="0" anchor="ctr"/>
          <a:lstStyle/>
          <a:p>
            <a:pPr algn="ctr">
              <a:defRPr/>
            </a:pPr>
            <a:r>
              <a:rPr lang="de-DE" sz="2000" kern="0" dirty="0" err="1">
                <a:solidFill>
                  <a:prstClr val="white"/>
                </a:solidFill>
                <a:latin typeface="Calibri"/>
              </a:rPr>
              <a:t>Uncond</a:t>
            </a:r>
            <a:r>
              <a:rPr lang="de-DE" sz="2000" kern="0" dirty="0">
                <a:solidFill>
                  <a:prstClr val="white"/>
                </a:solidFill>
                <a:latin typeface="Calibri"/>
              </a:rPr>
              <a:t>. JMP</a:t>
            </a:r>
            <a:endParaRPr lang="de-DE" sz="2000" i="1" kern="0" dirty="0">
              <a:solidFill>
                <a:prstClr val="white"/>
              </a:solidFill>
              <a:latin typeface="Calibri"/>
            </a:endParaRPr>
          </a:p>
        </p:txBody>
      </p:sp>
      <p:grpSp>
        <p:nvGrpSpPr>
          <p:cNvPr id="19" name="Group 33"/>
          <p:cNvGrpSpPr/>
          <p:nvPr/>
        </p:nvGrpSpPr>
        <p:grpSpPr>
          <a:xfrm>
            <a:off x="4372662" y="5507524"/>
            <a:ext cx="3615477" cy="1066971"/>
            <a:chOff x="2858421" y="5537417"/>
            <a:chExt cx="3615477" cy="1066971"/>
          </a:xfrm>
        </p:grpSpPr>
        <p:sp>
          <p:nvSpPr>
            <p:cNvPr id="20" name="Down Arrow 21"/>
            <p:cNvSpPr/>
            <p:nvPr/>
          </p:nvSpPr>
          <p:spPr>
            <a:xfrm>
              <a:off x="4329684" y="5537417"/>
              <a:ext cx="484632" cy="627887"/>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TextBox 22"/>
            <p:cNvSpPr txBox="1"/>
            <p:nvPr/>
          </p:nvSpPr>
          <p:spPr>
            <a:xfrm>
              <a:off x="2858421" y="6142723"/>
              <a:ext cx="3615477" cy="461665"/>
            </a:xfrm>
            <a:prstGeom prst="rect">
              <a:avLst/>
            </a:prstGeom>
            <a:noFill/>
          </p:spPr>
          <p:txBody>
            <a:bodyPr wrap="none" rtlCol="0">
              <a:spAutoFit/>
            </a:bodyPr>
            <a:lstStyle/>
            <a:p>
              <a:r>
                <a:rPr lang="de-DE" sz="2400" dirty="0">
                  <a:solidFill>
                    <a:schemeClr val="bg1"/>
                  </a:solidFill>
                </a:rPr>
                <a:t>Turing-vollständige Sprache</a:t>
              </a:r>
              <a:endParaRPr lang="en-US" sz="2400" dirty="0">
                <a:solidFill>
                  <a:schemeClr val="bg1"/>
                </a:solidFill>
              </a:endParaRPr>
            </a:p>
          </p:txBody>
        </p:sp>
      </p:grpSp>
      <p:sp>
        <p:nvSpPr>
          <p:cNvPr id="22" name="Flowchart: Connector 23"/>
          <p:cNvSpPr/>
          <p:nvPr/>
        </p:nvSpPr>
        <p:spPr>
          <a:xfrm>
            <a:off x="8587668" y="5276905"/>
            <a:ext cx="2074265" cy="883925"/>
          </a:xfrm>
          <a:prstGeom prst="flowChartConnector">
            <a:avLst/>
          </a:prstGeom>
          <a:solidFill>
            <a:srgbClr val="1F497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rtlCol="0" anchor="ctr"/>
          <a:lstStyle/>
          <a:p>
            <a:pPr algn="ctr">
              <a:defRPr/>
            </a:pPr>
            <a:r>
              <a:rPr lang="de-DE" sz="2000" kern="0" dirty="0">
                <a:solidFill>
                  <a:prstClr val="white"/>
                </a:solidFill>
                <a:latin typeface="Calibri"/>
              </a:rPr>
              <a:t>Verpflichtend</a:t>
            </a:r>
            <a:endParaRPr lang="de-DE" sz="2000" i="1" kern="0" dirty="0">
              <a:solidFill>
                <a:prstClr val="white"/>
              </a:solidFill>
              <a:latin typeface="Calibri"/>
            </a:endParaRPr>
          </a:p>
        </p:txBody>
      </p:sp>
      <p:grpSp>
        <p:nvGrpSpPr>
          <p:cNvPr id="23" name="Group 34"/>
          <p:cNvGrpSpPr/>
          <p:nvPr/>
        </p:nvGrpSpPr>
        <p:grpSpPr>
          <a:xfrm>
            <a:off x="1882002" y="5410837"/>
            <a:ext cx="2490660" cy="932826"/>
            <a:chOff x="913558" y="5537417"/>
            <a:chExt cx="2295769" cy="932826"/>
          </a:xfrm>
        </p:grpSpPr>
        <p:sp>
          <p:nvSpPr>
            <p:cNvPr id="24" name="Flowchart: Connector 24"/>
            <p:cNvSpPr/>
            <p:nvPr/>
          </p:nvSpPr>
          <p:spPr>
            <a:xfrm>
              <a:off x="913558" y="5537417"/>
              <a:ext cx="1786233" cy="883925"/>
            </a:xfrm>
            <a:prstGeom prst="flowChartConnector">
              <a:avLst/>
            </a:prstGeom>
            <a:ln/>
          </p:spPr>
          <p:style>
            <a:lnRef idx="0">
              <a:schemeClr val="accent4"/>
            </a:lnRef>
            <a:fillRef idx="3">
              <a:schemeClr val="accent4"/>
            </a:fillRef>
            <a:effectRef idx="3">
              <a:schemeClr val="accent4"/>
            </a:effectRef>
            <a:fontRef idx="minor">
              <a:schemeClr val="lt1"/>
            </a:fontRef>
          </p:style>
          <p:txBody>
            <a:bodyPr lIns="0" rIns="0" rtlCol="0" anchor="ctr"/>
            <a:lstStyle/>
            <a:p>
              <a:pPr algn="ctr"/>
              <a:r>
                <a:rPr lang="de-DE" sz="2000" kern="0" dirty="0">
                  <a:solidFill>
                    <a:prstClr val="white"/>
                  </a:solidFill>
                  <a:latin typeface="Calibri"/>
                </a:rPr>
                <a:t>Optional</a:t>
              </a:r>
            </a:p>
          </p:txBody>
        </p:sp>
        <p:cxnSp>
          <p:nvCxnSpPr>
            <p:cNvPr id="25" name="Straight Connector 26"/>
            <p:cNvCxnSpPr>
              <a:stCxn id="24" idx="5"/>
              <a:endCxn id="21" idx="1"/>
            </p:cNvCxnSpPr>
            <p:nvPr/>
          </p:nvCxnSpPr>
          <p:spPr>
            <a:xfrm>
              <a:off x="2438204" y="6291894"/>
              <a:ext cx="771123" cy="17834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 name="Straight Connector 27"/>
          <p:cNvCxnSpPr>
            <a:stCxn id="22" idx="3"/>
            <a:endCxn id="21" idx="3"/>
          </p:cNvCxnSpPr>
          <p:nvPr/>
        </p:nvCxnSpPr>
        <p:spPr>
          <a:xfrm flipH="1">
            <a:off x="7988139" y="6031382"/>
            <a:ext cx="903298" cy="31228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11"/>
          <p:cNvGrpSpPr/>
          <p:nvPr/>
        </p:nvGrpSpPr>
        <p:grpSpPr>
          <a:xfrm>
            <a:off x="5010516" y="2761854"/>
            <a:ext cx="2448272" cy="2448272"/>
            <a:chOff x="3270492" y="2704904"/>
            <a:chExt cx="2448272" cy="2448272"/>
          </a:xfrm>
        </p:grpSpPr>
        <p:grpSp>
          <p:nvGrpSpPr>
            <p:cNvPr id="28" name="Group 25"/>
            <p:cNvGrpSpPr/>
            <p:nvPr/>
          </p:nvGrpSpPr>
          <p:grpSpPr>
            <a:xfrm>
              <a:off x="3270492" y="2704904"/>
              <a:ext cx="2448272" cy="2448272"/>
              <a:chOff x="755576" y="3933056"/>
              <a:chExt cx="2448272" cy="2448272"/>
            </a:xfrm>
          </p:grpSpPr>
          <p:sp>
            <p:nvSpPr>
              <p:cNvPr id="31" name="Rectangle 28"/>
              <p:cNvSpPr/>
              <p:nvPr/>
            </p:nvSpPr>
            <p:spPr>
              <a:xfrm>
                <a:off x="755576" y="3933056"/>
                <a:ext cx="180020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de-DE" sz="2000" b="1" dirty="0"/>
                  <a:t>MOV</a:t>
                </a:r>
                <a:r>
                  <a:rPr lang="de-DE" sz="2000" dirty="0"/>
                  <a:t> reg1, 0x1</a:t>
                </a:r>
                <a:endParaRPr lang="en-US" sz="2000" dirty="0"/>
              </a:p>
            </p:txBody>
          </p:sp>
          <p:sp>
            <p:nvSpPr>
              <p:cNvPr id="32" name="Rectangle 29"/>
              <p:cNvSpPr/>
              <p:nvPr/>
            </p:nvSpPr>
            <p:spPr>
              <a:xfrm>
                <a:off x="755576" y="4869160"/>
                <a:ext cx="180020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de-DE" sz="2000" b="1" dirty="0"/>
                  <a:t>MOV</a:t>
                </a:r>
                <a:r>
                  <a:rPr lang="de-DE" sz="2000" dirty="0"/>
                  <a:t> reg2, 0x2</a:t>
                </a:r>
                <a:endParaRPr lang="en-US" sz="2000" dirty="0"/>
              </a:p>
            </p:txBody>
          </p:sp>
          <p:sp>
            <p:nvSpPr>
              <p:cNvPr id="33" name="Rectangle 30"/>
              <p:cNvSpPr/>
              <p:nvPr/>
            </p:nvSpPr>
            <p:spPr>
              <a:xfrm>
                <a:off x="755576" y="5805264"/>
                <a:ext cx="1800200" cy="5760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de-DE" sz="2000" b="1" dirty="0"/>
                  <a:t>ADD</a:t>
                </a:r>
                <a:r>
                  <a:rPr lang="de-DE" sz="2000" dirty="0"/>
                  <a:t> reg1, reg2</a:t>
                </a:r>
                <a:endParaRPr lang="en-US" sz="2000" dirty="0"/>
              </a:p>
            </p:txBody>
          </p:sp>
          <p:sp>
            <p:nvSpPr>
              <p:cNvPr id="34" name="Rectangle 35"/>
              <p:cNvSpPr/>
              <p:nvPr/>
            </p:nvSpPr>
            <p:spPr>
              <a:xfrm>
                <a:off x="2555776" y="3933056"/>
                <a:ext cx="648072" cy="57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de-DE" sz="2000" b="1" dirty="0"/>
                  <a:t>RET</a:t>
                </a:r>
                <a:endParaRPr lang="en-US" sz="2000" b="1" dirty="0"/>
              </a:p>
            </p:txBody>
          </p:sp>
          <p:sp>
            <p:nvSpPr>
              <p:cNvPr id="35" name="Rectangle 36"/>
              <p:cNvSpPr/>
              <p:nvPr/>
            </p:nvSpPr>
            <p:spPr>
              <a:xfrm>
                <a:off x="2555776" y="4869160"/>
                <a:ext cx="648072" cy="57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de-DE" sz="2000" b="1" dirty="0"/>
                  <a:t>RET</a:t>
                </a:r>
                <a:endParaRPr lang="en-US" sz="2000" b="1" dirty="0"/>
              </a:p>
            </p:txBody>
          </p:sp>
          <p:sp>
            <p:nvSpPr>
              <p:cNvPr id="36" name="Rectangle 37"/>
              <p:cNvSpPr/>
              <p:nvPr/>
            </p:nvSpPr>
            <p:spPr>
              <a:xfrm>
                <a:off x="2555776" y="5805264"/>
                <a:ext cx="648072" cy="57606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de-DE" sz="2000" b="1" dirty="0"/>
                  <a:t>RET</a:t>
                </a:r>
                <a:endParaRPr lang="en-US" sz="2000" b="1" dirty="0"/>
              </a:p>
            </p:txBody>
          </p:sp>
        </p:grpSp>
        <p:cxnSp>
          <p:nvCxnSpPr>
            <p:cNvPr id="29" name="Elbow Connector 3"/>
            <p:cNvCxnSpPr>
              <a:stCxn id="34" idx="3"/>
              <a:endCxn id="32" idx="1"/>
            </p:cNvCxnSpPr>
            <p:nvPr/>
          </p:nvCxnSpPr>
          <p:spPr>
            <a:xfrm flipH="1">
              <a:off x="3270492" y="2992936"/>
              <a:ext cx="2448272" cy="936104"/>
            </a:xfrm>
            <a:prstGeom prst="bentConnector5">
              <a:avLst>
                <a:gd name="adj1" fmla="val -9337"/>
                <a:gd name="adj2" fmla="val 50000"/>
                <a:gd name="adj3" fmla="val 109337"/>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38"/>
            <p:cNvCxnSpPr>
              <a:stCxn id="35" idx="3"/>
              <a:endCxn id="33" idx="1"/>
            </p:cNvCxnSpPr>
            <p:nvPr/>
          </p:nvCxnSpPr>
          <p:spPr>
            <a:xfrm flipH="1">
              <a:off x="3270492" y="3929040"/>
              <a:ext cx="2448272" cy="936104"/>
            </a:xfrm>
            <a:prstGeom prst="bentConnector5">
              <a:avLst>
                <a:gd name="adj1" fmla="val -9337"/>
                <a:gd name="adj2" fmla="val 50000"/>
                <a:gd name="adj3" fmla="val 109337"/>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37" name="Picture 2" descr="https://cdn1.iconfinder.com/data/icons/large-glossy-icons/512/Sp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983" y="2089881"/>
            <a:ext cx="1188132" cy="118813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41"/>
          <p:cNvGrpSpPr/>
          <p:nvPr/>
        </p:nvGrpSpPr>
        <p:grpSpPr>
          <a:xfrm>
            <a:off x="239350" y="3269629"/>
            <a:ext cx="3173859" cy="1595363"/>
            <a:chOff x="-1500674" y="3212679"/>
            <a:chExt cx="3173859" cy="1595363"/>
          </a:xfrm>
        </p:grpSpPr>
        <p:sp>
          <p:nvSpPr>
            <p:cNvPr id="39" name="TextBox 39"/>
            <p:cNvSpPr txBox="1"/>
            <p:nvPr/>
          </p:nvSpPr>
          <p:spPr>
            <a:xfrm>
              <a:off x="-1500674" y="3212679"/>
              <a:ext cx="2174835" cy="830997"/>
            </a:xfrm>
            <a:prstGeom prst="rect">
              <a:avLst/>
            </a:prstGeom>
            <a:noFill/>
          </p:spPr>
          <p:txBody>
            <a:bodyPr wrap="square" rtlCol="0">
              <a:spAutoFit/>
            </a:bodyPr>
            <a:lstStyle/>
            <a:p>
              <a:pPr algn="ctr">
                <a:defRPr/>
              </a:pPr>
              <a:r>
                <a:rPr lang="en-US" sz="2400" kern="0" dirty="0" err="1">
                  <a:solidFill>
                    <a:prstClr val="white"/>
                  </a:solidFill>
                </a:rPr>
                <a:t>Statische</a:t>
              </a:r>
              <a:r>
                <a:rPr lang="en-US" sz="2400" kern="0" dirty="0">
                  <a:solidFill>
                    <a:prstClr val="white"/>
                  </a:solidFill>
                </a:rPr>
                <a:t> </a:t>
              </a:r>
              <a:r>
                <a:rPr lang="en-US" sz="2400" kern="0" dirty="0" err="1">
                  <a:solidFill>
                    <a:prstClr val="white"/>
                  </a:solidFill>
                </a:rPr>
                <a:t>Analyse</a:t>
              </a:r>
              <a:endParaRPr lang="en-US" sz="2400" kern="0" dirty="0">
                <a:solidFill>
                  <a:prstClr val="white"/>
                </a:solidFill>
              </a:endParaRPr>
            </a:p>
          </p:txBody>
        </p:sp>
        <p:sp>
          <p:nvSpPr>
            <p:cNvPr id="40" name="Bent-Up Arrow 20"/>
            <p:cNvSpPr/>
            <p:nvPr/>
          </p:nvSpPr>
          <p:spPr>
            <a:xfrm rot="5400000">
              <a:off x="195574" y="3330430"/>
              <a:ext cx="764364" cy="2190859"/>
            </a:xfrm>
            <a:prstGeom prst="bentUp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3" name="Foliennummernplatzhalter 2">
            <a:extLst>
              <a:ext uri="{FF2B5EF4-FFF2-40B4-BE49-F238E27FC236}">
                <a16:creationId xmlns:a16="http://schemas.microsoft.com/office/drawing/2014/main" id="{5289754D-B2E0-DE6E-3798-235433BE0E6B}"/>
              </a:ext>
            </a:extLst>
          </p:cNvPr>
          <p:cNvSpPr>
            <a:spLocks noGrp="1"/>
          </p:cNvSpPr>
          <p:nvPr>
            <p:ph type="sldNum" sz="quarter" idx="12"/>
          </p:nvPr>
        </p:nvSpPr>
        <p:spPr/>
        <p:txBody>
          <a:bodyPr/>
          <a:lstStyle/>
          <a:p>
            <a:fld id="{B4C71E88-0A44-4F17-829B-07B79A5A6163}" type="slidenum">
              <a:rPr lang="en-US" smtClean="0"/>
              <a:pPr/>
              <a:t>24</a:t>
            </a:fld>
            <a:endParaRPr lang="en-US" dirty="0"/>
          </a:p>
        </p:txBody>
      </p:sp>
    </p:spTree>
    <p:extLst>
      <p:ext uri="{BB962C8B-B14F-4D97-AF65-F5344CB8AC3E}">
        <p14:creationId xmlns:p14="http://schemas.microsoft.com/office/powerpoint/2010/main" val="214435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1"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up)">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fade">
                                      <p:cBhvr>
                                        <p:cTn id="41" dur="500"/>
                                        <p:tgtEl>
                                          <p:spTgt spid="4">
                                            <p:txEl>
                                              <p:pRg st="0" end="0"/>
                                            </p:txEl>
                                          </p:spTgt>
                                        </p:tgtEl>
                                      </p:cBhvr>
                                    </p:animEffect>
                                  </p:childTnLst>
                                </p:cTn>
                              </p:par>
                            </p:childTnLst>
                          </p:cTn>
                        </p:par>
                        <p:par>
                          <p:cTn id="42" fill="hold">
                            <p:stCondLst>
                              <p:cond delay="1000"/>
                            </p:stCondLst>
                            <p:childTnLst>
                              <p:par>
                                <p:cTn id="43" presetID="22" presetClass="entr" presetSubtype="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42"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1000"/>
                                        <p:tgtEl>
                                          <p:spTgt spid="18"/>
                                        </p:tgtEl>
                                      </p:cBhvr>
                                    </p:animEffect>
                                    <p:anim calcmode="lin" valueType="num">
                                      <p:cBhvr>
                                        <p:cTn id="66" dur="1000" fill="hold"/>
                                        <p:tgtEl>
                                          <p:spTgt spid="18"/>
                                        </p:tgtEl>
                                        <p:attrNameLst>
                                          <p:attrName>ppt_x</p:attrName>
                                        </p:attrNameLst>
                                      </p:cBhvr>
                                      <p:tavLst>
                                        <p:tav tm="0">
                                          <p:val>
                                            <p:strVal val="#ppt_x"/>
                                          </p:val>
                                        </p:tav>
                                        <p:tav tm="100000">
                                          <p:val>
                                            <p:strVal val="#ppt_x"/>
                                          </p:val>
                                        </p:tav>
                                      </p:tavLst>
                                    </p:anim>
                                    <p:anim calcmode="lin" valueType="num">
                                      <p:cBhvr>
                                        <p:cTn id="67" dur="1000" fill="hold"/>
                                        <p:tgtEl>
                                          <p:spTgt spid="1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1000"/>
                                        <p:tgtEl>
                                          <p:spTgt spid="13"/>
                                        </p:tgtEl>
                                      </p:cBhvr>
                                    </p:animEffect>
                                    <p:anim calcmode="lin" valueType="num">
                                      <p:cBhvr>
                                        <p:cTn id="71" dur="1000" fill="hold"/>
                                        <p:tgtEl>
                                          <p:spTgt spid="13"/>
                                        </p:tgtEl>
                                        <p:attrNameLst>
                                          <p:attrName>ppt_x</p:attrName>
                                        </p:attrNameLst>
                                      </p:cBhvr>
                                      <p:tavLst>
                                        <p:tav tm="0">
                                          <p:val>
                                            <p:strVal val="#ppt_x"/>
                                          </p:val>
                                        </p:tav>
                                        <p:tav tm="100000">
                                          <p:val>
                                            <p:strVal val="#ppt_x"/>
                                          </p:val>
                                        </p:tav>
                                      </p:tavLst>
                                    </p:anim>
                                    <p:anim calcmode="lin" valueType="num">
                                      <p:cBhvr>
                                        <p:cTn id="72" dur="1000" fill="hold"/>
                                        <p:tgtEl>
                                          <p:spTgt spid="1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1000"/>
                                        <p:tgtEl>
                                          <p:spTgt spid="11"/>
                                        </p:tgtEl>
                                      </p:cBhvr>
                                    </p:animEffect>
                                    <p:anim calcmode="lin" valueType="num">
                                      <p:cBhvr>
                                        <p:cTn id="76" dur="1000" fill="hold"/>
                                        <p:tgtEl>
                                          <p:spTgt spid="11"/>
                                        </p:tgtEl>
                                        <p:attrNameLst>
                                          <p:attrName>ppt_x</p:attrName>
                                        </p:attrNameLst>
                                      </p:cBhvr>
                                      <p:tavLst>
                                        <p:tav tm="0">
                                          <p:val>
                                            <p:strVal val="#ppt_x"/>
                                          </p:val>
                                        </p:tav>
                                        <p:tav tm="100000">
                                          <p:val>
                                            <p:strVal val="#ppt_x"/>
                                          </p:val>
                                        </p:tav>
                                      </p:tavLst>
                                    </p:anim>
                                    <p:anim calcmode="lin" valueType="num">
                                      <p:cBhvr>
                                        <p:cTn id="77" dur="1000" fill="hold"/>
                                        <p:tgtEl>
                                          <p:spTgt spid="1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PCs und Laptops sind besonders betroffen</a:t>
            </a:r>
          </a:p>
        </p:txBody>
      </p:sp>
      <p:grpSp>
        <p:nvGrpSpPr>
          <p:cNvPr id="4" name="Gruppieren 6"/>
          <p:cNvGrpSpPr/>
          <p:nvPr/>
        </p:nvGrpSpPr>
        <p:grpSpPr>
          <a:xfrm>
            <a:off x="1416127" y="4047632"/>
            <a:ext cx="1837989" cy="478761"/>
            <a:chOff x="1259540" y="1654059"/>
            <a:chExt cx="1584220" cy="838811"/>
          </a:xfrm>
          <a:solidFill>
            <a:schemeClr val="tx2">
              <a:lumMod val="25000"/>
            </a:schemeClr>
          </a:solidFill>
        </p:grpSpPr>
        <p:sp>
          <p:nvSpPr>
            <p:cNvPr id="5" name="Abgerundetes Rechteck 7"/>
            <p:cNvSpPr/>
            <p:nvPr/>
          </p:nvSpPr>
          <p:spPr>
            <a:xfrm>
              <a:off x="1259540" y="1654059"/>
              <a:ext cx="1584220" cy="838811"/>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6" name="Abgerundetes Rechteck 4"/>
            <p:cNvSpPr/>
            <p:nvPr/>
          </p:nvSpPr>
          <p:spPr>
            <a:xfrm>
              <a:off x="1277929" y="1678627"/>
              <a:ext cx="1547442" cy="7896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dirty="0">
                  <a:solidFill>
                    <a:schemeClr val="tx1"/>
                  </a:solidFill>
                </a:rPr>
                <a:t>B8 13 00 00 00</a:t>
              </a:r>
            </a:p>
          </p:txBody>
        </p:sp>
      </p:grpSp>
      <p:grpSp>
        <p:nvGrpSpPr>
          <p:cNvPr id="7" name="Gruppieren 9"/>
          <p:cNvGrpSpPr/>
          <p:nvPr/>
        </p:nvGrpSpPr>
        <p:grpSpPr>
          <a:xfrm>
            <a:off x="3254116" y="4047632"/>
            <a:ext cx="1837989" cy="478761"/>
            <a:chOff x="1259540" y="1654059"/>
            <a:chExt cx="1584220" cy="838811"/>
          </a:xfrm>
          <a:solidFill>
            <a:schemeClr val="tx2">
              <a:lumMod val="25000"/>
            </a:schemeClr>
          </a:solidFill>
        </p:grpSpPr>
        <p:sp>
          <p:nvSpPr>
            <p:cNvPr id="8" name="Abgerundetes Rechteck 10"/>
            <p:cNvSpPr/>
            <p:nvPr/>
          </p:nvSpPr>
          <p:spPr>
            <a:xfrm>
              <a:off x="1259540" y="1654059"/>
              <a:ext cx="1584220" cy="838811"/>
            </a:xfrm>
            <a:prstGeom prst="roundRect">
              <a:avLst>
                <a:gd name="adj" fmla="val 10000"/>
              </a:avLst>
            </a:prstGeom>
          </p:spPr>
          <p:style>
            <a:lnRef idx="1">
              <a:schemeClr val="accent1"/>
            </a:lnRef>
            <a:fillRef idx="2">
              <a:schemeClr val="accent1"/>
            </a:fillRef>
            <a:effectRef idx="1">
              <a:schemeClr val="accent1"/>
            </a:effectRef>
            <a:fontRef idx="minor">
              <a:schemeClr val="dk1"/>
            </a:fontRef>
          </p:style>
        </p:sp>
        <p:sp>
          <p:nvSpPr>
            <p:cNvPr id="9" name="Abgerundetes Rechteck 4"/>
            <p:cNvSpPr/>
            <p:nvPr/>
          </p:nvSpPr>
          <p:spPr>
            <a:xfrm>
              <a:off x="1277929" y="1678627"/>
              <a:ext cx="1547442" cy="7896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dirty="0">
                  <a:solidFill>
                    <a:schemeClr val="tx1"/>
                  </a:solidFill>
                </a:rPr>
                <a:t>E9 C3 F8 FF FF</a:t>
              </a:r>
            </a:p>
          </p:txBody>
        </p:sp>
      </p:grpSp>
      <p:grpSp>
        <p:nvGrpSpPr>
          <p:cNvPr id="10" name="Gruppieren 12"/>
          <p:cNvGrpSpPr/>
          <p:nvPr/>
        </p:nvGrpSpPr>
        <p:grpSpPr>
          <a:xfrm>
            <a:off x="2085967" y="5398511"/>
            <a:ext cx="773828" cy="478761"/>
            <a:chOff x="1259540" y="1654059"/>
            <a:chExt cx="1584220" cy="838811"/>
          </a:xfrm>
          <a:solidFill>
            <a:srgbClr val="C00000"/>
          </a:solidFill>
        </p:grpSpPr>
        <p:sp>
          <p:nvSpPr>
            <p:cNvPr id="11" name="Abgerundetes Rechteck 13"/>
            <p:cNvSpPr/>
            <p:nvPr/>
          </p:nvSpPr>
          <p:spPr>
            <a:xfrm>
              <a:off x="1259540" y="1654059"/>
              <a:ext cx="1584220" cy="83881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2" name="Abgerundetes Rechteck 4"/>
            <p:cNvSpPr/>
            <p:nvPr/>
          </p:nvSpPr>
          <p:spPr>
            <a:xfrm>
              <a:off x="1277929" y="1678627"/>
              <a:ext cx="1547442" cy="7896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dirty="0">
                  <a:solidFill>
                    <a:srgbClr val="FFFFFF"/>
                  </a:solidFill>
                </a:rPr>
                <a:t>00 00</a:t>
              </a:r>
            </a:p>
          </p:txBody>
        </p:sp>
      </p:grpSp>
      <p:grpSp>
        <p:nvGrpSpPr>
          <p:cNvPr id="13" name="Gruppieren 15"/>
          <p:cNvGrpSpPr/>
          <p:nvPr/>
        </p:nvGrpSpPr>
        <p:grpSpPr>
          <a:xfrm>
            <a:off x="2787785" y="5398511"/>
            <a:ext cx="773828" cy="478761"/>
            <a:chOff x="1259540" y="1654059"/>
            <a:chExt cx="1584220" cy="838811"/>
          </a:xfrm>
          <a:solidFill>
            <a:srgbClr val="C00000"/>
          </a:solidFill>
        </p:grpSpPr>
        <p:sp>
          <p:nvSpPr>
            <p:cNvPr id="14" name="Abgerundetes Rechteck 16"/>
            <p:cNvSpPr/>
            <p:nvPr/>
          </p:nvSpPr>
          <p:spPr>
            <a:xfrm>
              <a:off x="1259540" y="1654059"/>
              <a:ext cx="1584220" cy="83881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5" name="Abgerundetes Rechteck 4"/>
            <p:cNvSpPr/>
            <p:nvPr/>
          </p:nvSpPr>
          <p:spPr>
            <a:xfrm>
              <a:off x="1277929" y="1678627"/>
              <a:ext cx="1547442" cy="7896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dirty="0">
                  <a:solidFill>
                    <a:srgbClr val="FFFFFF"/>
                  </a:solidFill>
                </a:rPr>
                <a:t>00 E9</a:t>
              </a:r>
            </a:p>
          </p:txBody>
        </p:sp>
      </p:grpSp>
      <p:grpSp>
        <p:nvGrpSpPr>
          <p:cNvPr id="16" name="Gruppieren 18"/>
          <p:cNvGrpSpPr/>
          <p:nvPr/>
        </p:nvGrpSpPr>
        <p:grpSpPr>
          <a:xfrm>
            <a:off x="3507885" y="5398511"/>
            <a:ext cx="432060" cy="478761"/>
            <a:chOff x="1259540" y="1654059"/>
            <a:chExt cx="1584220" cy="838811"/>
          </a:xfrm>
          <a:solidFill>
            <a:srgbClr val="C00000"/>
          </a:solidFill>
        </p:grpSpPr>
        <p:sp>
          <p:nvSpPr>
            <p:cNvPr id="17" name="Abgerundetes Rechteck 19"/>
            <p:cNvSpPr/>
            <p:nvPr/>
          </p:nvSpPr>
          <p:spPr>
            <a:xfrm>
              <a:off x="1259540" y="1654059"/>
              <a:ext cx="1584220" cy="838811"/>
            </a:xfrm>
            <a:prstGeom prst="roundRect">
              <a:avLst>
                <a:gd name="adj" fmla="val 10000"/>
              </a:avLst>
            </a:prstGeom>
            <a:grp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8" name="Abgerundetes Rechteck 4"/>
            <p:cNvSpPr/>
            <p:nvPr/>
          </p:nvSpPr>
          <p:spPr>
            <a:xfrm>
              <a:off x="1277929" y="1678627"/>
              <a:ext cx="1547442" cy="7896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defTabSz="889000">
                <a:lnSpc>
                  <a:spcPct val="90000"/>
                </a:lnSpc>
                <a:spcBef>
                  <a:spcPct val="0"/>
                </a:spcBef>
                <a:spcAft>
                  <a:spcPct val="35000"/>
                </a:spcAft>
              </a:pPr>
              <a:r>
                <a:rPr lang="en-US" sz="2000" dirty="0">
                  <a:solidFill>
                    <a:srgbClr val="FFFFFF"/>
                  </a:solidFill>
                </a:rPr>
                <a:t>C3</a:t>
              </a:r>
            </a:p>
          </p:txBody>
        </p:sp>
      </p:grpSp>
      <p:cxnSp>
        <p:nvCxnSpPr>
          <p:cNvPr id="19" name="Gerade Verbindung 22"/>
          <p:cNvCxnSpPr/>
          <p:nvPr/>
        </p:nvCxnSpPr>
        <p:spPr>
          <a:xfrm flipH="1">
            <a:off x="2085967" y="4048788"/>
            <a:ext cx="8982" cy="1764000"/>
          </a:xfrm>
          <a:prstGeom prst="line">
            <a:avLst/>
          </a:prstGeom>
          <a:ln w="28575">
            <a:solidFill>
              <a:schemeClr val="accent1"/>
            </a:solidFill>
            <a:tailEnd type="none"/>
          </a:ln>
          <a:effectLst/>
        </p:spPr>
        <p:style>
          <a:lnRef idx="1">
            <a:schemeClr val="accent1"/>
          </a:lnRef>
          <a:fillRef idx="0">
            <a:schemeClr val="accent1"/>
          </a:fillRef>
          <a:effectRef idx="0">
            <a:schemeClr val="accent1"/>
          </a:effectRef>
          <a:fontRef idx="minor">
            <a:schemeClr val="tx1"/>
          </a:fontRef>
        </p:style>
      </p:cxnSp>
      <p:cxnSp>
        <p:nvCxnSpPr>
          <p:cNvPr id="20" name="Gerade Verbindung 23"/>
          <p:cNvCxnSpPr/>
          <p:nvPr/>
        </p:nvCxnSpPr>
        <p:spPr>
          <a:xfrm flipH="1">
            <a:off x="3939945" y="4062810"/>
            <a:ext cx="8982" cy="1764000"/>
          </a:xfrm>
          <a:prstGeom prst="line">
            <a:avLst/>
          </a:prstGeom>
          <a:ln w="28575">
            <a:solidFill>
              <a:schemeClr val="accent1"/>
            </a:solidFill>
            <a:tailEnd type="none"/>
          </a:ln>
          <a:effectLst/>
        </p:spPr>
        <p:style>
          <a:lnRef idx="1">
            <a:schemeClr val="accent1"/>
          </a:lnRef>
          <a:fillRef idx="0">
            <a:schemeClr val="accent1"/>
          </a:fillRef>
          <a:effectRef idx="0">
            <a:schemeClr val="accent1"/>
          </a:effectRef>
          <a:fontRef idx="minor">
            <a:schemeClr val="tx1"/>
          </a:fontRef>
        </p:style>
      </p:cxnSp>
      <p:sp>
        <p:nvSpPr>
          <p:cNvPr id="21" name="Textfeld 24"/>
          <p:cNvSpPr txBox="1"/>
          <p:nvPr/>
        </p:nvSpPr>
        <p:spPr>
          <a:xfrm>
            <a:off x="6468147" y="4038992"/>
            <a:ext cx="2833582" cy="830997"/>
          </a:xfrm>
          <a:prstGeom prst="rect">
            <a:avLst/>
          </a:prstGeom>
          <a:noFill/>
        </p:spPr>
        <p:txBody>
          <a:bodyPr wrap="square" rtlCol="0">
            <a:spAutoFit/>
          </a:bodyPr>
          <a:lstStyle/>
          <a:p>
            <a:pPr algn="ctr"/>
            <a:r>
              <a:rPr lang="en-US" sz="2400" dirty="0">
                <a:solidFill>
                  <a:srgbClr val="FFFFFF"/>
                </a:solidFill>
                <a:latin typeface="Courier New" pitchFamily="49" charset="0"/>
                <a:cs typeface="Courier New" pitchFamily="49" charset="0"/>
              </a:rPr>
              <a:t>mov $0x13,%eax</a:t>
            </a:r>
          </a:p>
          <a:p>
            <a:r>
              <a:rPr lang="en-US" sz="2400" dirty="0" err="1">
                <a:solidFill>
                  <a:srgbClr val="FFFFFF"/>
                </a:solidFill>
                <a:latin typeface="Courier New" pitchFamily="49" charset="0"/>
                <a:cs typeface="Courier New" pitchFamily="49" charset="0"/>
              </a:rPr>
              <a:t>jmp</a:t>
            </a:r>
            <a:r>
              <a:rPr lang="en-US" sz="2400" dirty="0">
                <a:solidFill>
                  <a:srgbClr val="FFFFFF"/>
                </a:solidFill>
                <a:latin typeface="Courier New" pitchFamily="49" charset="0"/>
                <a:cs typeface="Courier New" pitchFamily="49" charset="0"/>
              </a:rPr>
              <a:t> 3aae9</a:t>
            </a:r>
          </a:p>
        </p:txBody>
      </p:sp>
      <p:sp>
        <p:nvSpPr>
          <p:cNvPr id="22" name="Textfeld 25"/>
          <p:cNvSpPr txBox="1"/>
          <p:nvPr/>
        </p:nvSpPr>
        <p:spPr>
          <a:xfrm>
            <a:off x="6458095" y="5412533"/>
            <a:ext cx="4118035" cy="1200329"/>
          </a:xfrm>
          <a:prstGeom prst="rect">
            <a:avLst/>
          </a:prstGeom>
          <a:noFill/>
        </p:spPr>
        <p:txBody>
          <a:bodyPr wrap="square" rtlCol="0">
            <a:spAutoFit/>
          </a:bodyPr>
          <a:lstStyle/>
          <a:p>
            <a:r>
              <a:rPr lang="en-US" sz="2400" dirty="0">
                <a:solidFill>
                  <a:srgbClr val="FFFFFF"/>
                </a:solidFill>
                <a:latin typeface="Courier New" pitchFamily="49" charset="0"/>
                <a:cs typeface="Courier New" pitchFamily="49" charset="0"/>
              </a:rPr>
              <a:t>add %al,(%eax)</a:t>
            </a:r>
          </a:p>
          <a:p>
            <a:r>
              <a:rPr lang="en-US" sz="2400" dirty="0">
                <a:solidFill>
                  <a:srgbClr val="FFFFFF"/>
                </a:solidFill>
                <a:latin typeface="Courier New" pitchFamily="49" charset="0"/>
                <a:cs typeface="Courier New" pitchFamily="49" charset="0"/>
              </a:rPr>
              <a:t>add %ch,%cl</a:t>
            </a:r>
          </a:p>
          <a:p>
            <a:r>
              <a:rPr lang="en-US" sz="2400" dirty="0">
                <a:solidFill>
                  <a:srgbClr val="FFFFFF"/>
                </a:solidFill>
                <a:latin typeface="Courier New" pitchFamily="49" charset="0"/>
                <a:cs typeface="Courier New" pitchFamily="49" charset="0"/>
              </a:rPr>
              <a:t>ret</a:t>
            </a:r>
          </a:p>
        </p:txBody>
      </p:sp>
      <p:sp>
        <p:nvSpPr>
          <p:cNvPr id="23" name="Pfeil nach rechts 26"/>
          <p:cNvSpPr/>
          <p:nvPr/>
        </p:nvSpPr>
        <p:spPr>
          <a:xfrm>
            <a:off x="5308135" y="4191652"/>
            <a:ext cx="720100" cy="216030"/>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FFFFFF"/>
              </a:solidFill>
            </a:endParaRPr>
          </a:p>
        </p:txBody>
      </p:sp>
      <p:sp>
        <p:nvSpPr>
          <p:cNvPr id="24" name="Pfeil nach rechts 27"/>
          <p:cNvSpPr/>
          <p:nvPr/>
        </p:nvSpPr>
        <p:spPr>
          <a:xfrm>
            <a:off x="4173110" y="5517222"/>
            <a:ext cx="1855125" cy="216030"/>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rgbClr val="FFFFFF"/>
              </a:solidFill>
            </a:endParaRPr>
          </a:p>
        </p:txBody>
      </p:sp>
      <p:sp>
        <p:nvSpPr>
          <p:cNvPr id="25" name="Rectangle 44"/>
          <p:cNvSpPr>
            <a:spLocks noChangeArrowheads="1"/>
          </p:cNvSpPr>
          <p:nvPr/>
        </p:nvSpPr>
        <p:spPr bwMode="auto">
          <a:xfrm>
            <a:off x="6540403" y="3692322"/>
            <a:ext cx="4411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400" b="1" dirty="0" err="1">
                <a:solidFill>
                  <a:srgbClr val="FFFFFF"/>
                </a:solidFill>
                <a:latin typeface="Helvetica" charset="0"/>
              </a:rPr>
              <a:t>Beabsichtigter</a:t>
            </a:r>
            <a:r>
              <a:rPr lang="en-US" sz="2400" b="1" dirty="0">
                <a:solidFill>
                  <a:srgbClr val="FFFFFF"/>
                </a:solidFill>
                <a:latin typeface="Helvetica" charset="0"/>
              </a:rPr>
              <a:t> Code</a:t>
            </a:r>
            <a:endParaRPr lang="en-US" sz="2400" dirty="0">
              <a:solidFill>
                <a:srgbClr val="FFFFFF"/>
              </a:solidFill>
            </a:endParaRPr>
          </a:p>
        </p:txBody>
      </p:sp>
      <p:sp>
        <p:nvSpPr>
          <p:cNvPr id="26" name="Rectangle 44"/>
          <p:cNvSpPr>
            <a:spLocks noChangeArrowheads="1"/>
          </p:cNvSpPr>
          <p:nvPr/>
        </p:nvSpPr>
        <p:spPr bwMode="auto">
          <a:xfrm>
            <a:off x="6536093" y="5031993"/>
            <a:ext cx="4411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sz="2400" b="1" dirty="0" err="1">
                <a:solidFill>
                  <a:srgbClr val="FFFFFF"/>
                </a:solidFill>
                <a:latin typeface="Helvetica" charset="0"/>
              </a:rPr>
              <a:t>Unbeabsichtigter</a:t>
            </a:r>
            <a:r>
              <a:rPr lang="en-US" sz="2400" b="1" dirty="0">
                <a:solidFill>
                  <a:srgbClr val="FFFFFF"/>
                </a:solidFill>
                <a:latin typeface="Helvetica" charset="0"/>
              </a:rPr>
              <a:t> Code</a:t>
            </a:r>
            <a:endParaRPr lang="en-US" sz="2400" dirty="0">
              <a:solidFill>
                <a:srgbClr val="FFFFFF"/>
              </a:solidFill>
            </a:endParaRPr>
          </a:p>
        </p:txBody>
      </p:sp>
      <p:sp>
        <p:nvSpPr>
          <p:cNvPr id="27" name="Oval 3"/>
          <p:cNvSpPr/>
          <p:nvPr/>
        </p:nvSpPr>
        <p:spPr>
          <a:xfrm>
            <a:off x="1169289" y="1340768"/>
            <a:ext cx="4320480" cy="249084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de-DE" sz="2000" b="1" dirty="0"/>
              <a:t>GADGET RAUM</a:t>
            </a:r>
            <a:endParaRPr lang="en-US" sz="2000" b="1" dirty="0"/>
          </a:p>
        </p:txBody>
      </p:sp>
      <p:sp>
        <p:nvSpPr>
          <p:cNvPr id="3" name="Foliennummernplatzhalter 2">
            <a:extLst>
              <a:ext uri="{FF2B5EF4-FFF2-40B4-BE49-F238E27FC236}">
                <a16:creationId xmlns:a16="http://schemas.microsoft.com/office/drawing/2014/main" id="{431D59D7-69FF-B185-0D84-D006B76F67EE}"/>
              </a:ext>
            </a:extLst>
          </p:cNvPr>
          <p:cNvSpPr>
            <a:spLocks noGrp="1"/>
          </p:cNvSpPr>
          <p:nvPr>
            <p:ph type="sldNum" sz="quarter" idx="12"/>
          </p:nvPr>
        </p:nvSpPr>
        <p:spPr/>
        <p:txBody>
          <a:bodyPr/>
          <a:lstStyle/>
          <a:p>
            <a:fld id="{B4C71E88-0A44-4F17-829B-07B79A5A6163}" type="slidenum">
              <a:rPr lang="en-US" smtClean="0"/>
              <a:pPr/>
              <a:t>25</a:t>
            </a:fld>
            <a:endParaRPr lang="en-US" dirty="0"/>
          </a:p>
        </p:txBody>
      </p:sp>
    </p:spTree>
    <p:extLst>
      <p:ext uri="{BB962C8B-B14F-4D97-AF65-F5344CB8AC3E}">
        <p14:creationId xmlns:p14="http://schemas.microsoft.com/office/powerpoint/2010/main" val="73178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par>
                                <p:cTn id="28" presetID="22" presetClass="entr" presetSubtype="1"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e-DE" dirty="0"/>
              <a:t>Wie können wir uns gegen diese Angriffe schützen?</a:t>
            </a:r>
            <a:endParaRPr lang="en-US" dirty="0"/>
          </a:p>
        </p:txBody>
      </p:sp>
      <p:pic>
        <p:nvPicPr>
          <p:cNvPr id="2" name="Grafik 1" descr="Captain America | The Two-Woman Crusad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512" y="3068960"/>
            <a:ext cx="3068960" cy="30689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Foliennummernplatzhalter 2">
            <a:extLst>
              <a:ext uri="{FF2B5EF4-FFF2-40B4-BE49-F238E27FC236}">
                <a16:creationId xmlns:a16="http://schemas.microsoft.com/office/drawing/2014/main" id="{F2FCD4C3-0C4E-43AF-F83E-D353879311D0}"/>
              </a:ext>
            </a:extLst>
          </p:cNvPr>
          <p:cNvSpPr>
            <a:spLocks noGrp="1"/>
          </p:cNvSpPr>
          <p:nvPr>
            <p:ph type="sldNum" sz="quarter" idx="12"/>
          </p:nvPr>
        </p:nvSpPr>
        <p:spPr/>
        <p:txBody>
          <a:bodyPr/>
          <a:lstStyle/>
          <a:p>
            <a:fld id="{B4C71E88-0A44-4F17-829B-07B79A5A6163}" type="slidenum">
              <a:rPr lang="en-US" smtClean="0"/>
              <a:pPr/>
              <a:t>26</a:t>
            </a:fld>
            <a:endParaRPr lang="en-US" dirty="0"/>
          </a:p>
        </p:txBody>
      </p:sp>
    </p:spTree>
    <p:extLst>
      <p:ext uri="{BB962C8B-B14F-4D97-AF65-F5344CB8AC3E}">
        <p14:creationId xmlns:p14="http://schemas.microsoft.com/office/powerpoint/2010/main" val="391702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Abwehrmethoden</a:t>
            </a:r>
          </a:p>
        </p:txBody>
      </p:sp>
      <p:sp>
        <p:nvSpPr>
          <p:cNvPr id="3" name="Content Placeholder 3"/>
          <p:cNvSpPr txBox="1">
            <a:spLocks/>
          </p:cNvSpPr>
          <p:nvPr/>
        </p:nvSpPr>
        <p:spPr>
          <a:xfrm>
            <a:off x="551384" y="1196752"/>
            <a:ext cx="5349280" cy="5256584"/>
          </a:xfrm>
          <a:prstGeom prst="rect">
            <a:avLst/>
          </a:prstGeom>
        </p:spPr>
        <p:txBody>
          <a:bodyPr>
            <a:normAutofit/>
          </a:bodyPr>
          <a:lstStyle>
            <a:lvl1pPr marL="342900" indent="-342900" algn="l" defTabSz="914400" rtl="0" eaLnBrk="1" latinLnBrk="0" hangingPunct="1">
              <a:spcBef>
                <a:spcPct val="20000"/>
              </a:spcBef>
              <a:buFont typeface="Wingdings 2" pitchFamily="18" charset="2"/>
              <a:buChar char=""/>
              <a:defRPr sz="3200" b="1" kern="1200">
                <a:solidFill>
                  <a:schemeClr val="bg1"/>
                </a:solidFill>
                <a:latin typeface="+mn-lt"/>
                <a:ea typeface="+mn-ea"/>
                <a:cs typeface="+mn-cs"/>
              </a:defRPr>
            </a:lvl1pPr>
            <a:lvl2pPr marL="742950" indent="-285750" algn="l" defTabSz="914400" rtl="0" eaLnBrk="1" latinLnBrk="0" hangingPunct="1">
              <a:spcBef>
                <a:spcPct val="20000"/>
              </a:spcBef>
              <a:buFont typeface="Wingdings 2" pitchFamily="18" charset="2"/>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Wingdings 2" pitchFamily="18" charset="2"/>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Wingdings 2" pitchFamily="18" charset="2"/>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Wingdings 2" pitchFamily="18" charset="2"/>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2" pitchFamily="18" charset="2"/>
              <a:buNone/>
            </a:pPr>
            <a:r>
              <a:rPr lang="de-DE" dirty="0"/>
              <a:t>Randomisierung</a:t>
            </a:r>
            <a:br>
              <a:rPr lang="de-DE" dirty="0"/>
            </a:br>
            <a:r>
              <a:rPr lang="de-DE" sz="2000" b="0" dirty="0"/>
              <a:t>[Cohen 1993 &amp; Larsen et al., </a:t>
            </a:r>
            <a:r>
              <a:rPr lang="de-DE" sz="2000" b="0" dirty="0" err="1"/>
              <a:t>SoK</a:t>
            </a:r>
            <a:r>
              <a:rPr lang="de-DE" sz="2000" b="0" dirty="0"/>
              <a:t> IEEE S&amp;P 2014]</a:t>
            </a:r>
            <a:endParaRPr lang="en-US" sz="2000" b="0" dirty="0"/>
          </a:p>
        </p:txBody>
      </p:sp>
      <p:sp>
        <p:nvSpPr>
          <p:cNvPr id="4" name="Content Placeholder 4"/>
          <p:cNvSpPr txBox="1">
            <a:spLocks/>
          </p:cNvSpPr>
          <p:nvPr/>
        </p:nvSpPr>
        <p:spPr>
          <a:xfrm>
            <a:off x="6528048" y="1196752"/>
            <a:ext cx="5663952" cy="5256584"/>
          </a:xfrm>
          <a:prstGeom prst="rect">
            <a:avLst/>
          </a:prstGeom>
        </p:spPr>
        <p:txBody>
          <a:bodyPr>
            <a:normAutofit/>
          </a:bodyPr>
          <a:lstStyle>
            <a:lvl1pPr marL="342900" indent="-342900" algn="l" defTabSz="914400" rtl="0" eaLnBrk="1" latinLnBrk="0" hangingPunct="1">
              <a:spcBef>
                <a:spcPct val="20000"/>
              </a:spcBef>
              <a:buFont typeface="Wingdings 2" pitchFamily="18" charset="2"/>
              <a:buChar char=""/>
              <a:defRPr sz="3200" b="1" kern="1200">
                <a:solidFill>
                  <a:schemeClr val="bg1"/>
                </a:solidFill>
                <a:latin typeface="+mn-lt"/>
                <a:ea typeface="+mn-ea"/>
                <a:cs typeface="+mn-cs"/>
              </a:defRPr>
            </a:lvl1pPr>
            <a:lvl2pPr marL="742950" indent="-285750" algn="l" defTabSz="914400" rtl="0" eaLnBrk="1" latinLnBrk="0" hangingPunct="1">
              <a:spcBef>
                <a:spcPct val="20000"/>
              </a:spcBef>
              <a:buFont typeface="Wingdings 2" pitchFamily="18" charset="2"/>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Wingdings 2" pitchFamily="18" charset="2"/>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Wingdings 2" pitchFamily="18" charset="2"/>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Wingdings 2" pitchFamily="18" charset="2"/>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2" pitchFamily="18" charset="2"/>
              <a:buNone/>
            </a:pPr>
            <a:r>
              <a:rPr lang="de-DE" dirty="0"/>
              <a:t>Programmflussintegrität</a:t>
            </a:r>
            <a:br>
              <a:rPr lang="de-DE" dirty="0"/>
            </a:br>
            <a:r>
              <a:rPr lang="de-DE" sz="2000" b="0" dirty="0"/>
              <a:t>[Abadi et al., CCS 2005 &amp; TISSEC 2009]</a:t>
            </a:r>
            <a:endParaRPr lang="en-US" sz="2000" b="0" dirty="0"/>
          </a:p>
        </p:txBody>
      </p:sp>
      <p:cxnSp>
        <p:nvCxnSpPr>
          <p:cNvPr id="5" name="Straight Connector 19"/>
          <p:cNvCxnSpPr/>
          <p:nvPr/>
        </p:nvCxnSpPr>
        <p:spPr>
          <a:xfrm flipH="1">
            <a:off x="6178352" y="1268760"/>
            <a:ext cx="3500" cy="496855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 Verbindung 5"/>
          <p:cNvCxnSpPr>
            <a:stCxn id="10" idx="4"/>
            <a:endCxn id="11" idx="0"/>
          </p:cNvCxnSpPr>
          <p:nvPr/>
        </p:nvCxnSpPr>
        <p:spPr>
          <a:xfrm>
            <a:off x="9315010" y="3262175"/>
            <a:ext cx="0" cy="335327"/>
          </a:xfrm>
          <a:prstGeom prst="line">
            <a:avLst/>
          </a:prstGeom>
          <a:noFill/>
          <a:ln w="28575" cap="flat" cmpd="sng" algn="ctr">
            <a:solidFill>
              <a:srgbClr val="4F81BD">
                <a:lumMod val="40000"/>
                <a:lumOff val="60000"/>
              </a:srgbClr>
            </a:solidFill>
            <a:prstDash val="solid"/>
            <a:tailEnd type="triangle" w="med" len="lg"/>
          </a:ln>
          <a:effectLst/>
        </p:spPr>
      </p:cxnSp>
      <p:cxnSp>
        <p:nvCxnSpPr>
          <p:cNvPr id="7" name="Gerade Verbindung 12"/>
          <p:cNvCxnSpPr>
            <a:stCxn id="11" idx="3"/>
            <a:endCxn id="13" idx="7"/>
          </p:cNvCxnSpPr>
          <p:nvPr/>
        </p:nvCxnSpPr>
        <p:spPr>
          <a:xfrm flipH="1">
            <a:off x="8777565" y="3987747"/>
            <a:ext cx="375800"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8" name="Gerade Verbindung 13"/>
          <p:cNvCxnSpPr>
            <a:stCxn id="11" idx="5"/>
            <a:endCxn id="12" idx="1"/>
          </p:cNvCxnSpPr>
          <p:nvPr/>
        </p:nvCxnSpPr>
        <p:spPr>
          <a:xfrm>
            <a:off x="9476655" y="3987747"/>
            <a:ext cx="419676"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9" name="Gerade Verbindung 14"/>
          <p:cNvCxnSpPr>
            <a:stCxn id="14" idx="0"/>
            <a:endCxn id="13" idx="4"/>
          </p:cNvCxnSpPr>
          <p:nvPr/>
        </p:nvCxnSpPr>
        <p:spPr>
          <a:xfrm flipV="1">
            <a:off x="8615920" y="4848409"/>
            <a:ext cx="0" cy="406896"/>
          </a:xfrm>
          <a:prstGeom prst="line">
            <a:avLst/>
          </a:prstGeom>
          <a:noFill/>
          <a:ln w="28575" cap="flat" cmpd="sng" algn="ctr">
            <a:solidFill>
              <a:srgbClr val="4F81BD">
                <a:lumMod val="40000"/>
                <a:lumOff val="60000"/>
              </a:srgbClr>
            </a:solidFill>
            <a:prstDash val="solid"/>
            <a:headEnd type="triangle" w="med" len="lg"/>
            <a:tailEnd type="none" w="med" len="lg"/>
          </a:ln>
          <a:effectLst/>
        </p:spPr>
      </p:cxnSp>
      <p:sp>
        <p:nvSpPr>
          <p:cNvPr id="10" name="Ellipse 21"/>
          <p:cNvSpPr/>
          <p:nvPr/>
        </p:nvSpPr>
        <p:spPr>
          <a:xfrm>
            <a:off x="9086410" y="2804975"/>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A</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1" name="Ellipse 22"/>
          <p:cNvSpPr/>
          <p:nvPr/>
        </p:nvSpPr>
        <p:spPr>
          <a:xfrm>
            <a:off x="9086410" y="3597502"/>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B</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2" name="Ellipse 23"/>
          <p:cNvSpPr/>
          <p:nvPr/>
        </p:nvSpPr>
        <p:spPr>
          <a:xfrm>
            <a:off x="9829376" y="439120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800" b="1" kern="0" dirty="0">
                <a:solidFill>
                  <a:prstClr val="white"/>
                </a:solidFill>
                <a:latin typeface="Calibri"/>
              </a:rPr>
              <a:t>D</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3" name="Ellipse 24"/>
          <p:cNvSpPr/>
          <p:nvPr/>
        </p:nvSpPr>
        <p:spPr>
          <a:xfrm>
            <a:off x="8387320" y="439120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C</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4" name="Ellipse 25"/>
          <p:cNvSpPr/>
          <p:nvPr/>
        </p:nvSpPr>
        <p:spPr>
          <a:xfrm>
            <a:off x="8387320" y="5255305"/>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prstClr val="white"/>
                </a:solidFill>
                <a:effectLst/>
                <a:uLnTx/>
                <a:uFillTx/>
                <a:latin typeface="Calibri"/>
                <a:ea typeface="+mn-ea"/>
                <a:cs typeface="+mn-cs"/>
              </a:rPr>
              <a:t>E</a:t>
            </a:r>
          </a:p>
        </p:txBody>
      </p:sp>
      <p:cxnSp>
        <p:nvCxnSpPr>
          <p:cNvPr id="15" name="Gekrümmte Verbindung 27"/>
          <p:cNvCxnSpPr>
            <a:stCxn id="11" idx="2"/>
            <a:endCxn id="14" idx="2"/>
          </p:cNvCxnSpPr>
          <p:nvPr/>
        </p:nvCxnSpPr>
        <p:spPr>
          <a:xfrm rot="10800000" flipV="1">
            <a:off x="8387320" y="3826101"/>
            <a:ext cx="699090" cy="1657803"/>
          </a:xfrm>
          <a:prstGeom prst="curvedConnector3">
            <a:avLst>
              <a:gd name="adj1" fmla="val 160313"/>
            </a:avLst>
          </a:prstGeom>
          <a:noFill/>
          <a:ln w="28575" cap="flat" cmpd="sng" algn="ctr">
            <a:solidFill>
              <a:srgbClr val="4F81BD">
                <a:lumMod val="40000"/>
                <a:lumOff val="60000"/>
              </a:srgbClr>
            </a:solidFill>
            <a:prstDash val="solid"/>
            <a:tailEnd type="triangle" w="med" len="lg"/>
          </a:ln>
          <a:effectLst/>
        </p:spPr>
      </p:cxnSp>
      <p:sp>
        <p:nvSpPr>
          <p:cNvPr id="16" name="Ellipse 33"/>
          <p:cNvSpPr/>
          <p:nvPr/>
        </p:nvSpPr>
        <p:spPr>
          <a:xfrm>
            <a:off x="9829375" y="5255305"/>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800" b="1" kern="0" dirty="0">
                <a:solidFill>
                  <a:prstClr val="white"/>
                </a:solidFill>
                <a:latin typeface="Calibri"/>
              </a:rPr>
              <a:t>F</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cxnSp>
        <p:nvCxnSpPr>
          <p:cNvPr id="17" name="Gerade Verbindung 34"/>
          <p:cNvCxnSpPr>
            <a:stCxn id="12" idx="4"/>
            <a:endCxn id="16" idx="0"/>
          </p:cNvCxnSpPr>
          <p:nvPr/>
        </p:nvCxnSpPr>
        <p:spPr>
          <a:xfrm flipH="1">
            <a:off x="10057975" y="4848409"/>
            <a:ext cx="1" cy="406896"/>
          </a:xfrm>
          <a:prstGeom prst="line">
            <a:avLst/>
          </a:prstGeom>
          <a:noFill/>
          <a:ln w="28575" cap="flat" cmpd="sng" algn="ctr">
            <a:solidFill>
              <a:srgbClr val="4F81BD">
                <a:lumMod val="40000"/>
                <a:lumOff val="60000"/>
              </a:srgbClr>
            </a:solidFill>
            <a:prstDash val="solid"/>
            <a:tailEnd type="triangle" w="med" len="lg"/>
          </a:ln>
          <a:effectLst/>
        </p:spPr>
      </p:cxnSp>
      <p:sp>
        <p:nvSpPr>
          <p:cNvPr id="18" name="Rounded Rectangle 32"/>
          <p:cNvSpPr/>
          <p:nvPr/>
        </p:nvSpPr>
        <p:spPr>
          <a:xfrm>
            <a:off x="9543610" y="2772669"/>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Label_1</a:t>
            </a:r>
            <a:endParaRPr lang="en-US" dirty="0"/>
          </a:p>
        </p:txBody>
      </p:sp>
      <p:sp>
        <p:nvSpPr>
          <p:cNvPr id="19" name="Rounded Rectangle 33"/>
          <p:cNvSpPr/>
          <p:nvPr/>
        </p:nvSpPr>
        <p:spPr>
          <a:xfrm>
            <a:off x="9525786" y="3569810"/>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Label_2</a:t>
            </a:r>
            <a:endParaRPr lang="en-US" dirty="0"/>
          </a:p>
        </p:txBody>
      </p:sp>
      <p:sp>
        <p:nvSpPr>
          <p:cNvPr id="20" name="Rounded Rectangle 34"/>
          <p:cNvSpPr/>
          <p:nvPr/>
        </p:nvSpPr>
        <p:spPr>
          <a:xfrm>
            <a:off x="10290350" y="4364980"/>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Label_3</a:t>
            </a:r>
            <a:endParaRPr lang="en-US" dirty="0"/>
          </a:p>
        </p:txBody>
      </p:sp>
      <p:sp>
        <p:nvSpPr>
          <p:cNvPr id="21" name="Rounded Rectangle 35"/>
          <p:cNvSpPr/>
          <p:nvPr/>
        </p:nvSpPr>
        <p:spPr>
          <a:xfrm>
            <a:off x="9553919" y="5721403"/>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Label_5</a:t>
            </a:r>
            <a:endParaRPr lang="en-US" dirty="0"/>
          </a:p>
        </p:txBody>
      </p:sp>
      <p:sp>
        <p:nvSpPr>
          <p:cNvPr id="22" name="Rounded Rectangle 36"/>
          <p:cNvSpPr/>
          <p:nvPr/>
        </p:nvSpPr>
        <p:spPr>
          <a:xfrm>
            <a:off x="8111864" y="5721403"/>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Label_4</a:t>
            </a:r>
            <a:endParaRPr lang="en-US" dirty="0"/>
          </a:p>
        </p:txBody>
      </p:sp>
      <p:sp>
        <p:nvSpPr>
          <p:cNvPr id="23" name="Rounded Rectangle 37"/>
          <p:cNvSpPr/>
          <p:nvPr/>
        </p:nvSpPr>
        <p:spPr>
          <a:xfrm>
            <a:off x="7375433" y="4344353"/>
            <a:ext cx="1008112" cy="5040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Label_3</a:t>
            </a:r>
            <a:endParaRPr lang="en-US" dirty="0"/>
          </a:p>
        </p:txBody>
      </p:sp>
      <p:grpSp>
        <p:nvGrpSpPr>
          <p:cNvPr id="24" name="GRAPH-deiversity"/>
          <p:cNvGrpSpPr/>
          <p:nvPr/>
        </p:nvGrpSpPr>
        <p:grpSpPr>
          <a:xfrm>
            <a:off x="2242529" y="2772669"/>
            <a:ext cx="1899256" cy="2907530"/>
            <a:chOff x="1057479" y="3066901"/>
            <a:chExt cx="1899256" cy="2907530"/>
          </a:xfrm>
        </p:grpSpPr>
        <p:cxnSp>
          <p:nvCxnSpPr>
            <p:cNvPr id="25" name="Gerade Verbindung 5"/>
            <p:cNvCxnSpPr>
              <a:stCxn id="29" idx="4"/>
              <a:endCxn id="30" idx="0"/>
            </p:cNvCxnSpPr>
            <p:nvPr/>
          </p:nvCxnSpPr>
          <p:spPr>
            <a:xfrm>
              <a:off x="1985169" y="3524101"/>
              <a:ext cx="0" cy="335327"/>
            </a:xfrm>
            <a:prstGeom prst="line">
              <a:avLst/>
            </a:prstGeom>
            <a:noFill/>
            <a:ln w="28575" cap="flat" cmpd="sng" algn="ctr">
              <a:solidFill>
                <a:srgbClr val="4F81BD">
                  <a:lumMod val="40000"/>
                  <a:lumOff val="60000"/>
                </a:srgbClr>
              </a:solidFill>
              <a:prstDash val="solid"/>
              <a:tailEnd type="triangle" w="med" len="lg"/>
            </a:ln>
            <a:effectLst/>
          </p:spPr>
        </p:cxnSp>
        <p:cxnSp>
          <p:nvCxnSpPr>
            <p:cNvPr id="26" name="Gerade Verbindung 12"/>
            <p:cNvCxnSpPr>
              <a:stCxn id="30" idx="3"/>
              <a:endCxn id="32" idx="7"/>
            </p:cNvCxnSpPr>
            <p:nvPr/>
          </p:nvCxnSpPr>
          <p:spPr>
            <a:xfrm flipH="1">
              <a:off x="1447724" y="4249673"/>
              <a:ext cx="375800"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27" name="Gerade Verbindung 13"/>
            <p:cNvCxnSpPr>
              <a:stCxn id="30" idx="5"/>
              <a:endCxn id="31" idx="1"/>
            </p:cNvCxnSpPr>
            <p:nvPr/>
          </p:nvCxnSpPr>
          <p:spPr>
            <a:xfrm>
              <a:off x="2146814" y="4249673"/>
              <a:ext cx="419676"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28" name="Gerade Verbindung 14"/>
            <p:cNvCxnSpPr>
              <a:stCxn id="33" idx="0"/>
              <a:endCxn id="32" idx="4"/>
            </p:cNvCxnSpPr>
            <p:nvPr/>
          </p:nvCxnSpPr>
          <p:spPr>
            <a:xfrm flipV="1">
              <a:off x="1286079" y="5110335"/>
              <a:ext cx="0" cy="406896"/>
            </a:xfrm>
            <a:prstGeom prst="line">
              <a:avLst/>
            </a:prstGeom>
            <a:noFill/>
            <a:ln w="28575" cap="flat" cmpd="sng" algn="ctr">
              <a:solidFill>
                <a:srgbClr val="4F81BD">
                  <a:lumMod val="40000"/>
                  <a:lumOff val="60000"/>
                </a:srgbClr>
              </a:solidFill>
              <a:prstDash val="solid"/>
              <a:headEnd type="triangle" w="med" len="lg"/>
              <a:tailEnd type="none" w="med" len="lg"/>
            </a:ln>
            <a:effectLst/>
          </p:spPr>
        </p:cxnSp>
        <p:sp>
          <p:nvSpPr>
            <p:cNvPr id="29" name="Ellipse 21"/>
            <p:cNvSpPr/>
            <p:nvPr/>
          </p:nvSpPr>
          <p:spPr>
            <a:xfrm>
              <a:off x="1756569" y="3066901"/>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A</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30" name="Ellipse 22"/>
            <p:cNvSpPr/>
            <p:nvPr/>
          </p:nvSpPr>
          <p:spPr>
            <a:xfrm>
              <a:off x="1756569" y="3859428"/>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B</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31" name="Ellipse 23"/>
            <p:cNvSpPr/>
            <p:nvPr/>
          </p:nvSpPr>
          <p:spPr>
            <a:xfrm>
              <a:off x="2499535" y="4653135"/>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800" b="1" kern="0" dirty="0">
                  <a:solidFill>
                    <a:prstClr val="white"/>
                  </a:solidFill>
                  <a:latin typeface="Calibri"/>
                </a:rPr>
                <a:t>D</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32" name="Ellipse 24"/>
            <p:cNvSpPr/>
            <p:nvPr/>
          </p:nvSpPr>
          <p:spPr>
            <a:xfrm>
              <a:off x="1057479" y="4653135"/>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C</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33" name="Ellipse 25"/>
            <p:cNvSpPr/>
            <p:nvPr/>
          </p:nvSpPr>
          <p:spPr>
            <a:xfrm>
              <a:off x="1057479" y="5517231"/>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prstClr val="white"/>
                  </a:solidFill>
                  <a:effectLst/>
                  <a:uLnTx/>
                  <a:uFillTx/>
                  <a:latin typeface="Calibri"/>
                  <a:ea typeface="+mn-ea"/>
                  <a:cs typeface="+mn-cs"/>
                </a:rPr>
                <a:t>E</a:t>
              </a:r>
            </a:p>
          </p:txBody>
        </p:sp>
        <p:cxnSp>
          <p:nvCxnSpPr>
            <p:cNvPr id="34" name="Gekrümmte Verbindung 27"/>
            <p:cNvCxnSpPr>
              <a:stCxn id="30" idx="2"/>
              <a:endCxn id="33" idx="2"/>
            </p:cNvCxnSpPr>
            <p:nvPr/>
          </p:nvCxnSpPr>
          <p:spPr>
            <a:xfrm rot="10800000" flipV="1">
              <a:off x="1057479" y="4088027"/>
              <a:ext cx="699090" cy="1657803"/>
            </a:xfrm>
            <a:prstGeom prst="curvedConnector3">
              <a:avLst>
                <a:gd name="adj1" fmla="val 160313"/>
              </a:avLst>
            </a:prstGeom>
            <a:noFill/>
            <a:ln w="28575" cap="flat" cmpd="sng" algn="ctr">
              <a:solidFill>
                <a:srgbClr val="4F81BD">
                  <a:lumMod val="40000"/>
                  <a:lumOff val="60000"/>
                </a:srgbClr>
              </a:solidFill>
              <a:prstDash val="solid"/>
              <a:tailEnd type="triangle" w="med" len="lg"/>
            </a:ln>
            <a:effectLst/>
          </p:spPr>
        </p:cxnSp>
        <p:sp>
          <p:nvSpPr>
            <p:cNvPr id="35" name="Ellipse 33"/>
            <p:cNvSpPr/>
            <p:nvPr/>
          </p:nvSpPr>
          <p:spPr>
            <a:xfrm>
              <a:off x="2499534" y="5517231"/>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800" b="1" kern="0" dirty="0">
                  <a:solidFill>
                    <a:prstClr val="white"/>
                  </a:solidFill>
                  <a:latin typeface="Calibri"/>
                </a:rPr>
                <a:t>F</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cxnSp>
          <p:nvCxnSpPr>
            <p:cNvPr id="36" name="Gerade Verbindung 34"/>
            <p:cNvCxnSpPr>
              <a:stCxn id="31" idx="4"/>
              <a:endCxn id="35" idx="0"/>
            </p:cNvCxnSpPr>
            <p:nvPr/>
          </p:nvCxnSpPr>
          <p:spPr>
            <a:xfrm flipH="1">
              <a:off x="2728134" y="5110335"/>
              <a:ext cx="1" cy="406896"/>
            </a:xfrm>
            <a:prstGeom prst="line">
              <a:avLst/>
            </a:prstGeom>
            <a:noFill/>
            <a:ln w="28575" cap="flat" cmpd="sng" algn="ctr">
              <a:solidFill>
                <a:srgbClr val="4F81BD">
                  <a:lumMod val="40000"/>
                  <a:lumOff val="60000"/>
                </a:srgbClr>
              </a:solidFill>
              <a:prstDash val="solid"/>
              <a:tailEnd type="triangle" w="med" len="lg"/>
            </a:ln>
            <a:effectLst/>
          </p:spPr>
        </p:cxnSp>
      </p:grpSp>
      <p:grpSp>
        <p:nvGrpSpPr>
          <p:cNvPr id="37" name="Graph-Memory"/>
          <p:cNvGrpSpPr/>
          <p:nvPr/>
        </p:nvGrpSpPr>
        <p:grpSpPr>
          <a:xfrm>
            <a:off x="2032297" y="2452382"/>
            <a:ext cx="2520280" cy="3922746"/>
            <a:chOff x="847247" y="2746614"/>
            <a:chExt cx="2520280" cy="3922746"/>
          </a:xfrm>
        </p:grpSpPr>
        <p:sp>
          <p:nvSpPr>
            <p:cNvPr id="38" name="Code Page 1"/>
            <p:cNvSpPr/>
            <p:nvPr/>
          </p:nvSpPr>
          <p:spPr>
            <a:xfrm>
              <a:off x="847247" y="2746614"/>
              <a:ext cx="2520280" cy="392274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b"/>
            <a:lstStyle/>
            <a:p>
              <a:pPr algn="ctr">
                <a:defRPr/>
              </a:pPr>
              <a:r>
                <a:rPr lang="en-US" sz="2000" kern="0" dirty="0">
                  <a:solidFill>
                    <a:prstClr val="black"/>
                  </a:solidFill>
                  <a:latin typeface="Calibri"/>
                </a:rPr>
                <a:t>Memory</a:t>
              </a:r>
              <a:endParaRPr lang="en-US" sz="2400" kern="0" dirty="0">
                <a:solidFill>
                  <a:prstClr val="black"/>
                </a:solidFill>
                <a:latin typeface="Calibri"/>
              </a:endParaRPr>
            </a:p>
          </p:txBody>
        </p:sp>
        <p:cxnSp>
          <p:nvCxnSpPr>
            <p:cNvPr id="39" name="Gerade Verbindung 5"/>
            <p:cNvCxnSpPr>
              <a:stCxn id="40" idx="4"/>
              <a:endCxn id="41" idx="0"/>
            </p:cNvCxnSpPr>
            <p:nvPr/>
          </p:nvCxnSpPr>
          <p:spPr>
            <a:xfrm>
              <a:off x="2092772" y="3238128"/>
              <a:ext cx="0" cy="142019"/>
            </a:xfrm>
            <a:prstGeom prst="line">
              <a:avLst/>
            </a:prstGeom>
            <a:noFill/>
            <a:ln w="38100" cap="flat" cmpd="sng" algn="ctr">
              <a:solidFill>
                <a:schemeClr val="tx2"/>
              </a:solidFill>
              <a:prstDash val="solid"/>
              <a:tailEnd type="triangle" w="med" len="sm"/>
            </a:ln>
            <a:effectLst/>
          </p:spPr>
        </p:cxnSp>
        <p:sp>
          <p:nvSpPr>
            <p:cNvPr id="40" name="Ellipse 21"/>
            <p:cNvSpPr/>
            <p:nvPr/>
          </p:nvSpPr>
          <p:spPr>
            <a:xfrm>
              <a:off x="1864172" y="2780928"/>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A</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41" name="Ellipse 22"/>
            <p:cNvSpPr/>
            <p:nvPr/>
          </p:nvSpPr>
          <p:spPr>
            <a:xfrm>
              <a:off x="1864172" y="3380147"/>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B</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42" name="Ellipse 21"/>
            <p:cNvSpPr/>
            <p:nvPr/>
          </p:nvSpPr>
          <p:spPr>
            <a:xfrm>
              <a:off x="1864172" y="3979366"/>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C</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43" name="Ellipse 21"/>
            <p:cNvSpPr/>
            <p:nvPr/>
          </p:nvSpPr>
          <p:spPr>
            <a:xfrm>
              <a:off x="1864172" y="4578585"/>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E</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44" name="Ellipse 21"/>
            <p:cNvSpPr/>
            <p:nvPr/>
          </p:nvSpPr>
          <p:spPr>
            <a:xfrm>
              <a:off x="1864172" y="5177804"/>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D</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45" name="Ellipse 21"/>
            <p:cNvSpPr/>
            <p:nvPr/>
          </p:nvSpPr>
          <p:spPr>
            <a:xfrm>
              <a:off x="1864172" y="5777023"/>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F</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cxnSp>
          <p:nvCxnSpPr>
            <p:cNvPr id="46" name="Gerade Verbindung 5"/>
            <p:cNvCxnSpPr>
              <a:stCxn id="41" idx="4"/>
              <a:endCxn id="42" idx="0"/>
            </p:cNvCxnSpPr>
            <p:nvPr/>
          </p:nvCxnSpPr>
          <p:spPr>
            <a:xfrm>
              <a:off x="2092772" y="3837347"/>
              <a:ext cx="0" cy="142019"/>
            </a:xfrm>
            <a:prstGeom prst="line">
              <a:avLst/>
            </a:prstGeom>
            <a:noFill/>
            <a:ln w="38100" cap="flat" cmpd="sng" algn="ctr">
              <a:solidFill>
                <a:schemeClr val="tx2"/>
              </a:solidFill>
              <a:prstDash val="solid"/>
              <a:tailEnd type="triangle" w="med" len="sm"/>
            </a:ln>
            <a:effectLst/>
          </p:spPr>
        </p:cxnSp>
        <p:cxnSp>
          <p:nvCxnSpPr>
            <p:cNvPr id="47" name="Gerade Verbindung 5"/>
            <p:cNvCxnSpPr>
              <a:stCxn id="42" idx="4"/>
              <a:endCxn id="43" idx="0"/>
            </p:cNvCxnSpPr>
            <p:nvPr/>
          </p:nvCxnSpPr>
          <p:spPr>
            <a:xfrm>
              <a:off x="2092772" y="4436566"/>
              <a:ext cx="0" cy="142019"/>
            </a:xfrm>
            <a:prstGeom prst="line">
              <a:avLst/>
            </a:prstGeom>
            <a:noFill/>
            <a:ln w="38100" cap="flat" cmpd="sng" algn="ctr">
              <a:solidFill>
                <a:schemeClr val="tx2"/>
              </a:solidFill>
              <a:prstDash val="solid"/>
              <a:tailEnd type="triangle" w="med" len="sm"/>
            </a:ln>
            <a:effectLst/>
          </p:spPr>
        </p:cxnSp>
        <p:cxnSp>
          <p:nvCxnSpPr>
            <p:cNvPr id="48" name="Gerade Verbindung 5"/>
            <p:cNvCxnSpPr>
              <a:stCxn id="44" idx="4"/>
              <a:endCxn id="45" idx="0"/>
            </p:cNvCxnSpPr>
            <p:nvPr/>
          </p:nvCxnSpPr>
          <p:spPr>
            <a:xfrm>
              <a:off x="2092772" y="5635004"/>
              <a:ext cx="0" cy="142019"/>
            </a:xfrm>
            <a:prstGeom prst="line">
              <a:avLst/>
            </a:prstGeom>
            <a:noFill/>
            <a:ln w="38100" cap="flat" cmpd="sng" algn="ctr">
              <a:solidFill>
                <a:schemeClr val="tx2"/>
              </a:solidFill>
              <a:prstDash val="solid"/>
              <a:tailEnd type="triangle" w="med" len="sm"/>
            </a:ln>
            <a:effectLst/>
          </p:spPr>
        </p:cxnSp>
        <p:cxnSp>
          <p:nvCxnSpPr>
            <p:cNvPr id="49" name="Gekrümmte Verbindung 27"/>
            <p:cNvCxnSpPr>
              <a:stCxn id="41" idx="2"/>
              <a:endCxn id="44" idx="2"/>
            </p:cNvCxnSpPr>
            <p:nvPr/>
          </p:nvCxnSpPr>
          <p:spPr>
            <a:xfrm rot="10800000" flipV="1">
              <a:off x="1864172" y="3608746"/>
              <a:ext cx="12700" cy="1797657"/>
            </a:xfrm>
            <a:prstGeom prst="curvedConnector3">
              <a:avLst>
                <a:gd name="adj1" fmla="val 1800000"/>
              </a:avLst>
            </a:prstGeom>
            <a:noFill/>
            <a:ln w="38100" cap="flat" cmpd="sng" algn="ctr">
              <a:solidFill>
                <a:schemeClr val="tx2"/>
              </a:solidFill>
              <a:prstDash val="solid"/>
              <a:tailEnd type="triangle" w="med" len="sm"/>
            </a:ln>
            <a:effectLst/>
          </p:spPr>
        </p:cxnSp>
        <p:cxnSp>
          <p:nvCxnSpPr>
            <p:cNvPr id="50" name="Gekrümmte Verbindung 27"/>
            <p:cNvCxnSpPr>
              <a:stCxn id="41" idx="6"/>
              <a:endCxn id="43" idx="6"/>
            </p:cNvCxnSpPr>
            <p:nvPr/>
          </p:nvCxnSpPr>
          <p:spPr>
            <a:xfrm>
              <a:off x="2321372" y="3608747"/>
              <a:ext cx="12700" cy="1198438"/>
            </a:xfrm>
            <a:prstGeom prst="curvedConnector3">
              <a:avLst>
                <a:gd name="adj1" fmla="val 1800000"/>
              </a:avLst>
            </a:prstGeom>
            <a:noFill/>
            <a:ln w="38100" cap="flat" cmpd="sng" algn="ctr">
              <a:solidFill>
                <a:schemeClr val="tx2"/>
              </a:solidFill>
              <a:prstDash val="solid"/>
              <a:tailEnd type="triangle" w="med" len="sm"/>
            </a:ln>
            <a:effectLst/>
          </p:spPr>
        </p:cxnSp>
      </p:grpSp>
      <p:grpSp>
        <p:nvGrpSpPr>
          <p:cNvPr id="51" name="Div-Graph"/>
          <p:cNvGrpSpPr/>
          <p:nvPr/>
        </p:nvGrpSpPr>
        <p:grpSpPr>
          <a:xfrm>
            <a:off x="2032297" y="2431550"/>
            <a:ext cx="2520280" cy="3922746"/>
            <a:chOff x="3292974" y="2674606"/>
            <a:chExt cx="2520280" cy="3922746"/>
          </a:xfrm>
        </p:grpSpPr>
        <p:grpSp>
          <p:nvGrpSpPr>
            <p:cNvPr id="52" name="Graph-Memory"/>
            <p:cNvGrpSpPr/>
            <p:nvPr/>
          </p:nvGrpSpPr>
          <p:grpSpPr>
            <a:xfrm>
              <a:off x="3292974" y="2674606"/>
              <a:ext cx="2520280" cy="3922746"/>
              <a:chOff x="847247" y="2746614"/>
              <a:chExt cx="2520280" cy="3922746"/>
            </a:xfrm>
          </p:grpSpPr>
          <p:sp>
            <p:nvSpPr>
              <p:cNvPr id="56" name="Code Page 1"/>
              <p:cNvSpPr/>
              <p:nvPr/>
            </p:nvSpPr>
            <p:spPr>
              <a:xfrm>
                <a:off x="847247" y="2746614"/>
                <a:ext cx="2520280" cy="3922746"/>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b"/>
              <a:lstStyle/>
              <a:p>
                <a:pPr algn="ctr">
                  <a:defRPr/>
                </a:pPr>
                <a:r>
                  <a:rPr lang="en-US" sz="2000" kern="0" dirty="0">
                    <a:solidFill>
                      <a:prstClr val="black"/>
                    </a:solidFill>
                    <a:latin typeface="Calibri"/>
                  </a:rPr>
                  <a:t>Memory (randomized)</a:t>
                </a:r>
              </a:p>
            </p:txBody>
          </p:sp>
          <p:cxnSp>
            <p:nvCxnSpPr>
              <p:cNvPr id="57" name="Gerade Verbindung 5"/>
              <p:cNvCxnSpPr>
                <a:stCxn id="58" idx="4"/>
                <a:endCxn id="59" idx="0"/>
              </p:cNvCxnSpPr>
              <p:nvPr/>
            </p:nvCxnSpPr>
            <p:spPr>
              <a:xfrm>
                <a:off x="2092772" y="3238128"/>
                <a:ext cx="0" cy="142019"/>
              </a:xfrm>
              <a:prstGeom prst="line">
                <a:avLst/>
              </a:prstGeom>
              <a:noFill/>
              <a:ln w="38100" cap="flat" cmpd="sng" algn="ctr">
                <a:solidFill>
                  <a:schemeClr val="tx2"/>
                </a:solidFill>
                <a:prstDash val="solid"/>
                <a:tailEnd type="triangle" w="med" len="sm"/>
              </a:ln>
              <a:effectLst/>
            </p:spPr>
          </p:cxnSp>
          <p:sp>
            <p:nvSpPr>
              <p:cNvPr id="58" name="Ellipse 21"/>
              <p:cNvSpPr/>
              <p:nvPr/>
            </p:nvSpPr>
            <p:spPr>
              <a:xfrm>
                <a:off x="1864172" y="2780928"/>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D</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59" name="Ellipse 22"/>
              <p:cNvSpPr/>
              <p:nvPr/>
            </p:nvSpPr>
            <p:spPr>
              <a:xfrm>
                <a:off x="1864172" y="3380147"/>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A</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60" name="Ellipse 21"/>
              <p:cNvSpPr/>
              <p:nvPr/>
            </p:nvSpPr>
            <p:spPr>
              <a:xfrm>
                <a:off x="1864172" y="3979366"/>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E</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61" name="Ellipse 21"/>
              <p:cNvSpPr/>
              <p:nvPr/>
            </p:nvSpPr>
            <p:spPr>
              <a:xfrm>
                <a:off x="1864172" y="4578585"/>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F</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62" name="Ellipse 21"/>
              <p:cNvSpPr/>
              <p:nvPr/>
            </p:nvSpPr>
            <p:spPr>
              <a:xfrm>
                <a:off x="1864172" y="5177804"/>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B</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63" name="Ellipse 21"/>
              <p:cNvSpPr/>
              <p:nvPr/>
            </p:nvSpPr>
            <p:spPr>
              <a:xfrm>
                <a:off x="1864172" y="5777023"/>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C</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cxnSp>
            <p:nvCxnSpPr>
              <p:cNvPr id="64" name="Gerade Verbindung 5"/>
              <p:cNvCxnSpPr>
                <a:stCxn id="62" idx="4"/>
                <a:endCxn id="63" idx="0"/>
              </p:cNvCxnSpPr>
              <p:nvPr/>
            </p:nvCxnSpPr>
            <p:spPr>
              <a:xfrm>
                <a:off x="2092772" y="5635004"/>
                <a:ext cx="0" cy="142019"/>
              </a:xfrm>
              <a:prstGeom prst="line">
                <a:avLst/>
              </a:prstGeom>
              <a:noFill/>
              <a:ln w="38100" cap="flat" cmpd="sng" algn="ctr">
                <a:solidFill>
                  <a:schemeClr val="tx2"/>
                </a:solidFill>
                <a:prstDash val="solid"/>
                <a:tailEnd type="triangle" w="med" len="sm"/>
              </a:ln>
              <a:effectLst/>
            </p:spPr>
          </p:cxnSp>
          <p:cxnSp>
            <p:nvCxnSpPr>
              <p:cNvPr id="65" name="Gekrümmte Verbindung 27"/>
              <p:cNvCxnSpPr>
                <a:stCxn id="62" idx="2"/>
                <a:endCxn id="58" idx="2"/>
              </p:cNvCxnSpPr>
              <p:nvPr/>
            </p:nvCxnSpPr>
            <p:spPr>
              <a:xfrm rot="10800000">
                <a:off x="1864172" y="3009528"/>
                <a:ext cx="12700" cy="2396876"/>
              </a:xfrm>
              <a:prstGeom prst="curvedConnector3">
                <a:avLst>
                  <a:gd name="adj1" fmla="val 1800000"/>
                </a:avLst>
              </a:prstGeom>
              <a:noFill/>
              <a:ln w="38100" cap="flat" cmpd="sng" algn="ctr">
                <a:solidFill>
                  <a:schemeClr val="tx2"/>
                </a:solidFill>
                <a:prstDash val="solid"/>
                <a:tailEnd type="triangle" w="med" len="sm"/>
              </a:ln>
              <a:effectLst/>
            </p:spPr>
          </p:cxnSp>
          <p:cxnSp>
            <p:nvCxnSpPr>
              <p:cNvPr id="66" name="Gekrümmte Verbindung 27"/>
              <p:cNvCxnSpPr>
                <a:stCxn id="58" idx="6"/>
                <a:endCxn id="61" idx="6"/>
              </p:cNvCxnSpPr>
              <p:nvPr/>
            </p:nvCxnSpPr>
            <p:spPr>
              <a:xfrm>
                <a:off x="2321372" y="3009528"/>
                <a:ext cx="12700" cy="1797657"/>
              </a:xfrm>
              <a:prstGeom prst="curvedConnector3">
                <a:avLst>
                  <a:gd name="adj1" fmla="val 1800000"/>
                </a:avLst>
              </a:prstGeom>
              <a:noFill/>
              <a:ln w="38100" cap="flat" cmpd="sng" algn="ctr">
                <a:solidFill>
                  <a:schemeClr val="tx2"/>
                </a:solidFill>
                <a:prstDash val="solid"/>
                <a:tailEnd type="triangle" w="med" len="sm"/>
              </a:ln>
              <a:effectLst/>
            </p:spPr>
          </p:cxnSp>
        </p:grpSp>
        <p:cxnSp>
          <p:nvCxnSpPr>
            <p:cNvPr id="53" name="Gekrümmte Verbindung 27"/>
            <p:cNvCxnSpPr>
              <a:stCxn id="59" idx="6"/>
              <a:endCxn id="62" idx="6"/>
            </p:cNvCxnSpPr>
            <p:nvPr/>
          </p:nvCxnSpPr>
          <p:spPr>
            <a:xfrm>
              <a:off x="4767099" y="3536739"/>
              <a:ext cx="12700" cy="1797657"/>
            </a:xfrm>
            <a:prstGeom prst="curvedConnector3">
              <a:avLst>
                <a:gd name="adj1" fmla="val 4320000"/>
              </a:avLst>
            </a:prstGeom>
            <a:noFill/>
            <a:ln w="38100" cap="flat" cmpd="sng" algn="ctr">
              <a:solidFill>
                <a:schemeClr val="tx2"/>
              </a:solidFill>
              <a:prstDash val="solid"/>
              <a:tailEnd type="triangle" w="med" len="sm"/>
            </a:ln>
            <a:effectLst/>
          </p:spPr>
        </p:cxnSp>
        <p:cxnSp>
          <p:nvCxnSpPr>
            <p:cNvPr id="54" name="Gekrümmte Verbindung 27"/>
            <p:cNvCxnSpPr>
              <a:stCxn id="63" idx="2"/>
              <a:endCxn id="60" idx="2"/>
            </p:cNvCxnSpPr>
            <p:nvPr/>
          </p:nvCxnSpPr>
          <p:spPr>
            <a:xfrm rot="10800000">
              <a:off x="4309899" y="4135959"/>
              <a:ext cx="12700" cy="1797657"/>
            </a:xfrm>
            <a:prstGeom prst="curvedConnector3">
              <a:avLst>
                <a:gd name="adj1" fmla="val 3300000"/>
              </a:avLst>
            </a:prstGeom>
            <a:noFill/>
            <a:ln w="38100" cap="flat" cmpd="sng" algn="ctr">
              <a:solidFill>
                <a:schemeClr val="tx2"/>
              </a:solidFill>
              <a:prstDash val="solid"/>
              <a:tailEnd type="triangle" w="med" len="sm"/>
            </a:ln>
            <a:effectLst/>
          </p:spPr>
        </p:cxnSp>
        <p:cxnSp>
          <p:nvCxnSpPr>
            <p:cNvPr id="55" name="Gekrümmte Verbindung 27"/>
            <p:cNvCxnSpPr>
              <a:stCxn id="62" idx="2"/>
              <a:endCxn id="60" idx="3"/>
            </p:cNvCxnSpPr>
            <p:nvPr/>
          </p:nvCxnSpPr>
          <p:spPr>
            <a:xfrm rot="10800000" flipH="1">
              <a:off x="4309898" y="4297604"/>
              <a:ext cx="66955" cy="1036793"/>
            </a:xfrm>
            <a:prstGeom prst="curvedConnector4">
              <a:avLst>
                <a:gd name="adj1" fmla="val -455231"/>
                <a:gd name="adj2" fmla="val 57795"/>
              </a:avLst>
            </a:prstGeom>
            <a:noFill/>
            <a:ln w="38100" cap="flat" cmpd="sng" algn="ctr">
              <a:solidFill>
                <a:schemeClr val="tx2"/>
              </a:solidFill>
              <a:prstDash val="solid"/>
              <a:tailEnd type="triangle" w="med" len="sm"/>
            </a:ln>
            <a:effectLst/>
          </p:spPr>
        </p:cxnSp>
      </p:grpSp>
      <p:sp>
        <p:nvSpPr>
          <p:cNvPr id="67" name="Oval 5"/>
          <p:cNvSpPr/>
          <p:nvPr/>
        </p:nvSpPr>
        <p:spPr>
          <a:xfrm>
            <a:off x="8994970" y="2708920"/>
            <a:ext cx="640080" cy="640080"/>
          </a:xfrm>
          <a:prstGeom prst="ellipse">
            <a:avLst/>
          </a:prstGeom>
          <a:noFill/>
          <a:ln w="57150">
            <a:solidFill>
              <a:srgbClr val="4B9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73"/>
          <p:cNvSpPr/>
          <p:nvPr/>
        </p:nvSpPr>
        <p:spPr>
          <a:xfrm>
            <a:off x="8295880" y="4299769"/>
            <a:ext cx="640080" cy="640080"/>
          </a:xfrm>
          <a:prstGeom prst="ellipse">
            <a:avLst/>
          </a:prstGeom>
          <a:noFill/>
          <a:ln w="57150">
            <a:solidFill>
              <a:srgbClr val="4B9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74"/>
          <p:cNvSpPr/>
          <p:nvPr/>
        </p:nvSpPr>
        <p:spPr>
          <a:xfrm>
            <a:off x="9737935" y="4303646"/>
            <a:ext cx="640080" cy="640080"/>
          </a:xfrm>
          <a:prstGeom prst="ellipse">
            <a:avLst/>
          </a:prstGeom>
          <a:noFill/>
          <a:ln w="57150">
            <a:solidFill>
              <a:srgbClr val="4B9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78"/>
          <p:cNvSpPr/>
          <p:nvPr/>
        </p:nvSpPr>
        <p:spPr>
          <a:xfrm>
            <a:off x="8999461" y="3508473"/>
            <a:ext cx="640080" cy="640080"/>
          </a:xfrm>
          <a:prstGeom prst="ellipse">
            <a:avLst/>
          </a:prstGeom>
          <a:noFill/>
          <a:ln w="57150">
            <a:solidFill>
              <a:srgbClr val="4B9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9"/>
          <p:cNvSpPr/>
          <p:nvPr/>
        </p:nvSpPr>
        <p:spPr>
          <a:xfrm>
            <a:off x="9742758" y="5156013"/>
            <a:ext cx="640080" cy="640080"/>
          </a:xfrm>
          <a:prstGeom prst="ellipse">
            <a:avLst/>
          </a:prstGeom>
          <a:noFill/>
          <a:ln w="57150">
            <a:solidFill>
              <a:srgbClr val="4B9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81"/>
          <p:cNvSpPr/>
          <p:nvPr/>
        </p:nvSpPr>
        <p:spPr>
          <a:xfrm>
            <a:off x="8295880" y="5144476"/>
            <a:ext cx="640080" cy="640080"/>
          </a:xfrm>
          <a:prstGeom prst="ellipse">
            <a:avLst/>
          </a:prstGeom>
          <a:noFill/>
          <a:ln w="57150">
            <a:solidFill>
              <a:srgbClr val="4B9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9"/>
          <p:cNvGrpSpPr/>
          <p:nvPr/>
        </p:nvGrpSpPr>
        <p:grpSpPr>
          <a:xfrm>
            <a:off x="6888088" y="2708920"/>
            <a:ext cx="2111373" cy="1119593"/>
            <a:chOff x="4511030" y="2970847"/>
            <a:chExt cx="3679163" cy="1119593"/>
          </a:xfrm>
        </p:grpSpPr>
        <p:sp>
          <p:nvSpPr>
            <p:cNvPr id="74" name="Rectangle 82"/>
            <p:cNvSpPr/>
            <p:nvPr/>
          </p:nvSpPr>
          <p:spPr>
            <a:xfrm>
              <a:off x="4511030" y="2970847"/>
              <a:ext cx="1946864" cy="71085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DE" dirty="0"/>
                <a:t>Exit(B) == Label_3</a:t>
              </a:r>
              <a:endParaRPr lang="en-US" dirty="0"/>
            </a:p>
          </p:txBody>
        </p:sp>
        <p:cxnSp>
          <p:nvCxnSpPr>
            <p:cNvPr id="75" name="Elbow Connector 7"/>
            <p:cNvCxnSpPr>
              <a:stCxn id="74" idx="2"/>
              <a:endCxn id="70" idx="2"/>
            </p:cNvCxnSpPr>
            <p:nvPr/>
          </p:nvCxnSpPr>
          <p:spPr>
            <a:xfrm rot="16200000" flipH="1">
              <a:off x="6632961" y="2533208"/>
              <a:ext cx="408734" cy="2705730"/>
            </a:xfrm>
            <a:prstGeom prst="bentConnector2">
              <a:avLst/>
            </a:prstGeom>
            <a:ln w="57150">
              <a:solidFill>
                <a:srgbClr val="4B9F29"/>
              </a:solidFill>
            </a:ln>
          </p:spPr>
          <p:style>
            <a:lnRef idx="1">
              <a:schemeClr val="accent1"/>
            </a:lnRef>
            <a:fillRef idx="0">
              <a:schemeClr val="accent1"/>
            </a:fillRef>
            <a:effectRef idx="0">
              <a:schemeClr val="accent1"/>
            </a:effectRef>
            <a:fontRef idx="minor">
              <a:schemeClr val="tx1"/>
            </a:fontRef>
          </p:style>
        </p:cxnSp>
      </p:grpSp>
      <p:sp>
        <p:nvSpPr>
          <p:cNvPr id="83" name="Rechteck 82">
            <a:extLst>
              <a:ext uri="{FF2B5EF4-FFF2-40B4-BE49-F238E27FC236}">
                <a16:creationId xmlns:a16="http://schemas.microsoft.com/office/drawing/2014/main" id="{D020D3FB-5045-56D9-F94C-7EA692F6367B}"/>
              </a:ext>
            </a:extLst>
          </p:cNvPr>
          <p:cNvSpPr/>
          <p:nvPr/>
        </p:nvSpPr>
        <p:spPr>
          <a:xfrm>
            <a:off x="1322157" y="2875452"/>
            <a:ext cx="3734181" cy="24505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sz="2400" dirty="0"/>
          </a:p>
          <a:p>
            <a:pPr algn="ctr"/>
            <a:r>
              <a:rPr lang="de-DE" sz="2400" dirty="0"/>
              <a:t>JIT-ROP Angriffe</a:t>
            </a:r>
          </a:p>
          <a:p>
            <a:pPr algn="ctr"/>
            <a:r>
              <a:rPr lang="de-DE" sz="2400" dirty="0"/>
              <a:t>[Snow, </a:t>
            </a:r>
            <a:r>
              <a:rPr lang="de-DE" sz="2400" dirty="0" err="1"/>
              <a:t>Davi</a:t>
            </a:r>
            <a:r>
              <a:rPr lang="de-DE" sz="2400" dirty="0"/>
              <a:t>, et al., IEEE S&amp;P 2013]</a:t>
            </a:r>
          </a:p>
          <a:p>
            <a:pPr algn="ctr"/>
            <a:endParaRPr lang="de-DE" sz="2400" dirty="0"/>
          </a:p>
          <a:p>
            <a:pPr algn="ctr"/>
            <a:r>
              <a:rPr lang="de-DE" sz="2400" dirty="0" err="1"/>
              <a:t>Isomoron</a:t>
            </a:r>
            <a:r>
              <a:rPr lang="de-DE" sz="2400" dirty="0"/>
              <a:t> Angriffe</a:t>
            </a:r>
          </a:p>
          <a:p>
            <a:pPr algn="ctr"/>
            <a:r>
              <a:rPr lang="de-DE" sz="2400" dirty="0"/>
              <a:t>[</a:t>
            </a:r>
            <a:r>
              <a:rPr lang="de-DE" sz="2400" dirty="0" err="1"/>
              <a:t>Davi</a:t>
            </a:r>
            <a:r>
              <a:rPr lang="de-DE" sz="2400" dirty="0"/>
              <a:t> et al., NDSS 2015]</a:t>
            </a:r>
          </a:p>
          <a:p>
            <a:pPr algn="ctr"/>
            <a:endParaRPr lang="de-DE" sz="2400" dirty="0"/>
          </a:p>
        </p:txBody>
      </p:sp>
      <p:sp>
        <p:nvSpPr>
          <p:cNvPr id="84" name="Rechteck 83">
            <a:extLst>
              <a:ext uri="{FF2B5EF4-FFF2-40B4-BE49-F238E27FC236}">
                <a16:creationId xmlns:a16="http://schemas.microsoft.com/office/drawing/2014/main" id="{1D26D759-7BAC-B7D8-A5D8-594062A01A77}"/>
              </a:ext>
            </a:extLst>
          </p:cNvPr>
          <p:cNvSpPr/>
          <p:nvPr/>
        </p:nvSpPr>
        <p:spPr>
          <a:xfrm>
            <a:off x="2442760" y="217977"/>
            <a:ext cx="3734181" cy="24505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400" dirty="0"/>
              <a:t>COOP Angriffe</a:t>
            </a:r>
          </a:p>
          <a:p>
            <a:pPr algn="ctr"/>
            <a:r>
              <a:rPr lang="de-DE" sz="2400" dirty="0"/>
              <a:t>[Schuster et al., IEEE S&amp;P 2015]</a:t>
            </a:r>
          </a:p>
          <a:p>
            <a:pPr algn="ctr"/>
            <a:endParaRPr lang="de-DE" sz="2400" dirty="0"/>
          </a:p>
          <a:p>
            <a:pPr algn="ctr"/>
            <a:r>
              <a:rPr lang="de-DE" sz="2400" dirty="0"/>
              <a:t>COOP++ Angriffe</a:t>
            </a:r>
          </a:p>
          <a:p>
            <a:pPr algn="ctr"/>
            <a:r>
              <a:rPr lang="de-DE" sz="2400" dirty="0"/>
              <a:t>[Chen et al., USENIX 2021]</a:t>
            </a:r>
          </a:p>
        </p:txBody>
      </p:sp>
      <p:sp>
        <p:nvSpPr>
          <p:cNvPr id="76" name="Foliennummernplatzhalter 75">
            <a:extLst>
              <a:ext uri="{FF2B5EF4-FFF2-40B4-BE49-F238E27FC236}">
                <a16:creationId xmlns:a16="http://schemas.microsoft.com/office/drawing/2014/main" id="{E8C9B9BD-D526-E053-5D8A-0DD9CFBF0A10}"/>
              </a:ext>
            </a:extLst>
          </p:cNvPr>
          <p:cNvSpPr>
            <a:spLocks noGrp="1"/>
          </p:cNvSpPr>
          <p:nvPr>
            <p:ph type="sldNum" sz="quarter" idx="12"/>
          </p:nvPr>
        </p:nvSpPr>
        <p:spPr/>
        <p:txBody>
          <a:bodyPr/>
          <a:lstStyle/>
          <a:p>
            <a:fld id="{B4C71E88-0A44-4F17-829B-07B79A5A6163}" type="slidenum">
              <a:rPr lang="en-US" smtClean="0"/>
              <a:pPr/>
              <a:t>27</a:t>
            </a:fld>
            <a:endParaRPr lang="en-US" dirty="0"/>
          </a:p>
        </p:txBody>
      </p:sp>
    </p:spTree>
    <p:extLst>
      <p:ext uri="{BB962C8B-B14F-4D97-AF65-F5344CB8AC3E}">
        <p14:creationId xmlns:p14="http://schemas.microsoft.com/office/powerpoint/2010/main" val="377624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par>
                                <p:cTn id="15" presetID="47"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randombar(horizontal)">
                                      <p:cBhvr>
                                        <p:cTn id="24" dur="500"/>
                                        <p:tgtEl>
                                          <p:spTgt spid="51"/>
                                        </p:tgtEl>
                                      </p:cBhvr>
                                    </p:animEffect>
                                  </p:childTnLst>
                                </p:cTn>
                              </p:par>
                              <p:par>
                                <p:cTn id="25" presetID="14" presetClass="exit" presetSubtype="10" fill="hold" nodeType="withEffect">
                                  <p:stCondLst>
                                    <p:cond delay="0"/>
                                  </p:stCondLst>
                                  <p:childTnLst>
                                    <p:animEffect transition="out" filter="randombar(horizontal)">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par>
                                <p:cTn id="67" presetID="10"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p:cTn id="84" dur="500" fill="hold"/>
                                        <p:tgtEl>
                                          <p:spTgt spid="23"/>
                                        </p:tgtEl>
                                        <p:attrNameLst>
                                          <p:attrName>ppt_w</p:attrName>
                                        </p:attrNameLst>
                                      </p:cBhvr>
                                      <p:tavLst>
                                        <p:tav tm="0">
                                          <p:val>
                                            <p:fltVal val="0"/>
                                          </p:val>
                                        </p:tav>
                                        <p:tav tm="100000">
                                          <p:val>
                                            <p:strVal val="#ppt_w"/>
                                          </p:val>
                                        </p:tav>
                                      </p:tavLst>
                                    </p:anim>
                                    <p:anim calcmode="lin" valueType="num">
                                      <p:cBhvr>
                                        <p:cTn id="85" dur="500" fill="hold"/>
                                        <p:tgtEl>
                                          <p:spTgt spid="23"/>
                                        </p:tgtEl>
                                        <p:attrNameLst>
                                          <p:attrName>ppt_h</p:attrName>
                                        </p:attrNameLst>
                                      </p:cBhvr>
                                      <p:tavLst>
                                        <p:tav tm="0">
                                          <p:val>
                                            <p:fltVal val="0"/>
                                          </p:val>
                                        </p:tav>
                                        <p:tav tm="100000">
                                          <p:val>
                                            <p:strVal val="#ppt_h"/>
                                          </p:val>
                                        </p:tav>
                                      </p:tavLst>
                                    </p:anim>
                                    <p:animEffect transition="in" filter="fade">
                                      <p:cBhvr>
                                        <p:cTn id="86" dur="500"/>
                                        <p:tgtEl>
                                          <p:spTgt spid="23"/>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fill="hold"/>
                                        <p:tgtEl>
                                          <p:spTgt spid="22"/>
                                        </p:tgtEl>
                                        <p:attrNameLst>
                                          <p:attrName>ppt_w</p:attrName>
                                        </p:attrNameLst>
                                      </p:cBhvr>
                                      <p:tavLst>
                                        <p:tav tm="0">
                                          <p:val>
                                            <p:fltVal val="0"/>
                                          </p:val>
                                        </p:tav>
                                        <p:tav tm="100000">
                                          <p:val>
                                            <p:strVal val="#ppt_w"/>
                                          </p:val>
                                        </p:tav>
                                      </p:tavLst>
                                    </p:anim>
                                    <p:anim calcmode="lin" valueType="num">
                                      <p:cBhvr>
                                        <p:cTn id="90" dur="500" fill="hold"/>
                                        <p:tgtEl>
                                          <p:spTgt spid="22"/>
                                        </p:tgtEl>
                                        <p:attrNameLst>
                                          <p:attrName>ppt_h</p:attrName>
                                        </p:attrNameLst>
                                      </p:cBhvr>
                                      <p:tavLst>
                                        <p:tav tm="0">
                                          <p:val>
                                            <p:fltVal val="0"/>
                                          </p:val>
                                        </p:tav>
                                        <p:tav tm="100000">
                                          <p:val>
                                            <p:strVal val="#ppt_h"/>
                                          </p:val>
                                        </p:tav>
                                      </p:tavLst>
                                    </p:anim>
                                    <p:animEffect transition="in" filter="fade">
                                      <p:cBhvr>
                                        <p:cTn id="91" dur="500"/>
                                        <p:tgtEl>
                                          <p:spTgt spid="22"/>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500" fill="hold"/>
                                        <p:tgtEl>
                                          <p:spTgt spid="21"/>
                                        </p:tgtEl>
                                        <p:attrNameLst>
                                          <p:attrName>ppt_w</p:attrName>
                                        </p:attrNameLst>
                                      </p:cBhvr>
                                      <p:tavLst>
                                        <p:tav tm="0">
                                          <p:val>
                                            <p:fltVal val="0"/>
                                          </p:val>
                                        </p:tav>
                                        <p:tav tm="100000">
                                          <p:val>
                                            <p:strVal val="#ppt_w"/>
                                          </p:val>
                                        </p:tav>
                                      </p:tavLst>
                                    </p:anim>
                                    <p:anim calcmode="lin" valueType="num">
                                      <p:cBhvr>
                                        <p:cTn id="95" dur="500" fill="hold"/>
                                        <p:tgtEl>
                                          <p:spTgt spid="21"/>
                                        </p:tgtEl>
                                        <p:attrNameLst>
                                          <p:attrName>ppt_h</p:attrName>
                                        </p:attrNameLst>
                                      </p:cBhvr>
                                      <p:tavLst>
                                        <p:tav tm="0">
                                          <p:val>
                                            <p:fltVal val="0"/>
                                          </p:val>
                                        </p:tav>
                                        <p:tav tm="100000">
                                          <p:val>
                                            <p:strVal val="#ppt_h"/>
                                          </p:val>
                                        </p:tav>
                                      </p:tavLst>
                                    </p:anim>
                                    <p:animEffect transition="in" filter="fade">
                                      <p:cBhvr>
                                        <p:cTn id="96" dur="500"/>
                                        <p:tgtEl>
                                          <p:spTgt spid="21"/>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p:cTn id="99" dur="500" fill="hold"/>
                                        <p:tgtEl>
                                          <p:spTgt spid="20"/>
                                        </p:tgtEl>
                                        <p:attrNameLst>
                                          <p:attrName>ppt_w</p:attrName>
                                        </p:attrNameLst>
                                      </p:cBhvr>
                                      <p:tavLst>
                                        <p:tav tm="0">
                                          <p:val>
                                            <p:fltVal val="0"/>
                                          </p:val>
                                        </p:tav>
                                        <p:tav tm="100000">
                                          <p:val>
                                            <p:strVal val="#ppt_w"/>
                                          </p:val>
                                        </p:tav>
                                      </p:tavLst>
                                    </p:anim>
                                    <p:anim calcmode="lin" valueType="num">
                                      <p:cBhvr>
                                        <p:cTn id="100" dur="500" fill="hold"/>
                                        <p:tgtEl>
                                          <p:spTgt spid="20"/>
                                        </p:tgtEl>
                                        <p:attrNameLst>
                                          <p:attrName>ppt_h</p:attrName>
                                        </p:attrNameLst>
                                      </p:cBhvr>
                                      <p:tavLst>
                                        <p:tav tm="0">
                                          <p:val>
                                            <p:fltVal val="0"/>
                                          </p:val>
                                        </p:tav>
                                        <p:tav tm="100000">
                                          <p:val>
                                            <p:strVal val="#ppt_h"/>
                                          </p:val>
                                        </p:tav>
                                      </p:tavLst>
                                    </p:anim>
                                    <p:animEffect transition="in" filter="fade">
                                      <p:cBhvr>
                                        <p:cTn id="101" dur="5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42" fill="hold" grpId="0" nodeType="click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barn(outHorizontal)">
                                      <p:cBhvr>
                                        <p:cTn id="106" dur="500"/>
                                        <p:tgtEl>
                                          <p:spTgt spid="67"/>
                                        </p:tgtEl>
                                      </p:cBhvr>
                                    </p:animEffect>
                                  </p:childTnLst>
                                </p:cTn>
                              </p:par>
                              <p:par>
                                <p:cTn id="107" presetID="16" presetClass="entr" presetSubtype="42" fill="hold" grpId="0" nodeType="with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barn(outHorizontal)">
                                      <p:cBhvr>
                                        <p:cTn id="109" dur="500"/>
                                        <p:tgtEl>
                                          <p:spTgt spid="70"/>
                                        </p:tgtEl>
                                      </p:cBhvr>
                                    </p:animEffect>
                                  </p:childTnLst>
                                </p:cTn>
                              </p:par>
                              <p:par>
                                <p:cTn id="110" presetID="16" presetClass="entr" presetSubtype="42" fill="hold" grpId="0" nodeType="with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barn(outHorizontal)">
                                      <p:cBhvr>
                                        <p:cTn id="112" dur="500"/>
                                        <p:tgtEl>
                                          <p:spTgt spid="69"/>
                                        </p:tgtEl>
                                      </p:cBhvr>
                                    </p:animEffect>
                                  </p:childTnLst>
                                </p:cTn>
                              </p:par>
                              <p:par>
                                <p:cTn id="113" presetID="16" presetClass="entr" presetSubtype="42" fill="hold" grpId="0" nodeType="withEffect">
                                  <p:stCondLst>
                                    <p:cond delay="0"/>
                                  </p:stCondLst>
                                  <p:childTnLst>
                                    <p:set>
                                      <p:cBhvr>
                                        <p:cTn id="114" dur="1" fill="hold">
                                          <p:stCondLst>
                                            <p:cond delay="0"/>
                                          </p:stCondLst>
                                        </p:cTn>
                                        <p:tgtEl>
                                          <p:spTgt spid="71"/>
                                        </p:tgtEl>
                                        <p:attrNameLst>
                                          <p:attrName>style.visibility</p:attrName>
                                        </p:attrNameLst>
                                      </p:cBhvr>
                                      <p:to>
                                        <p:strVal val="visible"/>
                                      </p:to>
                                    </p:set>
                                    <p:animEffect transition="in" filter="barn(outHorizontal)">
                                      <p:cBhvr>
                                        <p:cTn id="115" dur="500"/>
                                        <p:tgtEl>
                                          <p:spTgt spid="71"/>
                                        </p:tgtEl>
                                      </p:cBhvr>
                                    </p:animEffect>
                                  </p:childTnLst>
                                </p:cTn>
                              </p:par>
                              <p:par>
                                <p:cTn id="116" presetID="16" presetClass="entr" presetSubtype="42" fill="hold" grpId="0" nodeType="withEffect">
                                  <p:stCondLst>
                                    <p:cond delay="0"/>
                                  </p:stCondLst>
                                  <p:childTnLst>
                                    <p:set>
                                      <p:cBhvr>
                                        <p:cTn id="117" dur="1" fill="hold">
                                          <p:stCondLst>
                                            <p:cond delay="0"/>
                                          </p:stCondLst>
                                        </p:cTn>
                                        <p:tgtEl>
                                          <p:spTgt spid="72"/>
                                        </p:tgtEl>
                                        <p:attrNameLst>
                                          <p:attrName>style.visibility</p:attrName>
                                        </p:attrNameLst>
                                      </p:cBhvr>
                                      <p:to>
                                        <p:strVal val="visible"/>
                                      </p:to>
                                    </p:set>
                                    <p:animEffect transition="in" filter="barn(outHorizontal)">
                                      <p:cBhvr>
                                        <p:cTn id="118" dur="500"/>
                                        <p:tgtEl>
                                          <p:spTgt spid="72"/>
                                        </p:tgtEl>
                                      </p:cBhvr>
                                    </p:animEffect>
                                  </p:childTnLst>
                                </p:cTn>
                              </p:par>
                              <p:par>
                                <p:cTn id="119" presetID="16" presetClass="entr" presetSubtype="42" fill="hold" grpId="0" nodeType="withEffect">
                                  <p:stCondLst>
                                    <p:cond delay="0"/>
                                  </p:stCondLst>
                                  <p:childTnLst>
                                    <p:set>
                                      <p:cBhvr>
                                        <p:cTn id="120" dur="1" fill="hold">
                                          <p:stCondLst>
                                            <p:cond delay="0"/>
                                          </p:stCondLst>
                                        </p:cTn>
                                        <p:tgtEl>
                                          <p:spTgt spid="68"/>
                                        </p:tgtEl>
                                        <p:attrNameLst>
                                          <p:attrName>style.visibility</p:attrName>
                                        </p:attrNameLst>
                                      </p:cBhvr>
                                      <p:to>
                                        <p:strVal val="visible"/>
                                      </p:to>
                                    </p:set>
                                    <p:animEffect transition="in" filter="barn(outHorizontal)">
                                      <p:cBhvr>
                                        <p:cTn id="121" dur="500"/>
                                        <p:tgtEl>
                                          <p:spTgt spid="68"/>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mph" presetSubtype="0" grpId="1" nodeType="clickEffect">
                                  <p:stCondLst>
                                    <p:cond delay="0"/>
                                  </p:stCondLst>
                                  <p:childTnLst>
                                    <p:set>
                                      <p:cBhvr rctx="PPT">
                                        <p:cTn id="125" dur="indefinite"/>
                                        <p:tgtEl>
                                          <p:spTgt spid="10"/>
                                        </p:tgtEl>
                                        <p:attrNameLst>
                                          <p:attrName>style.opacity</p:attrName>
                                        </p:attrNameLst>
                                      </p:cBhvr>
                                      <p:to>
                                        <p:strVal val="0.5"/>
                                      </p:to>
                                    </p:set>
                                    <p:animEffect filter="image" prLst="opacity: 0.5">
                                      <p:cBhvr rctx="IE">
                                        <p:cTn id="126" dur="indefinite"/>
                                        <p:tgtEl>
                                          <p:spTgt spid="10"/>
                                        </p:tgtEl>
                                      </p:cBhvr>
                                    </p:animEffect>
                                  </p:childTnLst>
                                </p:cTn>
                              </p:par>
                              <p:par>
                                <p:cTn id="127" presetID="9" presetClass="emph" presetSubtype="0" nodeType="withEffect">
                                  <p:stCondLst>
                                    <p:cond delay="0"/>
                                  </p:stCondLst>
                                  <p:childTnLst>
                                    <p:set>
                                      <p:cBhvr rctx="PPT">
                                        <p:cTn id="128" dur="indefinite"/>
                                        <p:tgtEl>
                                          <p:spTgt spid="6"/>
                                        </p:tgtEl>
                                        <p:attrNameLst>
                                          <p:attrName>style.opacity</p:attrName>
                                        </p:attrNameLst>
                                      </p:cBhvr>
                                      <p:to>
                                        <p:strVal val="0.5"/>
                                      </p:to>
                                    </p:set>
                                    <p:animEffect filter="image" prLst="opacity: 0.5">
                                      <p:cBhvr rctx="IE">
                                        <p:cTn id="129" dur="indefinite"/>
                                        <p:tgtEl>
                                          <p:spTgt spid="6"/>
                                        </p:tgtEl>
                                      </p:cBhvr>
                                    </p:animEffect>
                                  </p:childTnLst>
                                </p:cTn>
                              </p:par>
                              <p:par>
                                <p:cTn id="130" presetID="9" presetClass="emph" presetSubtype="0" nodeType="withEffect">
                                  <p:stCondLst>
                                    <p:cond delay="0"/>
                                  </p:stCondLst>
                                  <p:childTnLst>
                                    <p:set>
                                      <p:cBhvr rctx="PPT">
                                        <p:cTn id="131" dur="indefinite"/>
                                        <p:tgtEl>
                                          <p:spTgt spid="9"/>
                                        </p:tgtEl>
                                        <p:attrNameLst>
                                          <p:attrName>style.opacity</p:attrName>
                                        </p:attrNameLst>
                                      </p:cBhvr>
                                      <p:to>
                                        <p:strVal val="0.5"/>
                                      </p:to>
                                    </p:set>
                                    <p:animEffect filter="image" prLst="opacity: 0.5">
                                      <p:cBhvr rctx="IE">
                                        <p:cTn id="132" dur="indefinite"/>
                                        <p:tgtEl>
                                          <p:spTgt spid="9"/>
                                        </p:tgtEl>
                                      </p:cBhvr>
                                    </p:animEffect>
                                  </p:childTnLst>
                                </p:cTn>
                              </p:par>
                              <p:par>
                                <p:cTn id="133" presetID="9" presetClass="emph" presetSubtype="0" grpId="1" nodeType="withEffect">
                                  <p:stCondLst>
                                    <p:cond delay="0"/>
                                  </p:stCondLst>
                                  <p:childTnLst>
                                    <p:set>
                                      <p:cBhvr rctx="PPT">
                                        <p:cTn id="134" dur="indefinite"/>
                                        <p:tgtEl>
                                          <p:spTgt spid="16"/>
                                        </p:tgtEl>
                                        <p:attrNameLst>
                                          <p:attrName>style.opacity</p:attrName>
                                        </p:attrNameLst>
                                      </p:cBhvr>
                                      <p:to>
                                        <p:strVal val="0.5"/>
                                      </p:to>
                                    </p:set>
                                    <p:animEffect filter="image" prLst="opacity: 0.5">
                                      <p:cBhvr rctx="IE">
                                        <p:cTn id="135" dur="indefinite"/>
                                        <p:tgtEl>
                                          <p:spTgt spid="16"/>
                                        </p:tgtEl>
                                      </p:cBhvr>
                                    </p:animEffect>
                                  </p:childTnLst>
                                </p:cTn>
                              </p:par>
                              <p:par>
                                <p:cTn id="136" presetID="9" presetClass="emph" presetSubtype="0" nodeType="withEffect">
                                  <p:stCondLst>
                                    <p:cond delay="0"/>
                                  </p:stCondLst>
                                  <p:childTnLst>
                                    <p:set>
                                      <p:cBhvr rctx="PPT">
                                        <p:cTn id="137" dur="indefinite"/>
                                        <p:tgtEl>
                                          <p:spTgt spid="17"/>
                                        </p:tgtEl>
                                        <p:attrNameLst>
                                          <p:attrName>style.opacity</p:attrName>
                                        </p:attrNameLst>
                                      </p:cBhvr>
                                      <p:to>
                                        <p:strVal val="0.5"/>
                                      </p:to>
                                    </p:set>
                                    <p:animEffect filter="image" prLst="opacity: 0.5">
                                      <p:cBhvr rctx="IE">
                                        <p:cTn id="138" dur="indefinite"/>
                                        <p:tgtEl>
                                          <p:spTgt spid="17"/>
                                        </p:tgtEl>
                                      </p:cBhvr>
                                    </p:animEffect>
                                  </p:childTnLst>
                                </p:cTn>
                              </p:par>
                              <p:par>
                                <p:cTn id="139" presetID="9" presetClass="emph" presetSubtype="0" grpId="1" nodeType="withEffect">
                                  <p:stCondLst>
                                    <p:cond delay="0"/>
                                  </p:stCondLst>
                                  <p:childTnLst>
                                    <p:set>
                                      <p:cBhvr rctx="PPT">
                                        <p:cTn id="140" dur="indefinite"/>
                                        <p:tgtEl>
                                          <p:spTgt spid="18"/>
                                        </p:tgtEl>
                                        <p:attrNameLst>
                                          <p:attrName>style.opacity</p:attrName>
                                        </p:attrNameLst>
                                      </p:cBhvr>
                                      <p:to>
                                        <p:strVal val="0.5"/>
                                      </p:to>
                                    </p:set>
                                    <p:animEffect filter="image" prLst="opacity: 0.5">
                                      <p:cBhvr rctx="IE">
                                        <p:cTn id="141" dur="indefinite"/>
                                        <p:tgtEl>
                                          <p:spTgt spid="18"/>
                                        </p:tgtEl>
                                      </p:cBhvr>
                                    </p:animEffect>
                                  </p:childTnLst>
                                </p:cTn>
                              </p:par>
                              <p:par>
                                <p:cTn id="142" presetID="9" presetClass="emph" presetSubtype="0" grpId="1" nodeType="withEffect">
                                  <p:stCondLst>
                                    <p:cond delay="0"/>
                                  </p:stCondLst>
                                  <p:childTnLst>
                                    <p:set>
                                      <p:cBhvr rctx="PPT">
                                        <p:cTn id="143" dur="indefinite"/>
                                        <p:tgtEl>
                                          <p:spTgt spid="21"/>
                                        </p:tgtEl>
                                        <p:attrNameLst>
                                          <p:attrName>style.opacity</p:attrName>
                                        </p:attrNameLst>
                                      </p:cBhvr>
                                      <p:to>
                                        <p:strVal val="0.5"/>
                                      </p:to>
                                    </p:set>
                                    <p:animEffect filter="image" prLst="opacity: 0.5">
                                      <p:cBhvr rctx="IE">
                                        <p:cTn id="144" dur="indefinite"/>
                                        <p:tgtEl>
                                          <p:spTgt spid="21"/>
                                        </p:tgtEl>
                                      </p:cBhvr>
                                    </p:animEffect>
                                  </p:childTnLst>
                                </p:cTn>
                              </p:par>
                              <p:par>
                                <p:cTn id="145" presetID="9" presetClass="emph" presetSubtype="0" grpId="1" nodeType="withEffect">
                                  <p:stCondLst>
                                    <p:cond delay="0"/>
                                  </p:stCondLst>
                                  <p:childTnLst>
                                    <p:set>
                                      <p:cBhvr rctx="PPT">
                                        <p:cTn id="146" dur="indefinite"/>
                                        <p:tgtEl>
                                          <p:spTgt spid="67"/>
                                        </p:tgtEl>
                                        <p:attrNameLst>
                                          <p:attrName>style.opacity</p:attrName>
                                        </p:attrNameLst>
                                      </p:cBhvr>
                                      <p:to>
                                        <p:strVal val="0.5"/>
                                      </p:to>
                                    </p:set>
                                    <p:animEffect filter="image" prLst="opacity: 0.5">
                                      <p:cBhvr rctx="IE">
                                        <p:cTn id="147" dur="indefinite"/>
                                        <p:tgtEl>
                                          <p:spTgt spid="67"/>
                                        </p:tgtEl>
                                      </p:cBhvr>
                                    </p:animEffect>
                                  </p:childTnLst>
                                </p:cTn>
                              </p:par>
                              <p:par>
                                <p:cTn id="148" presetID="9" presetClass="emph" presetSubtype="0" grpId="1" nodeType="withEffect">
                                  <p:stCondLst>
                                    <p:cond delay="0"/>
                                  </p:stCondLst>
                                  <p:childTnLst>
                                    <p:set>
                                      <p:cBhvr rctx="PPT">
                                        <p:cTn id="149" dur="indefinite"/>
                                        <p:tgtEl>
                                          <p:spTgt spid="71"/>
                                        </p:tgtEl>
                                        <p:attrNameLst>
                                          <p:attrName>style.opacity</p:attrName>
                                        </p:attrNameLst>
                                      </p:cBhvr>
                                      <p:to>
                                        <p:strVal val="0.5"/>
                                      </p:to>
                                    </p:set>
                                    <p:animEffect filter="image" prLst="opacity: 0.5">
                                      <p:cBhvr rctx="IE">
                                        <p:cTn id="150" dur="indefinite"/>
                                        <p:tgtEl>
                                          <p:spTgt spid="7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73"/>
                                        </p:tgtEl>
                                        <p:attrNameLst>
                                          <p:attrName>style.visibility</p:attrName>
                                        </p:attrNameLst>
                                      </p:cBhvr>
                                      <p:to>
                                        <p:strVal val="visible"/>
                                      </p:to>
                                    </p:set>
                                    <p:animEffect transition="in" filter="fade">
                                      <p:cBhvr>
                                        <p:cTn id="155" dur="500"/>
                                        <p:tgtEl>
                                          <p:spTgt spid="73"/>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2" grpId="0" animBg="1"/>
      <p:bldP spid="13" grpId="0" animBg="1"/>
      <p:bldP spid="14" grpId="0" animBg="1"/>
      <p:bldP spid="16" grpId="0" animBg="1"/>
      <p:bldP spid="16" grpId="1" animBg="1"/>
      <p:bldP spid="18" grpId="0" animBg="1"/>
      <p:bldP spid="18" grpId="1" animBg="1"/>
      <p:bldP spid="19" grpId="0" animBg="1"/>
      <p:bldP spid="20" grpId="0" animBg="1"/>
      <p:bldP spid="21" grpId="0" animBg="1"/>
      <p:bldP spid="21" grpId="1" animBg="1"/>
      <p:bldP spid="22" grpId="0" animBg="1"/>
      <p:bldP spid="23" grpId="0" animBg="1"/>
      <p:bldP spid="67" grpId="0" animBg="1"/>
      <p:bldP spid="67" grpId="1" animBg="1"/>
      <p:bldP spid="68" grpId="0" animBg="1"/>
      <p:bldP spid="69" grpId="0" animBg="1"/>
      <p:bldP spid="70" grpId="0" animBg="1"/>
      <p:bldP spid="71" grpId="0" animBg="1"/>
      <p:bldP spid="71" grpId="1" animBg="1"/>
      <p:bldP spid="72" grpId="0" animBg="1"/>
      <p:bldP spid="83" grpId="0" animBg="1"/>
      <p:bldP spid="8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Moderne Sicherheitstechnologien</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934176860"/>
              </p:ext>
            </p:extLst>
          </p:nvPr>
        </p:nvGraphicFramePr>
        <p:xfrm>
          <a:off x="527050" y="1125538"/>
          <a:ext cx="11425238"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liennummernplatzhalter 2">
            <a:extLst>
              <a:ext uri="{FF2B5EF4-FFF2-40B4-BE49-F238E27FC236}">
                <a16:creationId xmlns:a16="http://schemas.microsoft.com/office/drawing/2014/main" id="{468C0A85-BF65-0A15-53F4-585C7BB4A56F}"/>
              </a:ext>
            </a:extLst>
          </p:cNvPr>
          <p:cNvSpPr>
            <a:spLocks noGrp="1"/>
          </p:cNvSpPr>
          <p:nvPr>
            <p:ph type="sldNum" sz="quarter" idx="12"/>
          </p:nvPr>
        </p:nvSpPr>
        <p:spPr/>
        <p:txBody>
          <a:bodyPr/>
          <a:lstStyle/>
          <a:p>
            <a:fld id="{B4C71E88-0A44-4F17-829B-07B79A5A6163}" type="slidenum">
              <a:rPr lang="en-US" smtClean="0"/>
              <a:pPr/>
              <a:t>28</a:t>
            </a:fld>
            <a:endParaRPr lang="en-US" dirty="0"/>
          </a:p>
        </p:txBody>
      </p:sp>
    </p:spTree>
    <p:extLst>
      <p:ext uri="{BB962C8B-B14F-4D97-AF65-F5344CB8AC3E}">
        <p14:creationId xmlns:p14="http://schemas.microsoft.com/office/powerpoint/2010/main" val="2410625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1B4A7-FAAA-4E46-9B0D-DF66F6DF5FC3}"/>
              </a:ext>
            </a:extLst>
          </p:cNvPr>
          <p:cNvSpPr>
            <a:spLocks noGrp="1"/>
          </p:cNvSpPr>
          <p:nvPr>
            <p:ph type="title"/>
          </p:nvPr>
        </p:nvSpPr>
        <p:spPr/>
        <p:txBody>
          <a:bodyPr/>
          <a:lstStyle/>
          <a:p>
            <a:r>
              <a:rPr lang="en-US" dirty="0"/>
              <a:t>RISC-V Architecture</a:t>
            </a:r>
          </a:p>
        </p:txBody>
      </p:sp>
      <p:sp>
        <p:nvSpPr>
          <p:cNvPr id="3" name="Inhaltsplatzhalter 2">
            <a:extLst>
              <a:ext uri="{FF2B5EF4-FFF2-40B4-BE49-F238E27FC236}">
                <a16:creationId xmlns:a16="http://schemas.microsoft.com/office/drawing/2014/main" id="{0509F7DD-33B0-468E-A781-E71A52EFD6B2}"/>
              </a:ext>
            </a:extLst>
          </p:cNvPr>
          <p:cNvSpPr>
            <a:spLocks noGrp="1"/>
          </p:cNvSpPr>
          <p:nvPr>
            <p:ph idx="1"/>
          </p:nvPr>
        </p:nvSpPr>
        <p:spPr/>
        <p:txBody>
          <a:bodyPr/>
          <a:lstStyle/>
          <a:p>
            <a:r>
              <a:rPr lang="de-DE" dirty="0"/>
              <a:t>Beliebte</a:t>
            </a:r>
            <a:r>
              <a:rPr lang="en-US" dirty="0"/>
              <a:t> open-source </a:t>
            </a:r>
            <a:r>
              <a:rPr lang="en-US" dirty="0" err="1"/>
              <a:t>Architektur</a:t>
            </a:r>
            <a:endParaRPr lang="en-US" dirty="0"/>
          </a:p>
          <a:p>
            <a:r>
              <a:rPr lang="de-DE" dirty="0"/>
              <a:t>Entwickler</a:t>
            </a:r>
            <a:r>
              <a:rPr lang="en-US" dirty="0"/>
              <a:t> </a:t>
            </a:r>
            <a:r>
              <a:rPr lang="en-US" dirty="0" err="1"/>
              <a:t>können</a:t>
            </a:r>
            <a:r>
              <a:rPr lang="en-US" dirty="0"/>
              <a:t> </a:t>
            </a:r>
            <a:r>
              <a:rPr lang="en-US" dirty="0" err="1"/>
              <a:t>Prozessoren</a:t>
            </a:r>
            <a:r>
              <a:rPr lang="en-US" dirty="0"/>
              <a:t> </a:t>
            </a:r>
            <a:r>
              <a:rPr lang="en-US" dirty="0" err="1"/>
              <a:t>Designen</a:t>
            </a:r>
            <a:endParaRPr lang="en-US" dirty="0"/>
          </a:p>
          <a:p>
            <a:r>
              <a:rPr lang="en-US" dirty="0" err="1"/>
              <a:t>Nutzung</a:t>
            </a:r>
            <a:r>
              <a:rPr lang="en-US" dirty="0"/>
              <a:t> in der Praxis </a:t>
            </a:r>
          </a:p>
          <a:p>
            <a:pPr lvl="1"/>
            <a:r>
              <a:rPr lang="en-US" dirty="0"/>
              <a:t>Googles: Android RISC-V Branch </a:t>
            </a:r>
            <a:r>
              <a:rPr lang="en-US" dirty="0" err="1"/>
              <a:t>Sicherheitschip</a:t>
            </a:r>
            <a:r>
              <a:rPr lang="en-US" dirty="0"/>
              <a:t> in </a:t>
            </a:r>
            <a:r>
              <a:rPr lang="en-US" dirty="0" err="1"/>
              <a:t>Telefonen</a:t>
            </a:r>
            <a:r>
              <a:rPr lang="en-US" dirty="0"/>
              <a:t> (</a:t>
            </a:r>
            <a:r>
              <a:rPr lang="en-US" dirty="0" err="1"/>
              <a:t>OpenTitan</a:t>
            </a:r>
            <a:r>
              <a:rPr lang="en-US" dirty="0"/>
              <a:t>)
Apple: </a:t>
            </a:r>
            <a:r>
              <a:rPr lang="en-US" dirty="0" err="1"/>
              <a:t>ersetzt</a:t>
            </a:r>
            <a:r>
              <a:rPr lang="en-US" dirty="0"/>
              <a:t> Embedded-</a:t>
            </a:r>
            <a:r>
              <a:rPr lang="en-US" dirty="0" err="1"/>
              <a:t>Kerne</a:t>
            </a:r>
            <a:r>
              <a:rPr lang="en-US" dirty="0"/>
              <a:t> (</a:t>
            </a:r>
            <a:r>
              <a:rPr lang="en-US" dirty="0" err="1"/>
              <a:t>WiFi</a:t>
            </a:r>
            <a:r>
              <a:rPr lang="en-US" dirty="0"/>
              <a:t>, </a:t>
            </a:r>
            <a:r>
              <a:rPr lang="en-US" dirty="0" err="1"/>
              <a:t>Thunderbold</a:t>
            </a:r>
            <a:r>
              <a:rPr lang="en-US" dirty="0"/>
              <a:t>, NAND, ...)
Internet der Dinge: </a:t>
            </a:r>
            <a:r>
              <a:rPr lang="en-US" dirty="0" err="1"/>
              <a:t>z.B.</a:t>
            </a:r>
            <a:r>
              <a:rPr lang="en-US" dirty="0"/>
              <a:t> RISC-V ESP32</a:t>
            </a:r>
          </a:p>
        </p:txBody>
      </p:sp>
      <p:pic>
        <p:nvPicPr>
          <p:cNvPr id="6" name="Grafik 5">
            <a:extLst>
              <a:ext uri="{FF2B5EF4-FFF2-40B4-BE49-F238E27FC236}">
                <a16:creationId xmlns:a16="http://schemas.microsoft.com/office/drawing/2014/main" id="{947DB466-68A8-49CF-B09C-6CCECFFB5FA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3576" y="5631084"/>
            <a:ext cx="4359088" cy="689896"/>
          </a:xfrm>
          <a:prstGeom prst="rect">
            <a:avLst/>
          </a:prstGeom>
        </p:spPr>
      </p:pic>
      <p:sp>
        <p:nvSpPr>
          <p:cNvPr id="5" name="Rechteck 4">
            <a:extLst>
              <a:ext uri="{FF2B5EF4-FFF2-40B4-BE49-F238E27FC236}">
                <a16:creationId xmlns:a16="http://schemas.microsoft.com/office/drawing/2014/main" id="{7722276B-AF76-4986-8E68-6942D81A4465}"/>
              </a:ext>
            </a:extLst>
          </p:cNvPr>
          <p:cNvSpPr/>
          <p:nvPr/>
        </p:nvSpPr>
        <p:spPr>
          <a:xfrm rot="20695315">
            <a:off x="6175447" y="4120853"/>
            <a:ext cx="4408412" cy="14845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Ist</a:t>
            </a:r>
            <a:r>
              <a:rPr lang="en-US" sz="2800" dirty="0"/>
              <a:t> </a:t>
            </a:r>
            <a:r>
              <a:rPr lang="en-US" sz="2800" dirty="0" err="1"/>
              <a:t>es</a:t>
            </a:r>
            <a:r>
              <a:rPr lang="en-US" sz="2800" dirty="0"/>
              <a:t> </a:t>
            </a:r>
            <a:r>
              <a:rPr lang="en-US" sz="2800" dirty="0" err="1"/>
              <a:t>wirklich</a:t>
            </a:r>
            <a:r>
              <a:rPr lang="en-US" sz="2800" dirty="0"/>
              <a:t> </a:t>
            </a:r>
          </a:p>
          <a:p>
            <a:pPr algn="ctr"/>
            <a:r>
              <a:rPr lang="en-US" sz="2800" dirty="0" err="1"/>
              <a:t>sicherer</a:t>
            </a:r>
            <a:r>
              <a:rPr lang="en-US" sz="2800" dirty="0"/>
              <a:t> </a:t>
            </a:r>
            <a:r>
              <a:rPr lang="en-US" sz="2800" dirty="0" err="1"/>
              <a:t>als</a:t>
            </a:r>
            <a:r>
              <a:rPr lang="en-US" sz="2800"/>
              <a:t> x86?</a:t>
            </a:r>
            <a:endParaRPr lang="en-US" sz="2800" b="1" dirty="0"/>
          </a:p>
        </p:txBody>
      </p:sp>
      <p:sp>
        <p:nvSpPr>
          <p:cNvPr id="4" name="Foliennummernplatzhalter 3">
            <a:extLst>
              <a:ext uri="{FF2B5EF4-FFF2-40B4-BE49-F238E27FC236}">
                <a16:creationId xmlns:a16="http://schemas.microsoft.com/office/drawing/2014/main" id="{EDB56942-BB12-D9CB-A92C-244D61B48837}"/>
              </a:ext>
            </a:extLst>
          </p:cNvPr>
          <p:cNvSpPr>
            <a:spLocks noGrp="1"/>
          </p:cNvSpPr>
          <p:nvPr>
            <p:ph type="sldNum" sz="quarter" idx="12"/>
          </p:nvPr>
        </p:nvSpPr>
        <p:spPr/>
        <p:txBody>
          <a:bodyPr/>
          <a:lstStyle/>
          <a:p>
            <a:fld id="{B4C71E88-0A44-4F17-829B-07B79A5A6163}" type="slidenum">
              <a:rPr lang="en-US" smtClean="0"/>
              <a:pPr/>
              <a:t>29</a:t>
            </a:fld>
            <a:endParaRPr lang="en-US" dirty="0"/>
          </a:p>
        </p:txBody>
      </p:sp>
    </p:spTree>
    <p:extLst>
      <p:ext uri="{BB962C8B-B14F-4D97-AF65-F5344CB8AC3E}">
        <p14:creationId xmlns:p14="http://schemas.microsoft.com/office/powerpoint/2010/main" val="13849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Projekte</a:t>
            </a:r>
          </a:p>
        </p:txBody>
      </p:sp>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75" y="1627628"/>
            <a:ext cx="2968663" cy="1672886"/>
          </a:xfrm>
          <a:prstGeom prst="rect">
            <a:avLst/>
          </a:prstGeom>
        </p:spPr>
      </p:pic>
      <p:pic>
        <p:nvPicPr>
          <p:cNvPr id="16" name="Grafik 15" descr="SFB 1119 CROSSING – Kryptographie und Komplexitätstheori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0463" y="4192425"/>
            <a:ext cx="2476500" cy="1600200"/>
          </a:xfrm>
          <a:prstGeom prst="rect">
            <a:avLst/>
          </a:prstGeom>
        </p:spPr>
      </p:pic>
      <p:pic>
        <p:nvPicPr>
          <p:cNvPr id="17" name="Grafik 16" descr="File:NEC logo.svg - Wikimedia Common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202" y="2071947"/>
            <a:ext cx="3013596" cy="817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7">
            <a:extLst>
              <a:ext uri="{FF2B5EF4-FFF2-40B4-BE49-F238E27FC236}">
                <a16:creationId xmlns:a16="http://schemas.microsoft.com/office/drawing/2014/main" id="{4F74B34A-B4AC-CFA8-66CA-520049A13EC5}"/>
              </a:ext>
            </a:extLst>
          </p:cNvPr>
          <p:cNvPicPr>
            <a:picLocks noChangeAspect="1"/>
          </p:cNvPicPr>
          <p:nvPr/>
        </p:nvPicPr>
        <p:blipFill>
          <a:blip r:embed="rId6"/>
          <a:stretch>
            <a:fillRect/>
          </a:stretch>
        </p:blipFill>
        <p:spPr>
          <a:xfrm>
            <a:off x="1140777" y="3888086"/>
            <a:ext cx="2013858" cy="2046515"/>
          </a:xfrm>
          <a:prstGeom prst="rect">
            <a:avLst/>
          </a:prstGeom>
        </p:spPr>
      </p:pic>
      <p:pic>
        <p:nvPicPr>
          <p:cNvPr id="11" name="Grafik 10" descr="Huawei - Wikipe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0042" y="1052736"/>
            <a:ext cx="2094952" cy="21281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Grafik 23" descr="Breaking the long-distance quantum communication record | EDM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2527" y="3574738"/>
            <a:ext cx="4546010" cy="2835574"/>
          </a:xfrm>
          <a:prstGeom prst="rect">
            <a:avLst/>
          </a:prstGeom>
        </p:spPr>
      </p:pic>
      <p:sp>
        <p:nvSpPr>
          <p:cNvPr id="4" name="Foliennummernplatzhalter 3">
            <a:extLst>
              <a:ext uri="{FF2B5EF4-FFF2-40B4-BE49-F238E27FC236}">
                <a16:creationId xmlns:a16="http://schemas.microsoft.com/office/drawing/2014/main" id="{1B50A229-C7D0-CC87-C725-303D8CA4B55A}"/>
              </a:ext>
            </a:extLst>
          </p:cNvPr>
          <p:cNvSpPr>
            <a:spLocks noGrp="1"/>
          </p:cNvSpPr>
          <p:nvPr>
            <p:ph type="sldNum" sz="quarter" idx="12"/>
          </p:nvPr>
        </p:nvSpPr>
        <p:spPr/>
        <p:txBody>
          <a:bodyPr/>
          <a:lstStyle/>
          <a:p>
            <a:fld id="{B4C71E88-0A44-4F17-829B-07B79A5A6163}" type="slidenum">
              <a:rPr lang="en-US" smtClean="0"/>
              <a:pPr/>
              <a:t>3</a:t>
            </a:fld>
            <a:endParaRPr lang="en-US" dirty="0"/>
          </a:p>
        </p:txBody>
      </p:sp>
    </p:spTree>
    <p:extLst>
      <p:ext uri="{BB962C8B-B14F-4D97-AF65-F5344CB8AC3E}">
        <p14:creationId xmlns:p14="http://schemas.microsoft.com/office/powerpoint/2010/main" val="204239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1618F5-E34D-3BAB-F5A0-717E785189EF}"/>
              </a:ext>
            </a:extLst>
          </p:cNvPr>
          <p:cNvSpPr>
            <a:spLocks noGrp="1"/>
          </p:cNvSpPr>
          <p:nvPr>
            <p:ph type="title"/>
          </p:nvPr>
        </p:nvSpPr>
        <p:spPr/>
        <p:txBody>
          <a:bodyPr/>
          <a:lstStyle/>
          <a:p>
            <a:r>
              <a:rPr lang="de-DE" dirty="0"/>
              <a:t>RISC-V </a:t>
            </a:r>
            <a:r>
              <a:rPr lang="de-DE" dirty="0" err="1"/>
              <a:t>vs</a:t>
            </a:r>
            <a:r>
              <a:rPr lang="de-DE" dirty="0"/>
              <a:t> ROP</a:t>
            </a:r>
          </a:p>
        </p:txBody>
      </p:sp>
      <p:grpSp>
        <p:nvGrpSpPr>
          <p:cNvPr id="7" name="Gruppieren 6">
            <a:extLst>
              <a:ext uri="{FF2B5EF4-FFF2-40B4-BE49-F238E27FC236}">
                <a16:creationId xmlns:a16="http://schemas.microsoft.com/office/drawing/2014/main" id="{7385E789-C9BD-618E-FF20-87ADC5D52C19}"/>
              </a:ext>
            </a:extLst>
          </p:cNvPr>
          <p:cNvGrpSpPr/>
          <p:nvPr/>
        </p:nvGrpSpPr>
        <p:grpSpPr>
          <a:xfrm>
            <a:off x="474290" y="1777137"/>
            <a:ext cx="11310341" cy="2803991"/>
            <a:chOff x="474290" y="1489104"/>
            <a:chExt cx="11310341" cy="2803991"/>
          </a:xfrm>
        </p:grpSpPr>
        <p:sp>
          <p:nvSpPr>
            <p:cNvPr id="6" name="Rechteck 5">
              <a:extLst>
                <a:ext uri="{FF2B5EF4-FFF2-40B4-BE49-F238E27FC236}">
                  <a16:creationId xmlns:a16="http://schemas.microsoft.com/office/drawing/2014/main" id="{F5DC3C0A-1CC9-528F-5C72-CBA2CC34593F}"/>
                </a:ext>
              </a:extLst>
            </p:cNvPr>
            <p:cNvSpPr/>
            <p:nvPr/>
          </p:nvSpPr>
          <p:spPr>
            <a:xfrm>
              <a:off x="474290" y="1489104"/>
              <a:ext cx="11310341" cy="280399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sz="2400"/>
            </a:p>
          </p:txBody>
        </p:sp>
        <p:graphicFrame>
          <p:nvGraphicFramePr>
            <p:cNvPr id="5" name="Inhaltsplatzhalter 9">
              <a:extLst>
                <a:ext uri="{FF2B5EF4-FFF2-40B4-BE49-F238E27FC236}">
                  <a16:creationId xmlns:a16="http://schemas.microsoft.com/office/drawing/2014/main" id="{54AE787B-4EB6-F145-1530-F5338453AF69}"/>
                </a:ext>
              </a:extLst>
            </p:cNvPr>
            <p:cNvGraphicFramePr>
              <a:graphicFrameLocks/>
            </p:cNvGraphicFramePr>
            <p:nvPr>
              <p:extLst>
                <p:ext uri="{D42A27DB-BD31-4B8C-83A1-F6EECF244321}">
                  <p14:modId xmlns:p14="http://schemas.microsoft.com/office/powerpoint/2010/main" val="4048385839"/>
                </p:ext>
              </p:extLst>
            </p:nvPr>
          </p:nvGraphicFramePr>
          <p:xfrm>
            <a:off x="474292" y="1489106"/>
            <a:ext cx="11243417" cy="2743200"/>
          </p:xfrm>
          <a:graphic>
            <a:graphicData uri="http://schemas.openxmlformats.org/drawingml/2006/table">
              <a:tbl>
                <a:tblPr firstCol="1" bandRow="1">
                  <a:tableStyleId>{9D7B26C5-4107-4FEC-AEDC-1716B250A1EF}</a:tableStyleId>
                </a:tblPr>
                <a:tblGrid>
                  <a:gridCol w="4475417">
                    <a:extLst>
                      <a:ext uri="{9D8B030D-6E8A-4147-A177-3AD203B41FA5}">
                        <a16:colId xmlns:a16="http://schemas.microsoft.com/office/drawing/2014/main" val="3778387272"/>
                      </a:ext>
                    </a:extLst>
                  </a:gridCol>
                  <a:gridCol w="1353600">
                    <a:extLst>
                      <a:ext uri="{9D8B030D-6E8A-4147-A177-3AD203B41FA5}">
                        <a16:colId xmlns:a16="http://schemas.microsoft.com/office/drawing/2014/main" val="3703378971"/>
                      </a:ext>
                    </a:extLst>
                  </a:gridCol>
                  <a:gridCol w="1353600">
                    <a:extLst>
                      <a:ext uri="{9D8B030D-6E8A-4147-A177-3AD203B41FA5}">
                        <a16:colId xmlns:a16="http://schemas.microsoft.com/office/drawing/2014/main" val="3831101990"/>
                      </a:ext>
                    </a:extLst>
                  </a:gridCol>
                  <a:gridCol w="1353600">
                    <a:extLst>
                      <a:ext uri="{9D8B030D-6E8A-4147-A177-3AD203B41FA5}">
                        <a16:colId xmlns:a16="http://schemas.microsoft.com/office/drawing/2014/main" val="478225898"/>
                      </a:ext>
                    </a:extLst>
                  </a:gridCol>
                  <a:gridCol w="1353600">
                    <a:extLst>
                      <a:ext uri="{9D8B030D-6E8A-4147-A177-3AD203B41FA5}">
                        <a16:colId xmlns:a16="http://schemas.microsoft.com/office/drawing/2014/main" val="1700455975"/>
                      </a:ext>
                    </a:extLst>
                  </a:gridCol>
                  <a:gridCol w="1353600">
                    <a:extLst>
                      <a:ext uri="{9D8B030D-6E8A-4147-A177-3AD203B41FA5}">
                        <a16:colId xmlns:a16="http://schemas.microsoft.com/office/drawing/2014/main" val="191935989"/>
                      </a:ext>
                    </a:extLst>
                  </a:gridCol>
                </a:tblGrid>
                <a:tr h="240792">
                  <a:tc>
                    <a:txBody>
                      <a:bodyPr/>
                      <a:lstStyle/>
                      <a:p>
                        <a:endParaRPr lang="en-US" sz="2400" dirty="0"/>
                      </a:p>
                    </a:txBody>
                    <a:tcPr/>
                  </a:tc>
                  <a:tc>
                    <a:txBody>
                      <a:bodyPr/>
                      <a:lstStyle/>
                      <a:p>
                        <a:pPr algn="ctr"/>
                        <a:r>
                          <a:rPr lang="en-US" sz="2400" dirty="0"/>
                          <a:t>X86</a:t>
                        </a:r>
                      </a:p>
                    </a:txBody>
                    <a:tcPr/>
                  </a:tc>
                  <a:tc>
                    <a:txBody>
                      <a:bodyPr/>
                      <a:lstStyle/>
                      <a:p>
                        <a:pPr algn="ctr"/>
                        <a:r>
                          <a:rPr lang="en-US" sz="2400" dirty="0"/>
                          <a:t>X86_64</a:t>
                        </a:r>
                      </a:p>
                    </a:txBody>
                    <a:tcPr/>
                  </a:tc>
                  <a:tc>
                    <a:txBody>
                      <a:bodyPr/>
                      <a:lstStyle/>
                      <a:p>
                        <a:pPr algn="ctr"/>
                        <a:r>
                          <a:rPr lang="en-US" sz="2400" dirty="0"/>
                          <a:t>ARM32</a:t>
                        </a:r>
                      </a:p>
                    </a:txBody>
                    <a:tcPr/>
                  </a:tc>
                  <a:tc>
                    <a:txBody>
                      <a:bodyPr/>
                      <a:lstStyle/>
                      <a:p>
                        <a:pPr algn="ctr"/>
                        <a:r>
                          <a:rPr lang="en-US" sz="2400" dirty="0"/>
                          <a:t>RISC-V</a:t>
                        </a:r>
                      </a:p>
                    </a:txBody>
                    <a:tcPr/>
                  </a:tc>
                  <a:tc>
                    <a:txBody>
                      <a:bodyPr/>
                      <a:lstStyle/>
                      <a:p>
                        <a:pPr algn="ctr"/>
                        <a:r>
                          <a:rPr lang="en-US" sz="2400" dirty="0"/>
                          <a:t>ARM64</a:t>
                        </a:r>
                      </a:p>
                    </a:txBody>
                    <a:tcPr/>
                  </a:tc>
                  <a:extLst>
                    <a:ext uri="{0D108BD9-81ED-4DB2-BD59-A6C34878D82A}">
                      <a16:rowId xmlns:a16="http://schemas.microsoft.com/office/drawing/2014/main" val="1582193952"/>
                    </a:ext>
                  </a:extLst>
                </a:tr>
                <a:tr h="240792">
                  <a:tc>
                    <a:txBody>
                      <a:bodyPr/>
                      <a:lstStyle/>
                      <a:p>
                        <a:r>
                          <a:rPr lang="en-US" sz="2400" dirty="0" err="1"/>
                          <a:t>Schreibbarer</a:t>
                        </a:r>
                        <a:r>
                          <a:rPr lang="en-US" sz="2400" dirty="0"/>
                          <a:t> </a:t>
                        </a:r>
                        <a:r>
                          <a:rPr lang="en-US" sz="2400" dirty="0" err="1"/>
                          <a:t>Programm</a:t>
                        </a:r>
                        <a:r>
                          <a:rPr lang="en-US" sz="2400" dirty="0"/>
                          <a:t> Counter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extLst>
                    <a:ext uri="{0D108BD9-81ED-4DB2-BD59-A6C34878D82A}">
                      <a16:rowId xmlns:a16="http://schemas.microsoft.com/office/drawing/2014/main" val="1286024224"/>
                    </a:ext>
                  </a:extLst>
                </a:tr>
                <a:tr h="240792">
                  <a:tc>
                    <a:txBody>
                      <a:bodyPr/>
                      <a:lstStyle/>
                      <a:p>
                        <a:r>
                          <a:rPr lang="en-US" sz="2400" dirty="0"/>
                          <a:t>Stack-return </a:t>
                        </a:r>
                        <a:r>
                          <a:rPr lang="en-US" sz="2400" dirty="0" err="1"/>
                          <a:t>Instruktion</a:t>
                        </a:r>
                        <a:endParaRPr lang="en-US" sz="2400" dirty="0"/>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extLst>
                    <a:ext uri="{0D108BD9-81ED-4DB2-BD59-A6C34878D82A}">
                      <a16:rowId xmlns:a16="http://schemas.microsoft.com/office/drawing/2014/main" val="188304475"/>
                    </a:ext>
                  </a:extLst>
                </a:tr>
                <a:tr h="240792">
                  <a:tc>
                    <a:txBody>
                      <a:bodyPr/>
                      <a:lstStyle/>
                      <a:p>
                        <a:r>
                          <a:rPr lang="en-US" sz="2400" dirty="0"/>
                          <a:t>Max. </a:t>
                        </a:r>
                        <a:r>
                          <a:rPr lang="en-US" sz="2400" dirty="0" err="1"/>
                          <a:t>Argumente</a:t>
                        </a:r>
                        <a:r>
                          <a:rPr lang="en-US" sz="2400" dirty="0"/>
                          <a:t> in </a:t>
                        </a:r>
                        <a:r>
                          <a:rPr lang="en-US" sz="2400" dirty="0" err="1"/>
                          <a:t>Registern</a:t>
                        </a:r>
                        <a:endParaRPr lang="en-US" sz="2400" dirty="0"/>
                      </a:p>
                    </a:txBody>
                    <a:tcPr/>
                  </a:tc>
                  <a:tc>
                    <a:txBody>
                      <a:bodyPr/>
                      <a:lstStyle/>
                      <a:p>
                        <a:pPr algn="ctr"/>
                        <a:r>
                          <a:rPr lang="en-US" sz="2400" dirty="0"/>
                          <a:t>0</a:t>
                        </a:r>
                      </a:p>
                    </a:txBody>
                    <a:tcPr/>
                  </a:tc>
                  <a:tc>
                    <a:txBody>
                      <a:bodyPr/>
                      <a:lstStyle/>
                      <a:p>
                        <a:pPr algn="ctr"/>
                        <a:r>
                          <a:rPr lang="en-US" sz="2400" dirty="0"/>
                          <a:t>4−6</a:t>
                        </a:r>
                      </a:p>
                    </a:txBody>
                    <a:tcPr/>
                  </a:tc>
                  <a:tc>
                    <a:txBody>
                      <a:bodyPr/>
                      <a:lstStyle/>
                      <a:p>
                        <a:pPr algn="ctr"/>
                        <a:r>
                          <a:rPr lang="en-US" sz="2400" dirty="0"/>
                          <a:t>4</a:t>
                        </a:r>
                      </a:p>
                    </a:txBody>
                    <a:tcPr/>
                  </a:tc>
                  <a:tc>
                    <a:txBody>
                      <a:bodyPr/>
                      <a:lstStyle/>
                      <a:p>
                        <a:pPr algn="ctr"/>
                        <a:r>
                          <a:rPr lang="en-US" sz="2400" dirty="0"/>
                          <a:t>8</a:t>
                        </a:r>
                      </a:p>
                    </a:txBody>
                    <a:tcPr/>
                  </a:tc>
                  <a:tc>
                    <a:txBody>
                      <a:bodyPr/>
                      <a:lstStyle/>
                      <a:p>
                        <a:pPr algn="ctr"/>
                        <a:r>
                          <a:rPr lang="en-US" sz="2400" dirty="0"/>
                          <a:t>8</a:t>
                        </a:r>
                      </a:p>
                    </a:txBody>
                    <a:tcPr/>
                  </a:tc>
                  <a:extLst>
                    <a:ext uri="{0D108BD9-81ED-4DB2-BD59-A6C34878D82A}">
                      <a16:rowId xmlns:a16="http://schemas.microsoft.com/office/drawing/2014/main" val="2384942690"/>
                    </a:ext>
                  </a:extLst>
                </a:tr>
                <a:tr h="240792">
                  <a:tc>
                    <a:txBody>
                      <a:bodyPr/>
                      <a:lstStyle/>
                      <a:p>
                        <a:r>
                          <a:rPr lang="en-US" sz="2400" dirty="0" err="1"/>
                          <a:t>Spezielle</a:t>
                        </a:r>
                        <a:r>
                          <a:rPr lang="en-US" sz="2400" dirty="0"/>
                          <a:t> </a:t>
                        </a:r>
                        <a:r>
                          <a:rPr lang="en-US" sz="2400" dirty="0" err="1"/>
                          <a:t>Funktionsaufrufregister</a:t>
                        </a:r>
                        <a:endParaRPr lang="en-US" sz="2400" dirty="0"/>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tc>
                    <a:txBody>
                      <a:bodyPr/>
                      <a:lstStyle/>
                      <a:p>
                        <a:pPr algn="ctr"/>
                        <a:r>
                          <a:rPr lang="en-US" sz="2400" dirty="0"/>
                          <a:t>×</a:t>
                        </a:r>
                      </a:p>
                    </a:txBody>
                    <a:tcPr/>
                  </a:tc>
                  <a:extLst>
                    <a:ext uri="{0D108BD9-81ED-4DB2-BD59-A6C34878D82A}">
                      <a16:rowId xmlns:a16="http://schemas.microsoft.com/office/drawing/2014/main" val="2370655028"/>
                    </a:ext>
                  </a:extLst>
                </a:tr>
                <a:tr h="240792">
                  <a:tc>
                    <a:txBody>
                      <a:bodyPr/>
                      <a:lstStyle/>
                      <a:p>
                        <a:r>
                          <a:rPr lang="en-US" sz="2400" dirty="0" err="1"/>
                          <a:t>Instruktionsgröße</a:t>
                        </a:r>
                        <a:endParaRPr lang="en-US" sz="2400" dirty="0"/>
                      </a:p>
                    </a:txBody>
                    <a:tcPr/>
                  </a:tc>
                  <a:tc>
                    <a:txBody>
                      <a:bodyPr/>
                      <a:lstStyle/>
                      <a:p>
                        <a:pPr algn="ctr"/>
                        <a:r>
                          <a:rPr lang="en-US" sz="2400" dirty="0"/>
                          <a:t>1</a:t>
                        </a:r>
                      </a:p>
                    </a:txBody>
                    <a:tcPr/>
                  </a:tc>
                  <a:tc>
                    <a:txBody>
                      <a:bodyPr/>
                      <a:lstStyle/>
                      <a:p>
                        <a:pPr algn="ctr"/>
                        <a:r>
                          <a:rPr lang="en-US" sz="2400" dirty="0"/>
                          <a:t>1</a:t>
                        </a:r>
                      </a:p>
                    </a:txBody>
                    <a:tcPr/>
                  </a:tc>
                  <a:tc>
                    <a:txBody>
                      <a:bodyPr/>
                      <a:lstStyle/>
                      <a:p>
                        <a:pPr algn="ctr"/>
                        <a:r>
                          <a:rPr lang="en-US" sz="2400" dirty="0"/>
                          <a:t>4/2</a:t>
                        </a:r>
                      </a:p>
                    </a:txBody>
                    <a:tcPr/>
                  </a:tc>
                  <a:tc>
                    <a:txBody>
                      <a:bodyPr/>
                      <a:lstStyle/>
                      <a:p>
                        <a:pPr algn="ctr"/>
                        <a:r>
                          <a:rPr lang="en-US" sz="2400" dirty="0"/>
                          <a:t>4/2</a:t>
                        </a:r>
                      </a:p>
                    </a:txBody>
                    <a:tcPr/>
                  </a:tc>
                  <a:tc>
                    <a:txBody>
                      <a:bodyPr/>
                      <a:lstStyle/>
                      <a:p>
                        <a:pPr algn="ctr"/>
                        <a:r>
                          <a:rPr lang="en-US" sz="2400" dirty="0"/>
                          <a:t>4</a:t>
                        </a:r>
                      </a:p>
                    </a:txBody>
                    <a:tcPr/>
                  </a:tc>
                  <a:extLst>
                    <a:ext uri="{0D108BD9-81ED-4DB2-BD59-A6C34878D82A}">
                      <a16:rowId xmlns:a16="http://schemas.microsoft.com/office/drawing/2014/main" val="439914857"/>
                    </a:ext>
                  </a:extLst>
                </a:tr>
              </a:tbl>
            </a:graphicData>
          </a:graphic>
        </p:graphicFrame>
      </p:grpSp>
      <p:grpSp>
        <p:nvGrpSpPr>
          <p:cNvPr id="8" name="Gruppieren 7">
            <a:extLst>
              <a:ext uri="{FF2B5EF4-FFF2-40B4-BE49-F238E27FC236}">
                <a16:creationId xmlns:a16="http://schemas.microsoft.com/office/drawing/2014/main" id="{60E63B54-342F-1579-2F95-9038B0E14D16}"/>
              </a:ext>
            </a:extLst>
          </p:cNvPr>
          <p:cNvGrpSpPr/>
          <p:nvPr/>
        </p:nvGrpSpPr>
        <p:grpSpPr>
          <a:xfrm>
            <a:off x="767408" y="1193635"/>
            <a:ext cx="8191924" cy="1990165"/>
            <a:chOff x="844500" y="793375"/>
            <a:chExt cx="8191924" cy="1990165"/>
          </a:xfrm>
        </p:grpSpPr>
        <p:sp>
          <p:nvSpPr>
            <p:cNvPr id="9" name="Rechteck 8">
              <a:extLst>
                <a:ext uri="{FF2B5EF4-FFF2-40B4-BE49-F238E27FC236}">
                  <a16:creationId xmlns:a16="http://schemas.microsoft.com/office/drawing/2014/main" id="{EFCC0FE4-8DE8-466B-7973-0459E44E973F}"/>
                </a:ext>
              </a:extLst>
            </p:cNvPr>
            <p:cNvSpPr/>
            <p:nvPr/>
          </p:nvSpPr>
          <p:spPr>
            <a:xfrm>
              <a:off x="5029200" y="1801905"/>
              <a:ext cx="4007224" cy="98163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0" name="Sprechblase: rechteckig 9">
              <a:extLst>
                <a:ext uri="{FF2B5EF4-FFF2-40B4-BE49-F238E27FC236}">
                  <a16:creationId xmlns:a16="http://schemas.microsoft.com/office/drawing/2014/main" id="{F9BF2531-7794-F63C-7EB2-E5C13B800A4C}"/>
                </a:ext>
              </a:extLst>
            </p:cNvPr>
            <p:cNvSpPr/>
            <p:nvPr/>
          </p:nvSpPr>
          <p:spPr>
            <a:xfrm>
              <a:off x="844500" y="793375"/>
              <a:ext cx="4455885" cy="1008529"/>
            </a:xfrm>
            <a:prstGeom prst="wedgeRectCallout">
              <a:avLst>
                <a:gd name="adj1" fmla="val 49551"/>
                <a:gd name="adj2" fmla="val 681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Calibri" panose="020F0502020204030204"/>
                  <a:ea typeface="+mn-ea"/>
                  <a:cs typeface="+mn-cs"/>
                </a:rPr>
                <a:t>Klassisches</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ROP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(Eine </a:t>
              </a:r>
              <a:r>
                <a:rPr kumimoji="0" lang="en-US" sz="2400" b="0" i="0" u="none" strike="noStrike" kern="1200" cap="none" spc="0" normalizeH="0" baseline="0" noProof="0" dirty="0" err="1">
                  <a:ln>
                    <a:noFill/>
                  </a:ln>
                  <a:solidFill>
                    <a:schemeClr val="bg1"/>
                  </a:solidFill>
                  <a:effectLst/>
                  <a:uLnTx/>
                  <a:uFillTx/>
                  <a:latin typeface="Calibri" panose="020F0502020204030204"/>
                  <a:ea typeface="+mn-ea"/>
                  <a:cs typeface="+mn-cs"/>
                </a:rPr>
                <a:t>Instruktion</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 für das return)</a:t>
              </a:r>
            </a:p>
          </p:txBody>
        </p:sp>
      </p:grpSp>
      <p:grpSp>
        <p:nvGrpSpPr>
          <p:cNvPr id="11" name="Gruppieren 10">
            <a:extLst>
              <a:ext uri="{FF2B5EF4-FFF2-40B4-BE49-F238E27FC236}">
                <a16:creationId xmlns:a16="http://schemas.microsoft.com/office/drawing/2014/main" id="{E5771DBF-DD4C-CB31-CB6F-7170C23C487D}"/>
              </a:ext>
            </a:extLst>
          </p:cNvPr>
          <p:cNvGrpSpPr/>
          <p:nvPr/>
        </p:nvGrpSpPr>
        <p:grpSpPr>
          <a:xfrm>
            <a:off x="1731541" y="3522277"/>
            <a:ext cx="5883085" cy="2676086"/>
            <a:chOff x="1808633" y="3338041"/>
            <a:chExt cx="5883085" cy="2676086"/>
          </a:xfrm>
        </p:grpSpPr>
        <p:sp>
          <p:nvSpPr>
            <p:cNvPr id="12" name="Rechteck 11">
              <a:extLst>
                <a:ext uri="{FF2B5EF4-FFF2-40B4-BE49-F238E27FC236}">
                  <a16:creationId xmlns:a16="http://schemas.microsoft.com/office/drawing/2014/main" id="{6261BBC7-0554-8B5E-04ED-E7DB6BBE6B47}"/>
                </a:ext>
              </a:extLst>
            </p:cNvPr>
            <p:cNvSpPr/>
            <p:nvPr/>
          </p:nvSpPr>
          <p:spPr>
            <a:xfrm>
              <a:off x="5029200" y="3338041"/>
              <a:ext cx="2662518" cy="98163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3" name="Sprechblase: rechteckig 12">
              <a:extLst>
                <a:ext uri="{FF2B5EF4-FFF2-40B4-BE49-F238E27FC236}">
                  <a16:creationId xmlns:a16="http://schemas.microsoft.com/office/drawing/2014/main" id="{9AF893A8-8525-C618-497B-CC3477E6B368}"/>
                </a:ext>
              </a:extLst>
            </p:cNvPr>
            <p:cNvSpPr/>
            <p:nvPr/>
          </p:nvSpPr>
          <p:spPr>
            <a:xfrm>
              <a:off x="1808633" y="4684924"/>
              <a:ext cx="3491753" cy="1329203"/>
            </a:xfrm>
            <a:prstGeom prst="wedgeRectCallout">
              <a:avLst>
                <a:gd name="adj1" fmla="val 46469"/>
                <a:gd name="adj2" fmla="val -108684"/>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a:ea typeface="+mn-ea"/>
                  <a:cs typeface="+mn-cs"/>
                </a:rPr>
                <a:t>Unintendierte</a:t>
              </a: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 Gadget</a:t>
              </a:r>
            </a:p>
          </p:txBody>
        </p:sp>
      </p:grpSp>
      <p:grpSp>
        <p:nvGrpSpPr>
          <p:cNvPr id="14" name="Gruppieren 13">
            <a:extLst>
              <a:ext uri="{FF2B5EF4-FFF2-40B4-BE49-F238E27FC236}">
                <a16:creationId xmlns:a16="http://schemas.microsoft.com/office/drawing/2014/main" id="{4890933F-A313-F0AF-416E-1C9A2B5B468A}"/>
              </a:ext>
            </a:extLst>
          </p:cNvPr>
          <p:cNvGrpSpPr/>
          <p:nvPr/>
        </p:nvGrpSpPr>
        <p:grpSpPr>
          <a:xfrm>
            <a:off x="7150699" y="3068960"/>
            <a:ext cx="4489917" cy="3201411"/>
            <a:chOff x="7227791" y="2830946"/>
            <a:chExt cx="4489917" cy="3201411"/>
          </a:xfrm>
        </p:grpSpPr>
        <p:sp>
          <p:nvSpPr>
            <p:cNvPr id="15" name="Rechteck 14">
              <a:extLst>
                <a:ext uri="{FF2B5EF4-FFF2-40B4-BE49-F238E27FC236}">
                  <a16:creationId xmlns:a16="http://schemas.microsoft.com/office/drawing/2014/main" id="{E6E21AE2-6705-78D4-78F9-8C9E404DD22D}"/>
                </a:ext>
              </a:extLst>
            </p:cNvPr>
            <p:cNvSpPr/>
            <p:nvPr/>
          </p:nvSpPr>
          <p:spPr>
            <a:xfrm>
              <a:off x="9055190" y="2830946"/>
              <a:ext cx="2662518" cy="98163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6" name="Sprechblase: rechteckig 15">
              <a:extLst>
                <a:ext uri="{FF2B5EF4-FFF2-40B4-BE49-F238E27FC236}">
                  <a16:creationId xmlns:a16="http://schemas.microsoft.com/office/drawing/2014/main" id="{BAAE8E01-1D5C-5410-68C5-CEDCC847D379}"/>
                </a:ext>
              </a:extLst>
            </p:cNvPr>
            <p:cNvSpPr/>
            <p:nvPr/>
          </p:nvSpPr>
          <p:spPr>
            <a:xfrm>
              <a:off x="7227791" y="4703154"/>
              <a:ext cx="4155141" cy="1329203"/>
            </a:xfrm>
            <a:prstGeom prst="wedgeRectCallout">
              <a:avLst>
                <a:gd name="adj1" fmla="val 29475"/>
                <a:gd name="adj2" fmla="val -14206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a:ea typeface="+mn-ea"/>
                  <a:cs typeface="+mn-cs"/>
                </a:rPr>
                <a:t>Spezielle</a:t>
              </a: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 Gadgets für </a:t>
              </a:r>
              <a:r>
                <a:rPr kumimoji="0" lang="en-US" sz="3200" b="0" i="0" u="none" strike="noStrike" kern="1200" cap="none" spc="0" normalizeH="0" baseline="0" noProof="0" dirty="0" err="1">
                  <a:ln>
                    <a:noFill/>
                  </a:ln>
                  <a:solidFill>
                    <a:schemeClr val="bg1"/>
                  </a:solidFill>
                  <a:effectLst/>
                  <a:uLnTx/>
                  <a:uFillTx/>
                  <a:latin typeface="Calibri" panose="020F0502020204030204"/>
                  <a:ea typeface="+mn-ea"/>
                  <a:cs typeface="+mn-cs"/>
                </a:rPr>
                <a:t>Funktionsaufrufe</a:t>
              </a:r>
              <a:r>
                <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chemeClr val="bg1"/>
                  </a:solidFill>
                  <a:effectLst/>
                  <a:uLnTx/>
                  <a:uFillTx/>
                  <a:latin typeface="Calibri" panose="020F0502020204030204"/>
                  <a:ea typeface="+mn-ea"/>
                  <a:cs typeface="+mn-cs"/>
                </a:rPr>
                <a:t>nötig</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grpSp>
      <p:sp>
        <p:nvSpPr>
          <p:cNvPr id="3" name="Foliennummernplatzhalter 2">
            <a:extLst>
              <a:ext uri="{FF2B5EF4-FFF2-40B4-BE49-F238E27FC236}">
                <a16:creationId xmlns:a16="http://schemas.microsoft.com/office/drawing/2014/main" id="{05DE4220-4951-8CFB-0B4C-6170F4CE4971}"/>
              </a:ext>
            </a:extLst>
          </p:cNvPr>
          <p:cNvSpPr>
            <a:spLocks noGrp="1"/>
          </p:cNvSpPr>
          <p:nvPr>
            <p:ph type="sldNum" sz="quarter" idx="12"/>
          </p:nvPr>
        </p:nvSpPr>
        <p:spPr/>
        <p:txBody>
          <a:bodyPr/>
          <a:lstStyle/>
          <a:p>
            <a:fld id="{B4C71E88-0A44-4F17-829B-07B79A5A6163}" type="slidenum">
              <a:rPr lang="en-US" smtClean="0"/>
              <a:pPr/>
              <a:t>30</a:t>
            </a:fld>
            <a:endParaRPr lang="en-US" dirty="0"/>
          </a:p>
        </p:txBody>
      </p:sp>
    </p:spTree>
    <p:extLst>
      <p:ext uri="{BB962C8B-B14F-4D97-AF65-F5344CB8AC3E}">
        <p14:creationId xmlns:p14="http://schemas.microsoft.com/office/powerpoint/2010/main" val="280484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22C5AB4-5FDF-6433-D0BA-53381C27C3AA}"/>
              </a:ext>
            </a:extLst>
          </p:cNvPr>
          <p:cNvSpPr>
            <a:spLocks noGrp="1"/>
          </p:cNvSpPr>
          <p:nvPr>
            <p:ph type="ctrTitle"/>
          </p:nvPr>
        </p:nvSpPr>
        <p:spPr>
          <a:xfrm>
            <a:off x="914400" y="1196752"/>
            <a:ext cx="10363200" cy="1470025"/>
          </a:xfrm>
        </p:spPr>
        <p:txBody>
          <a:bodyPr/>
          <a:lstStyle/>
          <a:p>
            <a:r>
              <a:rPr lang="de-DE" dirty="0"/>
              <a:t>Ist RISC-V die Lösung für ROP-Angriffe?</a:t>
            </a:r>
          </a:p>
        </p:txBody>
      </p:sp>
      <p:pic>
        <p:nvPicPr>
          <p:cNvPr id="17" name="Grafik 16">
            <a:extLst>
              <a:ext uri="{FF2B5EF4-FFF2-40B4-BE49-F238E27FC236}">
                <a16:creationId xmlns:a16="http://schemas.microsoft.com/office/drawing/2014/main" id="{56CD62C4-2CBE-929D-20BD-5AAAA0B9899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53000" y="2996952"/>
            <a:ext cx="2286000" cy="2286000"/>
          </a:xfrm>
          <a:prstGeom prst="rect">
            <a:avLst/>
          </a:prstGeom>
        </p:spPr>
      </p:pic>
    </p:spTree>
    <p:extLst>
      <p:ext uri="{BB962C8B-B14F-4D97-AF65-F5344CB8AC3E}">
        <p14:creationId xmlns:p14="http://schemas.microsoft.com/office/powerpoint/2010/main" val="3888148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9E18F-F14C-4434-955F-A4183A58354D}"/>
              </a:ext>
            </a:extLst>
          </p:cNvPr>
          <p:cNvSpPr>
            <a:spLocks noGrp="1"/>
          </p:cNvSpPr>
          <p:nvPr>
            <p:ph type="ctrTitle"/>
          </p:nvPr>
        </p:nvSpPr>
        <p:spPr>
          <a:xfrm>
            <a:off x="914400" y="3039095"/>
            <a:ext cx="10363200" cy="1470025"/>
          </a:xfrm>
        </p:spPr>
        <p:txBody>
          <a:bodyPr/>
          <a:lstStyle/>
          <a:p>
            <a:r>
              <a:rPr lang="en-US" dirty="0"/>
              <a:t>RiscyROP: Automated Return-Oriented Programming Attacks on RISC-V and ARM64</a:t>
            </a:r>
            <a:endParaRPr lang="en-US" noProof="0" dirty="0"/>
          </a:p>
        </p:txBody>
      </p:sp>
      <p:sp>
        <p:nvSpPr>
          <p:cNvPr id="8" name="Rechteck 7">
            <a:extLst>
              <a:ext uri="{FF2B5EF4-FFF2-40B4-BE49-F238E27FC236}">
                <a16:creationId xmlns:a16="http://schemas.microsoft.com/office/drawing/2014/main" id="{D3461BC2-12D3-461D-8E8F-42BD5575D548}"/>
              </a:ext>
            </a:extLst>
          </p:cNvPr>
          <p:cNvSpPr/>
          <p:nvPr/>
        </p:nvSpPr>
        <p:spPr>
          <a:xfrm>
            <a:off x="174812" y="5009843"/>
            <a:ext cx="12017187" cy="984885"/>
          </a:xfrm>
          <a:prstGeom prst="rect">
            <a:avLst/>
          </a:prstGeom>
        </p:spPr>
        <p:txBody>
          <a:bodyPr wrap="square" lIns="0" tIns="0" rIns="0" bIns="0">
            <a:spAutoFit/>
          </a:bodyPr>
          <a:lstStyle/>
          <a:p>
            <a:r>
              <a:rPr lang="en-US" sz="3200" dirty="0">
                <a:solidFill>
                  <a:schemeClr val="bg1"/>
                </a:solidFill>
                <a:latin typeface="+mj-lt"/>
              </a:rPr>
              <a:t>Tobias </a:t>
            </a:r>
            <a:r>
              <a:rPr lang="en-US" sz="3200" dirty="0" err="1">
                <a:solidFill>
                  <a:schemeClr val="bg1"/>
                </a:solidFill>
                <a:latin typeface="+mj-lt"/>
              </a:rPr>
              <a:t>Cloosters</a:t>
            </a:r>
            <a:r>
              <a:rPr lang="en-US" sz="3200" dirty="0">
                <a:solidFill>
                  <a:schemeClr val="bg1"/>
                </a:solidFill>
                <a:latin typeface="+mj-lt"/>
              </a:rPr>
              <a:t>, David Paaßen, </a:t>
            </a:r>
            <a:r>
              <a:rPr lang="en-US" sz="3200" dirty="0" err="1">
                <a:solidFill>
                  <a:schemeClr val="bg1"/>
                </a:solidFill>
                <a:latin typeface="+mj-lt"/>
              </a:rPr>
              <a:t>Jianqiang</a:t>
            </a:r>
            <a:r>
              <a:rPr lang="en-US" sz="3200" dirty="0">
                <a:solidFill>
                  <a:schemeClr val="bg1"/>
                </a:solidFill>
                <a:latin typeface="+mj-lt"/>
              </a:rPr>
              <a:t> Wang, </a:t>
            </a:r>
            <a:r>
              <a:rPr lang="en-US" sz="3200" u="sng" dirty="0">
                <a:solidFill>
                  <a:schemeClr val="bg1"/>
                </a:solidFill>
                <a:latin typeface="+mj-lt"/>
              </a:rPr>
              <a:t>Oussama Draissi</a:t>
            </a:r>
            <a:r>
              <a:rPr lang="en-US" sz="3200" dirty="0">
                <a:solidFill>
                  <a:schemeClr val="bg1"/>
                </a:solidFill>
                <a:latin typeface="+mj-lt"/>
              </a:rPr>
              <a:t>,</a:t>
            </a:r>
          </a:p>
          <a:p>
            <a:r>
              <a:rPr lang="en-US" sz="3200" dirty="0">
                <a:solidFill>
                  <a:schemeClr val="bg1"/>
                </a:solidFill>
                <a:latin typeface="+mj-lt"/>
              </a:rPr>
              <a:t>Patrick </a:t>
            </a:r>
            <a:r>
              <a:rPr lang="en-US" sz="3200" dirty="0" err="1">
                <a:solidFill>
                  <a:schemeClr val="bg1"/>
                </a:solidFill>
                <a:latin typeface="+mj-lt"/>
              </a:rPr>
              <a:t>Jauernig</a:t>
            </a:r>
            <a:r>
              <a:rPr lang="en-US" sz="3200" dirty="0">
                <a:solidFill>
                  <a:schemeClr val="bg1"/>
                </a:solidFill>
                <a:latin typeface="+mj-lt"/>
              </a:rPr>
              <a:t>, Emmanuel </a:t>
            </a:r>
            <a:r>
              <a:rPr lang="en-US" sz="3200" dirty="0" err="1">
                <a:solidFill>
                  <a:schemeClr val="bg1"/>
                </a:solidFill>
                <a:latin typeface="+mj-lt"/>
              </a:rPr>
              <a:t>Stapf</a:t>
            </a:r>
            <a:r>
              <a:rPr lang="en-US" sz="3200" dirty="0">
                <a:solidFill>
                  <a:schemeClr val="bg1"/>
                </a:solidFill>
                <a:latin typeface="+mj-lt"/>
              </a:rPr>
              <a:t>, Lucas Davi, Ahmad Sadeghi</a:t>
            </a:r>
            <a:endParaRPr lang="en-US" sz="3200" baseline="30000" dirty="0">
              <a:solidFill>
                <a:schemeClr val="bg1"/>
              </a:solidFill>
              <a:latin typeface="+mj-lt"/>
            </a:endParaRPr>
          </a:p>
        </p:txBody>
      </p:sp>
      <p:sp>
        <p:nvSpPr>
          <p:cNvPr id="9" name="TextBox 3">
            <a:extLst>
              <a:ext uri="{FF2B5EF4-FFF2-40B4-BE49-F238E27FC236}">
                <a16:creationId xmlns:a16="http://schemas.microsoft.com/office/drawing/2014/main" id="{CFC0FBEE-884A-478F-A437-A6C83661C478}"/>
              </a:ext>
            </a:extLst>
          </p:cNvPr>
          <p:cNvSpPr txBox="1"/>
          <p:nvPr/>
        </p:nvSpPr>
        <p:spPr>
          <a:xfrm>
            <a:off x="3110176" y="6327571"/>
            <a:ext cx="8818472" cy="400110"/>
          </a:xfrm>
          <a:prstGeom prst="rect">
            <a:avLst/>
          </a:prstGeom>
          <a:noFill/>
        </p:spPr>
        <p:txBody>
          <a:bodyPr wrap="square" rtlCol="0">
            <a:spAutoFit/>
          </a:bodyPr>
          <a:lstStyle/>
          <a:p>
            <a:pPr algn="ctr"/>
            <a:r>
              <a:rPr lang="en-US" sz="2000" i="1" dirty="0">
                <a:solidFill>
                  <a:schemeClr val="bg1"/>
                </a:solidFill>
              </a:rPr>
              <a:t>25th International Symposium on Research in Attacks, Intrusions and Defenses</a:t>
            </a:r>
          </a:p>
        </p:txBody>
      </p:sp>
      <p:sp>
        <p:nvSpPr>
          <p:cNvPr id="12" name="Rechteck 11">
            <a:extLst>
              <a:ext uri="{FF2B5EF4-FFF2-40B4-BE49-F238E27FC236}">
                <a16:creationId xmlns:a16="http://schemas.microsoft.com/office/drawing/2014/main" id="{3D7937AC-72BA-41E9-A8AA-20D5C317F5EE}"/>
              </a:ext>
            </a:extLst>
          </p:cNvPr>
          <p:cNvSpPr/>
          <p:nvPr/>
        </p:nvSpPr>
        <p:spPr>
          <a:xfrm>
            <a:off x="174813" y="130319"/>
            <a:ext cx="5174033" cy="369332"/>
          </a:xfrm>
          <a:prstGeom prst="rect">
            <a:avLst/>
          </a:prstGeom>
          <a:noFill/>
        </p:spPr>
        <p:txBody>
          <a:bodyPr wrap="square" lIns="0" tIns="0" rIns="0" bIns="0" rtlCol="0">
            <a:spAutoFit/>
          </a:bodyPr>
          <a:lstStyle/>
          <a:p>
            <a:r>
              <a:rPr lang="en-US" sz="2400" i="1" dirty="0">
                <a:solidFill>
                  <a:schemeClr val="bg1"/>
                </a:solidFill>
              </a:rPr>
              <a:t>October 26, 2022: Limassol, Cyprus</a:t>
            </a:r>
          </a:p>
        </p:txBody>
      </p:sp>
      <p:pic>
        <p:nvPicPr>
          <p:cNvPr id="17" name="Grafik 16">
            <a:extLst>
              <a:ext uri="{FF2B5EF4-FFF2-40B4-BE49-F238E27FC236}">
                <a16:creationId xmlns:a16="http://schemas.microsoft.com/office/drawing/2014/main" id="{93AE8FB1-305F-45F1-80EB-B7DE984AE9D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0534" y="102422"/>
            <a:ext cx="2716653" cy="1028635"/>
          </a:xfrm>
          <a:prstGeom prst="rect">
            <a:avLst/>
          </a:prstGeom>
        </p:spPr>
      </p:pic>
      <p:pic>
        <p:nvPicPr>
          <p:cNvPr id="4" name="Grafik 3">
            <a:extLst>
              <a:ext uri="{FF2B5EF4-FFF2-40B4-BE49-F238E27FC236}">
                <a16:creationId xmlns:a16="http://schemas.microsoft.com/office/drawing/2014/main" id="{C35D1366-B6BA-4A42-8387-F06D49D4B12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3468" y="1268760"/>
            <a:ext cx="4210961" cy="1297754"/>
          </a:xfrm>
          <a:prstGeom prst="rect">
            <a:avLst/>
          </a:prstGeom>
        </p:spPr>
      </p:pic>
      <p:pic>
        <p:nvPicPr>
          <p:cNvPr id="28" name="Grafik 27">
            <a:extLst>
              <a:ext uri="{FF2B5EF4-FFF2-40B4-BE49-F238E27FC236}">
                <a16:creationId xmlns:a16="http://schemas.microsoft.com/office/drawing/2014/main" id="{C2D84585-2B53-9E10-55A7-0FE2B805E0EA}"/>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27258" b="29960"/>
          <a:stretch/>
        </p:blipFill>
        <p:spPr>
          <a:xfrm>
            <a:off x="6299244" y="7824"/>
            <a:ext cx="2865308" cy="1225811"/>
          </a:xfrm>
          <a:prstGeom prst="rect">
            <a:avLst/>
          </a:prstGeom>
        </p:spPr>
      </p:pic>
    </p:spTree>
    <p:extLst>
      <p:ext uri="{BB962C8B-B14F-4D97-AF65-F5344CB8AC3E}">
        <p14:creationId xmlns:p14="http://schemas.microsoft.com/office/powerpoint/2010/main" val="83643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57CD207-80FE-0410-946F-033DAEDCCC02}"/>
              </a:ext>
            </a:extLst>
          </p:cNvPr>
          <p:cNvSpPr/>
          <p:nvPr/>
        </p:nvSpPr>
        <p:spPr>
          <a:xfrm>
            <a:off x="5900465" y="973205"/>
            <a:ext cx="6172200" cy="54156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de-DE"/>
          </a:p>
        </p:txBody>
      </p:sp>
      <p:sp>
        <p:nvSpPr>
          <p:cNvPr id="2" name="Titel 1">
            <a:extLst>
              <a:ext uri="{FF2B5EF4-FFF2-40B4-BE49-F238E27FC236}">
                <a16:creationId xmlns:a16="http://schemas.microsoft.com/office/drawing/2014/main" id="{9C2F8499-3AD6-4CD7-A559-B5632272C21B}"/>
              </a:ext>
            </a:extLst>
          </p:cNvPr>
          <p:cNvSpPr>
            <a:spLocks noGrp="1"/>
          </p:cNvSpPr>
          <p:nvPr>
            <p:ph type="title"/>
          </p:nvPr>
        </p:nvSpPr>
        <p:spPr>
          <a:xfrm>
            <a:off x="341174" y="191697"/>
            <a:ext cx="11713301" cy="789214"/>
          </a:xfrm>
        </p:spPr>
        <p:txBody>
          <a:bodyPr/>
          <a:lstStyle/>
          <a:p>
            <a:r>
              <a:rPr lang="en-US" dirty="0"/>
              <a:t>Evaluation: CVE-2013-2028 Exploit (nginx)</a:t>
            </a:r>
          </a:p>
        </p:txBody>
      </p:sp>
      <p:pic>
        <p:nvPicPr>
          <p:cNvPr id="6" name="Inhaltsplatzhalter 5">
            <a:extLst>
              <a:ext uri="{FF2B5EF4-FFF2-40B4-BE49-F238E27FC236}">
                <a16:creationId xmlns:a16="http://schemas.microsoft.com/office/drawing/2014/main" id="{B3E86340-8767-47F4-AB46-19BD7253985D}"/>
              </a:ext>
            </a:extLst>
          </p:cNvPr>
          <p:cNvPicPr>
            <a:picLocks noGrp="1" noChangeAspect="1"/>
          </p:cNvPicPr>
          <p:nvPr>
            <p:ph idx="1"/>
          </p:nvPr>
        </p:nvPicPr>
        <p:blipFill rotWithShape="1">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6044480" y="1132267"/>
            <a:ext cx="6172200" cy="4382269"/>
          </a:xfrm>
        </p:spPr>
      </p:pic>
      <p:sp>
        <p:nvSpPr>
          <p:cNvPr id="7" name="Textfeld 6">
            <a:extLst>
              <a:ext uri="{FF2B5EF4-FFF2-40B4-BE49-F238E27FC236}">
                <a16:creationId xmlns:a16="http://schemas.microsoft.com/office/drawing/2014/main" id="{B1C2B4ED-EFAC-4839-8028-237862F9A4E1}"/>
              </a:ext>
            </a:extLst>
          </p:cNvPr>
          <p:cNvSpPr txBox="1"/>
          <p:nvPr/>
        </p:nvSpPr>
        <p:spPr>
          <a:xfrm>
            <a:off x="745239" y="1178749"/>
            <a:ext cx="2830481" cy="1384995"/>
          </a:xfrm>
          <a:prstGeom prst="rect">
            <a:avLst/>
          </a:prstGeom>
          <a:noFill/>
        </p:spPr>
        <p:txBody>
          <a:bodyPr wrap="square" rtlCol="0">
            <a:spAutoFit/>
          </a:bodyPr>
          <a:lstStyle/>
          <a:p>
            <a:r>
              <a:rPr lang="en-US" sz="2800" dirty="0">
                <a:solidFill>
                  <a:schemeClr val="bg1"/>
                </a:solidFill>
              </a:rPr>
              <a:t>Malicious</a:t>
            </a:r>
          </a:p>
          <a:p>
            <a:r>
              <a:rPr lang="en-US" sz="2800" dirty="0">
                <a:solidFill>
                  <a:schemeClr val="bg1"/>
                </a:solidFill>
              </a:rPr>
              <a:t>3-argument call</a:t>
            </a:r>
            <a:br>
              <a:rPr lang="en-US" sz="2800" dirty="0">
                <a:solidFill>
                  <a:schemeClr val="bg1"/>
                </a:solidFill>
              </a:rPr>
            </a:br>
            <a:r>
              <a:rPr lang="en-US" sz="2800" dirty="0">
                <a:solidFill>
                  <a:schemeClr val="bg1"/>
                </a:solidFill>
              </a:rPr>
              <a:t>to </a:t>
            </a:r>
            <a:r>
              <a:rPr lang="en-US" sz="2800" i="1" dirty="0" err="1">
                <a:solidFill>
                  <a:schemeClr val="bg1"/>
                </a:solidFill>
              </a:rPr>
              <a:t>mprotect</a:t>
            </a:r>
            <a:endParaRPr lang="en-US" sz="2800" i="1" dirty="0">
              <a:solidFill>
                <a:schemeClr val="bg1"/>
              </a:solidFill>
            </a:endParaRPr>
          </a:p>
        </p:txBody>
      </p:sp>
      <p:grpSp>
        <p:nvGrpSpPr>
          <p:cNvPr id="3" name="Gruppieren 2">
            <a:extLst>
              <a:ext uri="{FF2B5EF4-FFF2-40B4-BE49-F238E27FC236}">
                <a16:creationId xmlns:a16="http://schemas.microsoft.com/office/drawing/2014/main" id="{4C3E9C0D-4B3B-4754-9B4B-1031A678A80F}"/>
              </a:ext>
            </a:extLst>
          </p:cNvPr>
          <p:cNvGrpSpPr/>
          <p:nvPr/>
        </p:nvGrpSpPr>
        <p:grpSpPr>
          <a:xfrm>
            <a:off x="1919536" y="973205"/>
            <a:ext cx="6264696" cy="3010159"/>
            <a:chOff x="132919" y="402983"/>
            <a:chExt cx="6264696" cy="3183792"/>
          </a:xfrm>
        </p:grpSpPr>
        <p:sp>
          <p:nvSpPr>
            <p:cNvPr id="8" name="Sprechblase: rechteckig 7">
              <a:extLst>
                <a:ext uri="{FF2B5EF4-FFF2-40B4-BE49-F238E27FC236}">
                  <a16:creationId xmlns:a16="http://schemas.microsoft.com/office/drawing/2014/main" id="{C613DB95-1F14-4312-A9B7-FEEB93E1784D}"/>
                </a:ext>
              </a:extLst>
            </p:cNvPr>
            <p:cNvSpPr/>
            <p:nvPr/>
          </p:nvSpPr>
          <p:spPr>
            <a:xfrm>
              <a:off x="132919" y="2314980"/>
              <a:ext cx="4392488" cy="1271795"/>
            </a:xfrm>
            <a:prstGeom prst="wedgeRectCallout">
              <a:avLst>
                <a:gd name="adj1" fmla="val 45170"/>
                <a:gd name="adj2" fmla="val -936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Wenige</a:t>
              </a:r>
              <a:r>
                <a:rPr lang="en-US" sz="2400" dirty="0"/>
                <a:t> </a:t>
              </a:r>
              <a:r>
                <a:rPr lang="en-US" sz="2400" dirty="0" err="1"/>
                <a:t>Instruktionen</a:t>
              </a:r>
              <a:endParaRPr lang="en-US" sz="2400" dirty="0"/>
            </a:p>
            <a:p>
              <a:pPr algn="ctr"/>
              <a:r>
                <a:rPr lang="en-US" sz="2400" dirty="0" err="1"/>
                <a:t>Ausschließlich</a:t>
              </a:r>
              <a:r>
                <a:rPr lang="en-US" sz="2400" dirty="0"/>
                <a:t> </a:t>
              </a:r>
              <a:r>
                <a:rPr lang="en-US" sz="2400" dirty="0" err="1"/>
                <a:t>unintendierte</a:t>
              </a:r>
              <a:r>
                <a:rPr lang="en-US" sz="2400" dirty="0"/>
                <a:t> </a:t>
              </a:r>
              <a:r>
                <a:rPr lang="en-US" sz="2400" dirty="0" err="1"/>
                <a:t>Instruktionen</a:t>
              </a:r>
              <a:endParaRPr lang="en-US" sz="2400" dirty="0"/>
            </a:p>
          </p:txBody>
        </p:sp>
        <p:sp>
          <p:nvSpPr>
            <p:cNvPr id="9" name="Rechteck 8">
              <a:extLst>
                <a:ext uri="{FF2B5EF4-FFF2-40B4-BE49-F238E27FC236}">
                  <a16:creationId xmlns:a16="http://schemas.microsoft.com/office/drawing/2014/main" id="{CCACA25C-3879-4DCA-B68F-BAA97A6F7759}"/>
                </a:ext>
              </a:extLst>
            </p:cNvPr>
            <p:cNvSpPr/>
            <p:nvPr/>
          </p:nvSpPr>
          <p:spPr>
            <a:xfrm>
              <a:off x="4113848" y="402983"/>
              <a:ext cx="2283767" cy="27755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grpSp>
        <p:nvGrpSpPr>
          <p:cNvPr id="12" name="Gruppieren 11">
            <a:extLst>
              <a:ext uri="{FF2B5EF4-FFF2-40B4-BE49-F238E27FC236}">
                <a16:creationId xmlns:a16="http://schemas.microsoft.com/office/drawing/2014/main" id="{624FAD1E-1D16-486B-D958-5B69E38D4C6D}"/>
              </a:ext>
            </a:extLst>
          </p:cNvPr>
          <p:cNvGrpSpPr/>
          <p:nvPr/>
        </p:nvGrpSpPr>
        <p:grpSpPr>
          <a:xfrm>
            <a:off x="5447928" y="980911"/>
            <a:ext cx="6624736" cy="5551956"/>
            <a:chOff x="-473537" y="-912630"/>
            <a:chExt cx="6624736" cy="5872212"/>
          </a:xfrm>
        </p:grpSpPr>
        <p:sp>
          <p:nvSpPr>
            <p:cNvPr id="14" name="Rechteck 13">
              <a:extLst>
                <a:ext uri="{FF2B5EF4-FFF2-40B4-BE49-F238E27FC236}">
                  <a16:creationId xmlns:a16="http://schemas.microsoft.com/office/drawing/2014/main" id="{352E99C7-A19D-1ADB-5329-6188E9435416}"/>
                </a:ext>
              </a:extLst>
            </p:cNvPr>
            <p:cNvSpPr/>
            <p:nvPr/>
          </p:nvSpPr>
          <p:spPr>
            <a:xfrm>
              <a:off x="2262767" y="-912630"/>
              <a:ext cx="3888432" cy="5719847"/>
            </a:xfrm>
            <a:prstGeom prst="rect">
              <a:avLst/>
            </a:prstGeom>
            <a:solidFill>
              <a:srgbClr val="4B9F2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Sprechblase: rechteckig 12">
              <a:extLst>
                <a:ext uri="{FF2B5EF4-FFF2-40B4-BE49-F238E27FC236}">
                  <a16:creationId xmlns:a16="http://schemas.microsoft.com/office/drawing/2014/main" id="{B9C8C8F1-E8D6-BED1-DACE-1B38DDFA3D35}"/>
                </a:ext>
              </a:extLst>
            </p:cNvPr>
            <p:cNvSpPr/>
            <p:nvPr/>
          </p:nvSpPr>
          <p:spPr>
            <a:xfrm>
              <a:off x="-473537" y="3687787"/>
              <a:ext cx="4392488" cy="1271795"/>
            </a:xfrm>
            <a:prstGeom prst="wedgeRectCallout">
              <a:avLst>
                <a:gd name="adj1" fmla="val 35939"/>
                <a:gd name="adj2" fmla="val -83693"/>
              </a:avLst>
            </a:prstGeom>
            <a:solidFill>
              <a:srgbClr val="4B9F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Lange und </a:t>
              </a:r>
              <a:r>
                <a:rPr lang="en-US" sz="2400" dirty="0" err="1"/>
                <a:t>komplexe</a:t>
              </a:r>
              <a:r>
                <a:rPr lang="en-US" sz="2400" dirty="0"/>
                <a:t> Gadgets</a:t>
              </a:r>
            </a:p>
            <a:p>
              <a:pPr algn="ctr"/>
              <a:r>
                <a:rPr lang="en-US" sz="2400" dirty="0" err="1"/>
                <a:t>mit</a:t>
              </a:r>
              <a:r>
                <a:rPr lang="en-US" sz="2400" dirty="0"/>
                <a:t> </a:t>
              </a:r>
              <a:r>
                <a:rPr lang="en-US" sz="2400" dirty="0" err="1"/>
                <a:t>vielen</a:t>
              </a:r>
              <a:r>
                <a:rPr lang="en-US" sz="2400" dirty="0"/>
                <a:t> </a:t>
              </a:r>
              <a:r>
                <a:rPr lang="en-US" sz="2400" dirty="0" err="1"/>
                <a:t>Nebeneffekten</a:t>
              </a:r>
              <a:endParaRPr lang="en-US" sz="2400" dirty="0"/>
            </a:p>
          </p:txBody>
        </p:sp>
      </p:grpSp>
      <p:sp>
        <p:nvSpPr>
          <p:cNvPr id="16" name="Rechteck 15">
            <a:extLst>
              <a:ext uri="{FF2B5EF4-FFF2-40B4-BE49-F238E27FC236}">
                <a16:creationId xmlns:a16="http://schemas.microsoft.com/office/drawing/2014/main" id="{E4C16120-A706-E097-051B-157C4DC7DC43}"/>
              </a:ext>
            </a:extLst>
          </p:cNvPr>
          <p:cNvSpPr/>
          <p:nvPr/>
        </p:nvSpPr>
        <p:spPr>
          <a:xfrm>
            <a:off x="263352" y="4294258"/>
            <a:ext cx="5040560" cy="22760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DE" sz="2600" dirty="0" err="1"/>
              <a:t>RiscyROP</a:t>
            </a:r>
            <a:r>
              <a:rPr lang="de-DE" sz="2600" dirty="0"/>
              <a:t> zeigt:</a:t>
            </a:r>
          </a:p>
          <a:p>
            <a:pPr algn="ctr"/>
            <a:endParaRPr lang="de-DE" sz="2600" dirty="0"/>
          </a:p>
          <a:p>
            <a:pPr algn="ctr"/>
            <a:r>
              <a:rPr lang="de-DE" sz="2600" dirty="0"/>
              <a:t>RISC-V macht ROP zwar anspruchsvoller, </a:t>
            </a:r>
            <a:r>
              <a:rPr lang="de-DE" sz="2600" b="1" dirty="0"/>
              <a:t>aber ist nicht </a:t>
            </a:r>
            <a:r>
              <a:rPr lang="de-DE" sz="2600" dirty="0"/>
              <a:t>in der Lage es zu verhindern!</a:t>
            </a:r>
          </a:p>
        </p:txBody>
      </p:sp>
      <p:sp>
        <p:nvSpPr>
          <p:cNvPr id="4" name="Foliennummernplatzhalter 3">
            <a:extLst>
              <a:ext uri="{FF2B5EF4-FFF2-40B4-BE49-F238E27FC236}">
                <a16:creationId xmlns:a16="http://schemas.microsoft.com/office/drawing/2014/main" id="{F9975F29-4C1B-84BB-194A-A5A92C8428FA}"/>
              </a:ext>
            </a:extLst>
          </p:cNvPr>
          <p:cNvSpPr>
            <a:spLocks noGrp="1"/>
          </p:cNvSpPr>
          <p:nvPr>
            <p:ph type="sldNum" sz="quarter" idx="12"/>
          </p:nvPr>
        </p:nvSpPr>
        <p:spPr/>
        <p:txBody>
          <a:bodyPr/>
          <a:lstStyle/>
          <a:p>
            <a:fld id="{B4C71E88-0A44-4F17-829B-07B79A5A6163}" type="slidenum">
              <a:rPr lang="en-US" smtClean="0"/>
              <a:pPr/>
              <a:t>33</a:t>
            </a:fld>
            <a:endParaRPr lang="en-US" dirty="0"/>
          </a:p>
        </p:txBody>
      </p:sp>
    </p:spTree>
    <p:extLst>
      <p:ext uri="{BB962C8B-B14F-4D97-AF65-F5344CB8AC3E}">
        <p14:creationId xmlns:p14="http://schemas.microsoft.com/office/powerpoint/2010/main" val="11107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kann der Nutzer tun?</a:t>
            </a:r>
          </a:p>
        </p:txBody>
      </p:sp>
      <p:sp>
        <p:nvSpPr>
          <p:cNvPr id="3" name="Inhaltsplatzhalter 2"/>
          <p:cNvSpPr>
            <a:spLocks noGrp="1"/>
          </p:cNvSpPr>
          <p:nvPr>
            <p:ph idx="1"/>
          </p:nvPr>
        </p:nvSpPr>
        <p:spPr/>
        <p:txBody>
          <a:bodyPr/>
          <a:lstStyle/>
          <a:p>
            <a:r>
              <a:rPr lang="de-DE" dirty="0"/>
              <a:t>Begrenzte Möglichkeiten</a:t>
            </a:r>
          </a:p>
          <a:p>
            <a:r>
              <a:rPr lang="de-DE" dirty="0"/>
              <a:t>Up-</a:t>
            </a:r>
            <a:r>
              <a:rPr lang="de-DE" dirty="0" err="1"/>
              <a:t>to</a:t>
            </a:r>
            <a:r>
              <a:rPr lang="de-DE" dirty="0"/>
              <a:t>-date Software und auch Hardware</a:t>
            </a:r>
          </a:p>
          <a:p>
            <a:r>
              <a:rPr lang="de-DE" dirty="0"/>
              <a:t>Skript-Ausführung eingrenzen</a:t>
            </a:r>
          </a:p>
          <a:p>
            <a:r>
              <a:rPr lang="de-DE" dirty="0"/>
              <a:t>Verdächtige Links nur in einer virtuellen Maschine öffnen </a:t>
            </a:r>
          </a:p>
          <a:p>
            <a:endParaRPr lang="de-DE" dirty="0"/>
          </a:p>
        </p:txBody>
      </p:sp>
      <p:sp>
        <p:nvSpPr>
          <p:cNvPr id="4" name="Foliennummernplatzhalter 3">
            <a:extLst>
              <a:ext uri="{FF2B5EF4-FFF2-40B4-BE49-F238E27FC236}">
                <a16:creationId xmlns:a16="http://schemas.microsoft.com/office/drawing/2014/main" id="{012CCB15-67AB-A02B-2C91-33F888E011D5}"/>
              </a:ext>
            </a:extLst>
          </p:cNvPr>
          <p:cNvSpPr>
            <a:spLocks noGrp="1"/>
          </p:cNvSpPr>
          <p:nvPr>
            <p:ph type="sldNum" sz="quarter" idx="12"/>
          </p:nvPr>
        </p:nvSpPr>
        <p:spPr/>
        <p:txBody>
          <a:bodyPr/>
          <a:lstStyle/>
          <a:p>
            <a:fld id="{B4C71E88-0A44-4F17-829B-07B79A5A6163}" type="slidenum">
              <a:rPr lang="en-US" smtClean="0"/>
              <a:pPr/>
              <a:t>34</a:t>
            </a:fld>
            <a:endParaRPr lang="en-US" dirty="0"/>
          </a:p>
        </p:txBody>
      </p:sp>
    </p:spTree>
    <p:extLst>
      <p:ext uri="{BB962C8B-B14F-4D97-AF65-F5344CB8AC3E}">
        <p14:creationId xmlns:p14="http://schemas.microsoft.com/office/powerpoint/2010/main" val="5906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Zusammenfassung</a:t>
            </a:r>
          </a:p>
        </p:txBody>
      </p:sp>
      <p:sp>
        <p:nvSpPr>
          <p:cNvPr id="3" name="Inhaltsplatzhalter 2"/>
          <p:cNvSpPr>
            <a:spLocks noGrp="1"/>
          </p:cNvSpPr>
          <p:nvPr>
            <p:ph idx="1"/>
          </p:nvPr>
        </p:nvSpPr>
        <p:spPr/>
        <p:txBody>
          <a:bodyPr/>
          <a:lstStyle/>
          <a:p>
            <a:r>
              <a:rPr lang="de-DE" dirty="0"/>
              <a:t>Return-</a:t>
            </a:r>
            <a:r>
              <a:rPr lang="de-DE" dirty="0" err="1"/>
              <a:t>Oriented</a:t>
            </a:r>
            <a:r>
              <a:rPr lang="de-DE" dirty="0"/>
              <a:t> </a:t>
            </a:r>
            <a:r>
              <a:rPr lang="de-DE" dirty="0" err="1"/>
              <a:t>Programming</a:t>
            </a:r>
            <a:r>
              <a:rPr lang="de-DE" dirty="0"/>
              <a:t> (ROP) Angriffe werden genutzt, um Sicherheitslücken in Software auszunutzen</a:t>
            </a:r>
          </a:p>
          <a:p>
            <a:r>
              <a:rPr lang="de-DE" dirty="0"/>
              <a:t>Schlechte Nachricht</a:t>
            </a:r>
          </a:p>
          <a:p>
            <a:pPr lvl="1"/>
            <a:r>
              <a:rPr lang="de-DE" dirty="0"/>
              <a:t>Der Nutzer kann sich nur </a:t>
            </a:r>
            <a:r>
              <a:rPr lang="de-DE" dirty="0">
                <a:solidFill>
                  <a:schemeClr val="accent6"/>
                </a:solidFill>
              </a:rPr>
              <a:t>begrenzt vor ROP Angriffen schützen</a:t>
            </a:r>
            <a:r>
              <a:rPr lang="de-DE" dirty="0"/>
              <a:t>, da diese Angriffe Zero-Day Lücken ausnutzen</a:t>
            </a:r>
          </a:p>
          <a:p>
            <a:r>
              <a:rPr lang="de-DE" dirty="0"/>
              <a:t>Gute Nachricht</a:t>
            </a:r>
          </a:p>
          <a:p>
            <a:pPr lvl="1"/>
            <a:r>
              <a:rPr lang="de-DE" dirty="0"/>
              <a:t>Akademische und industrielle Forschungslösungen zur Verteidigung von ROP Angriffen </a:t>
            </a:r>
            <a:r>
              <a:rPr lang="de-DE" dirty="0">
                <a:solidFill>
                  <a:schemeClr val="accent6"/>
                </a:solidFill>
              </a:rPr>
              <a:t>werden immer effektiver und effizienter</a:t>
            </a:r>
          </a:p>
        </p:txBody>
      </p:sp>
      <p:sp>
        <p:nvSpPr>
          <p:cNvPr id="4" name="Foliennummernplatzhalter 3">
            <a:extLst>
              <a:ext uri="{FF2B5EF4-FFF2-40B4-BE49-F238E27FC236}">
                <a16:creationId xmlns:a16="http://schemas.microsoft.com/office/drawing/2014/main" id="{008E3E1F-06B0-EAE4-D401-E291767F755A}"/>
              </a:ext>
            </a:extLst>
          </p:cNvPr>
          <p:cNvSpPr>
            <a:spLocks noGrp="1"/>
          </p:cNvSpPr>
          <p:nvPr>
            <p:ph type="sldNum" sz="quarter" idx="12"/>
          </p:nvPr>
        </p:nvSpPr>
        <p:spPr/>
        <p:txBody>
          <a:bodyPr/>
          <a:lstStyle/>
          <a:p>
            <a:fld id="{B4C71E88-0A44-4F17-829B-07B79A5A6163}" type="slidenum">
              <a:rPr lang="en-US" smtClean="0"/>
              <a:pPr/>
              <a:t>35</a:t>
            </a:fld>
            <a:endParaRPr lang="en-US" dirty="0"/>
          </a:p>
        </p:txBody>
      </p:sp>
    </p:spTree>
    <p:extLst>
      <p:ext uri="{BB962C8B-B14F-4D97-AF65-F5344CB8AC3E}">
        <p14:creationId xmlns:p14="http://schemas.microsoft.com/office/powerpoint/2010/main" val="1929596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Forschungsbereiche</a:t>
            </a:r>
          </a:p>
        </p:txBody>
      </p:sp>
      <p:graphicFrame>
        <p:nvGraphicFramePr>
          <p:cNvPr id="4" name="Inhaltsplatzhalter 10"/>
          <p:cNvGraphicFramePr>
            <a:graphicFrameLocks/>
          </p:cNvGraphicFramePr>
          <p:nvPr/>
        </p:nvGraphicFramePr>
        <p:xfrm>
          <a:off x="527382" y="1052736"/>
          <a:ext cx="10969217"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liennummernplatzhalter 2">
            <a:extLst>
              <a:ext uri="{FF2B5EF4-FFF2-40B4-BE49-F238E27FC236}">
                <a16:creationId xmlns:a16="http://schemas.microsoft.com/office/drawing/2014/main" id="{C76EBC01-3F10-AF9F-017D-5E97E2448CCD}"/>
              </a:ext>
            </a:extLst>
          </p:cNvPr>
          <p:cNvSpPr>
            <a:spLocks noGrp="1"/>
          </p:cNvSpPr>
          <p:nvPr>
            <p:ph type="sldNum" sz="quarter" idx="12"/>
          </p:nvPr>
        </p:nvSpPr>
        <p:spPr/>
        <p:txBody>
          <a:bodyPr/>
          <a:lstStyle/>
          <a:p>
            <a:fld id="{B4C71E88-0A44-4F17-829B-07B79A5A6163}" type="slidenum">
              <a:rPr lang="en-US" smtClean="0"/>
              <a:pPr/>
              <a:t>4</a:t>
            </a:fld>
            <a:endParaRPr lang="en-US" dirty="0"/>
          </a:p>
        </p:txBody>
      </p:sp>
    </p:spTree>
    <p:extLst>
      <p:ext uri="{BB962C8B-B14F-4D97-AF65-F5344CB8AC3E}">
        <p14:creationId xmlns:p14="http://schemas.microsoft.com/office/powerpoint/2010/main" val="386589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Cybersicherheit in den Nachrichten</a:t>
            </a:r>
          </a:p>
        </p:txBody>
      </p:sp>
      <p:pic>
        <p:nvPicPr>
          <p:cNvPr id="4" name="Picture 2" descr="https://s14-eu5.ixquick.com/cgi-bin/serveimage?url=http:%2F%2Fwww.trbimg.com%2Fimg-52feb703%2Fturbine%2Fla-apphoto-nsa-surveillance-jpg-20140214%2F1913%2F1913x1085&amp;sp=bbeaccc1345fd408a850b3f9f83246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360" y="2132856"/>
            <a:ext cx="533231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quot;WannaCry&quot;-Attacke - Fakten zum globalen Cyber-Angriff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5480" y="980728"/>
            <a:ext cx="6984776" cy="3930967"/>
          </a:xfrm>
          <a:prstGeom prst="rect">
            <a:avLst/>
          </a:prstGeom>
        </p:spPr>
      </p:pic>
      <p:pic>
        <p:nvPicPr>
          <p:cNvPr id="9" name="Grafik 8" descr="Ein Bild, das Text, ClipArt enthält.&#10;&#10;Automatisch generierte Beschreibung">
            <a:extLst>
              <a:ext uri="{FF2B5EF4-FFF2-40B4-BE49-F238E27FC236}">
                <a16:creationId xmlns:a16="http://schemas.microsoft.com/office/drawing/2014/main" id="{2ABBB828-1205-658A-685E-C421C70D90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015880" y="2732771"/>
            <a:ext cx="6608859" cy="3713549"/>
          </a:xfrm>
          <a:prstGeom prst="rect">
            <a:avLst/>
          </a:prstGeom>
        </p:spPr>
      </p:pic>
      <p:pic>
        <p:nvPicPr>
          <p:cNvPr id="19" name="Inhaltsplatzhalter 18" descr="Ein Bild, das Text enthält.&#10;&#10;Automatisch generierte Beschreibung">
            <a:extLst>
              <a:ext uri="{FF2B5EF4-FFF2-40B4-BE49-F238E27FC236}">
                <a16:creationId xmlns:a16="http://schemas.microsoft.com/office/drawing/2014/main" id="{7D574682-851B-86D2-6E1C-FEE0E980B8D2}"/>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599986" y="1346900"/>
            <a:ext cx="5958928" cy="5323668"/>
          </a:xfrm>
        </p:spPr>
      </p:pic>
      <p:sp>
        <p:nvSpPr>
          <p:cNvPr id="3" name="Foliennummernplatzhalter 2">
            <a:extLst>
              <a:ext uri="{FF2B5EF4-FFF2-40B4-BE49-F238E27FC236}">
                <a16:creationId xmlns:a16="http://schemas.microsoft.com/office/drawing/2014/main" id="{F3C797C3-D362-610E-CF8C-F01E137D1ADF}"/>
              </a:ext>
            </a:extLst>
          </p:cNvPr>
          <p:cNvSpPr>
            <a:spLocks noGrp="1"/>
          </p:cNvSpPr>
          <p:nvPr>
            <p:ph type="sldNum" sz="quarter" idx="12"/>
          </p:nvPr>
        </p:nvSpPr>
        <p:spPr/>
        <p:txBody>
          <a:bodyPr/>
          <a:lstStyle/>
          <a:p>
            <a:fld id="{B4C71E88-0A44-4F17-829B-07B79A5A6163}" type="slidenum">
              <a:rPr lang="en-US" smtClean="0"/>
              <a:pPr/>
              <a:t>5</a:t>
            </a:fld>
            <a:endParaRPr lang="en-US" dirty="0"/>
          </a:p>
        </p:txBody>
      </p:sp>
    </p:spTree>
    <p:extLst>
      <p:ext uri="{BB962C8B-B14F-4D97-AF65-F5344CB8AC3E}">
        <p14:creationId xmlns:p14="http://schemas.microsoft.com/office/powerpoint/2010/main" val="144867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Das Problem mit Sicherheitslücken in Software</a:t>
            </a:r>
          </a:p>
        </p:txBody>
      </p:sp>
      <p:sp>
        <p:nvSpPr>
          <p:cNvPr id="5" name="Inhaltsplatzhalter 2"/>
          <p:cNvSpPr>
            <a:spLocks noGrp="1"/>
          </p:cNvSpPr>
          <p:nvPr>
            <p:ph idx="1"/>
          </p:nvPr>
        </p:nvSpPr>
        <p:spPr>
          <a:xfrm>
            <a:off x="8001498" y="1124744"/>
            <a:ext cx="3951153" cy="5256584"/>
          </a:xfrm>
        </p:spPr>
        <p:txBody>
          <a:bodyPr/>
          <a:lstStyle/>
          <a:p>
            <a:r>
              <a:rPr lang="de-DE" dirty="0"/>
              <a:t>Software wird immer anspruchsvoller und komplexer</a:t>
            </a:r>
          </a:p>
          <a:p>
            <a:r>
              <a:rPr lang="de-DE" dirty="0"/>
              <a:t>Die meisten Softwareentwickler sind keine Sicherheitsexperten</a:t>
            </a:r>
          </a:p>
          <a:p>
            <a:r>
              <a:rPr lang="de-DE" dirty="0"/>
              <a:t>Testen ist teuer</a:t>
            </a:r>
          </a:p>
        </p:txBody>
      </p:sp>
      <p:sp>
        <p:nvSpPr>
          <p:cNvPr id="7" name="Abgerundetes Rechteck 41"/>
          <p:cNvSpPr/>
          <p:nvPr/>
        </p:nvSpPr>
        <p:spPr>
          <a:xfrm>
            <a:off x="3425630" y="1124746"/>
            <a:ext cx="3606474" cy="3888431"/>
          </a:xfrm>
          <a:prstGeom prst="roundRect">
            <a:avLst/>
          </a:prstGeom>
          <a:solidFill>
            <a:schemeClr val="accent2">
              <a:lumMod val="60000"/>
              <a:lumOff val="40000"/>
              <a:alpha val="6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endParaRPr>
          </a:p>
        </p:txBody>
      </p:sp>
      <p:pic>
        <p:nvPicPr>
          <p:cNvPr id="8" name="Picture 7" descr="C:\Users\lucas\Downloads\Adobe-Reader-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670" y="4000191"/>
            <a:ext cx="792088" cy="7920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ucas\Downloads\Chrome-12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357" y="1682564"/>
            <a:ext cx="900565" cy="9005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Users\lucas\Downloads\Skyp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6039" y="2506028"/>
            <a:ext cx="889472" cy="889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blog.knowledgewave.com/wp-content/uploads/2012/02/Wor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1728" y="1374919"/>
            <a:ext cx="1118209" cy="11182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tatic.gulli.com/media/2011/07/thumbs/370/pp.jpg"/>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569647" y="2783478"/>
            <a:ext cx="946535" cy="9465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northgeorgia.edu/uploadedImages/Administrative/IT/Service_Desk/FAQ/outloo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5791" y="3942320"/>
            <a:ext cx="931875" cy="931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underkraut.com/sites/wunderkraut.com/files/field_ns_blog_post_attach/internet_explorer_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601" y="2636376"/>
            <a:ext cx="1093637" cy="10936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blog.dezquare.com/wp-content/uploads/2013/04/firefox-logo-3.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16039" y="3565521"/>
            <a:ext cx="1065976" cy="10215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2900" y="1329791"/>
            <a:ext cx="1163336" cy="1163336"/>
          </a:xfrm>
          <a:prstGeom prst="rect">
            <a:avLst/>
          </a:prstGeom>
        </p:spPr>
      </p:pic>
      <p:pic>
        <p:nvPicPr>
          <p:cNvPr id="16" name="Picture 1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4564" y="2389257"/>
            <a:ext cx="1393739" cy="984328"/>
          </a:xfrm>
          <a:prstGeom prst="rect">
            <a:avLst/>
          </a:prstGeom>
        </p:spPr>
      </p:pic>
      <p:pic>
        <p:nvPicPr>
          <p:cNvPr id="2050" name="Picture 2" descr="https://s14-eu5.ixquick.com/cgi-bin/serveimage?url=https:%2F%2Fwww.google.com%2Fselfdrivingcar%2Fimages%2Fcar-side.png&amp;sp=5885b3afdf7577de66b8b031394c32f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83432" y="3547981"/>
            <a:ext cx="1675880" cy="1039046"/>
          </a:xfrm>
          <a:prstGeom prst="rect">
            <a:avLst/>
          </a:prstGeom>
          <a:noFill/>
          <a:extLst>
            <a:ext uri="{909E8E84-426E-40DD-AFC4-6F175D3DCCD1}">
              <a14:hiddenFill xmlns:a14="http://schemas.microsoft.com/office/drawing/2010/main">
                <a:solidFill>
                  <a:srgbClr val="FFFFFF"/>
                </a:solidFill>
              </a14:hiddenFill>
            </a:ext>
          </a:extLst>
        </p:spPr>
      </p:pic>
      <p:sp>
        <p:nvSpPr>
          <p:cNvPr id="19" name="Inhaltsplatzhalter 2"/>
          <p:cNvSpPr txBox="1">
            <a:spLocks/>
          </p:cNvSpPr>
          <p:nvPr/>
        </p:nvSpPr>
        <p:spPr>
          <a:xfrm>
            <a:off x="623392" y="5157240"/>
            <a:ext cx="10729192" cy="7595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w"/>
              <a:defRPr sz="3200" b="1" kern="1200">
                <a:solidFill>
                  <a:schemeClr val="bg1">
                    <a:lumMod val="95000"/>
                  </a:schemeClr>
                </a:solidFill>
                <a:latin typeface="+mn-lt"/>
                <a:ea typeface="+mn-ea"/>
                <a:cs typeface="+mn-cs"/>
              </a:defRPr>
            </a:lvl1pPr>
            <a:lvl2pPr marL="742950" indent="-285750" algn="l" defTabSz="914400" rtl="0" eaLnBrk="1" latinLnBrk="0" hangingPunct="1">
              <a:spcBef>
                <a:spcPct val="20000"/>
              </a:spcBef>
              <a:buFont typeface="Wingdings" pitchFamily="2" charset="2"/>
              <a:buChar char="w"/>
              <a:defRPr sz="2800" kern="1200">
                <a:solidFill>
                  <a:schemeClr val="bg1">
                    <a:lumMod val="95000"/>
                  </a:schemeClr>
                </a:solidFill>
                <a:latin typeface="+mn-lt"/>
                <a:ea typeface="+mn-ea"/>
                <a:cs typeface="+mn-cs"/>
              </a:defRPr>
            </a:lvl2pPr>
            <a:lvl3pPr marL="1143000" indent="-228600" algn="l" defTabSz="914400" rtl="0" eaLnBrk="1" latinLnBrk="0" hangingPunct="1">
              <a:spcBef>
                <a:spcPct val="20000"/>
              </a:spcBef>
              <a:buFont typeface="Wingdings" pitchFamily="2" charset="2"/>
              <a:buChar char="w"/>
              <a:defRPr sz="2400" kern="1200">
                <a:solidFill>
                  <a:schemeClr val="bg1">
                    <a:lumMod val="95000"/>
                  </a:schemeClr>
                </a:solidFill>
                <a:latin typeface="+mn-lt"/>
                <a:ea typeface="+mn-ea"/>
                <a:cs typeface="+mn-cs"/>
              </a:defRPr>
            </a:lvl3pPr>
            <a:lvl4pPr marL="1600200" indent="-228600" algn="l" defTabSz="914400" rtl="0" eaLnBrk="1" latinLnBrk="0" hangingPunct="1">
              <a:spcBef>
                <a:spcPct val="20000"/>
              </a:spcBef>
              <a:buFont typeface="Wingdings" pitchFamily="2" charset="2"/>
              <a:buChar char="w"/>
              <a:defRPr sz="2000" kern="1200">
                <a:solidFill>
                  <a:schemeClr val="bg1">
                    <a:lumMod val="95000"/>
                  </a:schemeClr>
                </a:solidFill>
                <a:latin typeface="+mn-lt"/>
                <a:ea typeface="+mn-ea"/>
                <a:cs typeface="+mn-cs"/>
              </a:defRPr>
            </a:lvl4pPr>
            <a:lvl5pPr marL="2057400" indent="-228600" algn="l" defTabSz="914400" rtl="0" eaLnBrk="1" latinLnBrk="0" hangingPunct="1">
              <a:spcBef>
                <a:spcPct val="20000"/>
              </a:spcBef>
              <a:buFont typeface="Wingdings" pitchFamily="2" charset="2"/>
              <a:buChar char="w"/>
              <a:defRPr sz="20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e-DE" sz="2800" dirty="0">
                <a:solidFill>
                  <a:schemeClr val="bg1"/>
                </a:solidFill>
              </a:rPr>
              <a:t>Wahrscheinlichkeit von Software Fehlern (Zero-Days) ist extrem hoch – man bedenke wie oft Software aus Sicherheitsgründen aktualisiert werden muss</a:t>
            </a:r>
            <a:endParaRPr lang="de-DE" sz="2400" b="0" dirty="0">
              <a:solidFill>
                <a:schemeClr val="bg1"/>
              </a:solidFill>
            </a:endParaRPr>
          </a:p>
        </p:txBody>
      </p:sp>
      <p:sp>
        <p:nvSpPr>
          <p:cNvPr id="3" name="Foliennummernplatzhalter 2">
            <a:extLst>
              <a:ext uri="{FF2B5EF4-FFF2-40B4-BE49-F238E27FC236}">
                <a16:creationId xmlns:a16="http://schemas.microsoft.com/office/drawing/2014/main" id="{B84D2F07-700C-8B9B-BF41-404813517D76}"/>
              </a:ext>
            </a:extLst>
          </p:cNvPr>
          <p:cNvSpPr>
            <a:spLocks noGrp="1"/>
          </p:cNvSpPr>
          <p:nvPr>
            <p:ph type="sldNum" sz="quarter" idx="12"/>
          </p:nvPr>
        </p:nvSpPr>
        <p:spPr/>
        <p:txBody>
          <a:bodyPr/>
          <a:lstStyle/>
          <a:p>
            <a:fld id="{B4C71E88-0A44-4F17-829B-07B79A5A6163}" type="slidenum">
              <a:rPr lang="en-US" smtClean="0"/>
              <a:pPr/>
              <a:t>6</a:t>
            </a:fld>
            <a:endParaRPr lang="en-US" dirty="0"/>
          </a:p>
        </p:txBody>
      </p:sp>
    </p:spTree>
    <p:extLst>
      <p:ext uri="{BB962C8B-B14F-4D97-AF65-F5344CB8AC3E}">
        <p14:creationId xmlns:p14="http://schemas.microsoft.com/office/powerpoint/2010/main" val="44513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250" fill="hold"/>
                                        <p:tgtEl>
                                          <p:spTgt spid="8"/>
                                        </p:tgtEl>
                                        <p:attrNameLst>
                                          <p:attrName>ppt_w</p:attrName>
                                        </p:attrNameLst>
                                      </p:cBhvr>
                                      <p:tavLst>
                                        <p:tav tm="0">
                                          <p:val>
                                            <p:fltVal val="0"/>
                                          </p:val>
                                        </p:tav>
                                        <p:tav tm="100000">
                                          <p:val>
                                            <p:strVal val="#ppt_w"/>
                                          </p:val>
                                        </p:tav>
                                      </p:tavLst>
                                    </p:anim>
                                    <p:anim calcmode="lin" valueType="num">
                                      <p:cBhvr>
                                        <p:cTn id="8" dur="1250" fill="hold"/>
                                        <p:tgtEl>
                                          <p:spTgt spid="8"/>
                                        </p:tgtEl>
                                        <p:attrNameLst>
                                          <p:attrName>ppt_h</p:attrName>
                                        </p:attrNameLst>
                                      </p:cBhvr>
                                      <p:tavLst>
                                        <p:tav tm="0">
                                          <p:val>
                                            <p:fltVal val="0"/>
                                          </p:val>
                                        </p:tav>
                                        <p:tav tm="100000">
                                          <p:val>
                                            <p:strVal val="#ppt_h"/>
                                          </p:val>
                                        </p:tav>
                                      </p:tavLst>
                                    </p:anim>
                                    <p:animEffect transition="in" filter="fade">
                                      <p:cBhvr>
                                        <p:cTn id="9" dur="1250"/>
                                        <p:tgtEl>
                                          <p:spTgt spid="8"/>
                                        </p:tgtEl>
                                      </p:cBhvr>
                                    </p:animEffect>
                                  </p:childTnLst>
                                </p:cTn>
                              </p:par>
                              <p:par>
                                <p:cTn id="10" presetID="53" presetClass="entr" presetSubtype="16" fill="hold" nodeType="withEffect">
                                  <p:stCondLst>
                                    <p:cond delay="750"/>
                                  </p:stCondLst>
                                  <p:childTnLst>
                                    <p:set>
                                      <p:cBhvr>
                                        <p:cTn id="11" dur="1" fill="hold">
                                          <p:stCondLst>
                                            <p:cond delay="0"/>
                                          </p:stCondLst>
                                        </p:cTn>
                                        <p:tgtEl>
                                          <p:spTgt spid="9"/>
                                        </p:tgtEl>
                                        <p:attrNameLst>
                                          <p:attrName>style.visibility</p:attrName>
                                        </p:attrNameLst>
                                      </p:cBhvr>
                                      <p:to>
                                        <p:strVal val="visible"/>
                                      </p:to>
                                    </p:set>
                                    <p:anim calcmode="lin" valueType="num">
                                      <p:cBhvr>
                                        <p:cTn id="12" dur="1250" fill="hold"/>
                                        <p:tgtEl>
                                          <p:spTgt spid="9"/>
                                        </p:tgtEl>
                                        <p:attrNameLst>
                                          <p:attrName>ppt_w</p:attrName>
                                        </p:attrNameLst>
                                      </p:cBhvr>
                                      <p:tavLst>
                                        <p:tav tm="0">
                                          <p:val>
                                            <p:fltVal val="0"/>
                                          </p:val>
                                        </p:tav>
                                        <p:tav tm="100000">
                                          <p:val>
                                            <p:strVal val="#ppt_w"/>
                                          </p:val>
                                        </p:tav>
                                      </p:tavLst>
                                    </p:anim>
                                    <p:anim calcmode="lin" valueType="num">
                                      <p:cBhvr>
                                        <p:cTn id="13" dur="1250" fill="hold"/>
                                        <p:tgtEl>
                                          <p:spTgt spid="9"/>
                                        </p:tgtEl>
                                        <p:attrNameLst>
                                          <p:attrName>ppt_h</p:attrName>
                                        </p:attrNameLst>
                                      </p:cBhvr>
                                      <p:tavLst>
                                        <p:tav tm="0">
                                          <p:val>
                                            <p:fltVal val="0"/>
                                          </p:val>
                                        </p:tav>
                                        <p:tav tm="100000">
                                          <p:val>
                                            <p:strVal val="#ppt_h"/>
                                          </p:val>
                                        </p:tav>
                                      </p:tavLst>
                                    </p:anim>
                                    <p:animEffect transition="in" filter="fade">
                                      <p:cBhvr>
                                        <p:cTn id="14" dur="1250"/>
                                        <p:tgtEl>
                                          <p:spTgt spid="9"/>
                                        </p:tgtEl>
                                      </p:cBhvr>
                                    </p:animEffect>
                                  </p:childTnLst>
                                </p:cTn>
                              </p:par>
                              <p:par>
                                <p:cTn id="15" presetID="53" presetClass="entr" presetSubtype="16" fill="hold" nodeType="withEffect">
                                  <p:stCondLst>
                                    <p:cond delay="10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par>
                                <p:cTn id="20" presetID="53" presetClass="entr" presetSubtype="16"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250" fill="hold"/>
                                        <p:tgtEl>
                                          <p:spTgt spid="12"/>
                                        </p:tgtEl>
                                        <p:attrNameLst>
                                          <p:attrName>ppt_w</p:attrName>
                                        </p:attrNameLst>
                                      </p:cBhvr>
                                      <p:tavLst>
                                        <p:tav tm="0">
                                          <p:val>
                                            <p:fltVal val="0"/>
                                          </p:val>
                                        </p:tav>
                                        <p:tav tm="100000">
                                          <p:val>
                                            <p:strVal val="#ppt_w"/>
                                          </p:val>
                                        </p:tav>
                                      </p:tavLst>
                                    </p:anim>
                                    <p:anim calcmode="lin" valueType="num">
                                      <p:cBhvr>
                                        <p:cTn id="23" dur="1250" fill="hold"/>
                                        <p:tgtEl>
                                          <p:spTgt spid="12"/>
                                        </p:tgtEl>
                                        <p:attrNameLst>
                                          <p:attrName>ppt_h</p:attrName>
                                        </p:attrNameLst>
                                      </p:cBhvr>
                                      <p:tavLst>
                                        <p:tav tm="0">
                                          <p:val>
                                            <p:fltVal val="0"/>
                                          </p:val>
                                        </p:tav>
                                        <p:tav tm="100000">
                                          <p:val>
                                            <p:strVal val="#ppt_h"/>
                                          </p:val>
                                        </p:tav>
                                      </p:tavLst>
                                    </p:anim>
                                    <p:animEffect transition="in" filter="fade">
                                      <p:cBhvr>
                                        <p:cTn id="24" dur="1250"/>
                                        <p:tgtEl>
                                          <p:spTgt spid="12"/>
                                        </p:tgtEl>
                                      </p:cBhvr>
                                    </p:animEffect>
                                  </p:childTnLst>
                                </p:cTn>
                              </p:par>
                              <p:par>
                                <p:cTn id="25" presetID="53" presetClass="entr" presetSubtype="16" fill="hold" nodeType="withEffect">
                                  <p:stCondLst>
                                    <p:cond delay="175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250" fill="hold"/>
                                        <p:tgtEl>
                                          <p:spTgt spid="13"/>
                                        </p:tgtEl>
                                        <p:attrNameLst>
                                          <p:attrName>ppt_w</p:attrName>
                                        </p:attrNameLst>
                                      </p:cBhvr>
                                      <p:tavLst>
                                        <p:tav tm="0">
                                          <p:val>
                                            <p:fltVal val="0"/>
                                          </p:val>
                                        </p:tav>
                                        <p:tav tm="100000">
                                          <p:val>
                                            <p:strVal val="#ppt_w"/>
                                          </p:val>
                                        </p:tav>
                                      </p:tavLst>
                                    </p:anim>
                                    <p:anim calcmode="lin" valueType="num">
                                      <p:cBhvr>
                                        <p:cTn id="28" dur="1250" fill="hold"/>
                                        <p:tgtEl>
                                          <p:spTgt spid="13"/>
                                        </p:tgtEl>
                                        <p:attrNameLst>
                                          <p:attrName>ppt_h</p:attrName>
                                        </p:attrNameLst>
                                      </p:cBhvr>
                                      <p:tavLst>
                                        <p:tav tm="0">
                                          <p:val>
                                            <p:fltVal val="0"/>
                                          </p:val>
                                        </p:tav>
                                        <p:tav tm="100000">
                                          <p:val>
                                            <p:strVal val="#ppt_h"/>
                                          </p:val>
                                        </p:tav>
                                      </p:tavLst>
                                    </p:anim>
                                    <p:animEffect transition="in" filter="fade">
                                      <p:cBhvr>
                                        <p:cTn id="29" dur="1250"/>
                                        <p:tgtEl>
                                          <p:spTgt spid="13"/>
                                        </p:tgtEl>
                                      </p:cBhvr>
                                    </p:animEffect>
                                  </p:childTnLst>
                                </p:cTn>
                              </p:par>
                              <p:par>
                                <p:cTn id="30" presetID="53" presetClass="entr" presetSubtype="16" fill="hold" nodeType="withEffect">
                                  <p:stCondLst>
                                    <p:cond delay="1750"/>
                                  </p:stCondLst>
                                  <p:childTnLst>
                                    <p:set>
                                      <p:cBhvr>
                                        <p:cTn id="31" dur="1" fill="hold">
                                          <p:stCondLst>
                                            <p:cond delay="0"/>
                                          </p:stCondLst>
                                        </p:cTn>
                                        <p:tgtEl>
                                          <p:spTgt spid="15"/>
                                        </p:tgtEl>
                                        <p:attrNameLst>
                                          <p:attrName>style.visibility</p:attrName>
                                        </p:attrNameLst>
                                      </p:cBhvr>
                                      <p:to>
                                        <p:strVal val="visible"/>
                                      </p:to>
                                    </p:set>
                                    <p:anim calcmode="lin" valueType="num">
                                      <p:cBhvr>
                                        <p:cTn id="32" dur="1250" fill="hold"/>
                                        <p:tgtEl>
                                          <p:spTgt spid="15"/>
                                        </p:tgtEl>
                                        <p:attrNameLst>
                                          <p:attrName>ppt_w</p:attrName>
                                        </p:attrNameLst>
                                      </p:cBhvr>
                                      <p:tavLst>
                                        <p:tav tm="0">
                                          <p:val>
                                            <p:fltVal val="0"/>
                                          </p:val>
                                        </p:tav>
                                        <p:tav tm="100000">
                                          <p:val>
                                            <p:strVal val="#ppt_w"/>
                                          </p:val>
                                        </p:tav>
                                      </p:tavLst>
                                    </p:anim>
                                    <p:anim calcmode="lin" valueType="num">
                                      <p:cBhvr>
                                        <p:cTn id="33" dur="1250" fill="hold"/>
                                        <p:tgtEl>
                                          <p:spTgt spid="15"/>
                                        </p:tgtEl>
                                        <p:attrNameLst>
                                          <p:attrName>ppt_h</p:attrName>
                                        </p:attrNameLst>
                                      </p:cBhvr>
                                      <p:tavLst>
                                        <p:tav tm="0">
                                          <p:val>
                                            <p:fltVal val="0"/>
                                          </p:val>
                                        </p:tav>
                                        <p:tav tm="100000">
                                          <p:val>
                                            <p:strVal val="#ppt_h"/>
                                          </p:val>
                                        </p:tav>
                                      </p:tavLst>
                                    </p:anim>
                                    <p:animEffect transition="in" filter="fade">
                                      <p:cBhvr>
                                        <p:cTn id="34" dur="1250"/>
                                        <p:tgtEl>
                                          <p:spTgt spid="15"/>
                                        </p:tgtEl>
                                      </p:cBhvr>
                                    </p:animEffect>
                                  </p:childTnLst>
                                </p:cTn>
                              </p:par>
                              <p:par>
                                <p:cTn id="35" presetID="53" presetClass="entr" presetSubtype="16" fill="hold" nodeType="withEffect">
                                  <p:stCondLst>
                                    <p:cond delay="175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250" fill="hold"/>
                                        <p:tgtEl>
                                          <p:spTgt spid="11"/>
                                        </p:tgtEl>
                                        <p:attrNameLst>
                                          <p:attrName>ppt_w</p:attrName>
                                        </p:attrNameLst>
                                      </p:cBhvr>
                                      <p:tavLst>
                                        <p:tav tm="0">
                                          <p:val>
                                            <p:fltVal val="0"/>
                                          </p:val>
                                        </p:tav>
                                        <p:tav tm="100000">
                                          <p:val>
                                            <p:strVal val="#ppt_w"/>
                                          </p:val>
                                        </p:tav>
                                      </p:tavLst>
                                    </p:anim>
                                    <p:anim calcmode="lin" valueType="num">
                                      <p:cBhvr>
                                        <p:cTn id="38" dur="1250" fill="hold"/>
                                        <p:tgtEl>
                                          <p:spTgt spid="11"/>
                                        </p:tgtEl>
                                        <p:attrNameLst>
                                          <p:attrName>ppt_h</p:attrName>
                                        </p:attrNameLst>
                                      </p:cBhvr>
                                      <p:tavLst>
                                        <p:tav tm="0">
                                          <p:val>
                                            <p:fltVal val="0"/>
                                          </p:val>
                                        </p:tav>
                                        <p:tav tm="100000">
                                          <p:val>
                                            <p:strVal val="#ppt_h"/>
                                          </p:val>
                                        </p:tav>
                                      </p:tavLst>
                                    </p:anim>
                                    <p:animEffect transition="in" filter="fade">
                                      <p:cBhvr>
                                        <p:cTn id="39" dur="1250"/>
                                        <p:tgtEl>
                                          <p:spTgt spid="11"/>
                                        </p:tgtEl>
                                      </p:cBhvr>
                                    </p:animEffect>
                                  </p:childTnLst>
                                </p:cTn>
                              </p:par>
                              <p:par>
                                <p:cTn id="40" presetID="53" presetClass="entr" presetSubtype="16" fill="hold" nodeType="withEffect">
                                  <p:stCondLst>
                                    <p:cond delay="1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250" fill="hold"/>
                                        <p:tgtEl>
                                          <p:spTgt spid="14"/>
                                        </p:tgtEl>
                                        <p:attrNameLst>
                                          <p:attrName>ppt_w</p:attrName>
                                        </p:attrNameLst>
                                      </p:cBhvr>
                                      <p:tavLst>
                                        <p:tav tm="0">
                                          <p:val>
                                            <p:fltVal val="0"/>
                                          </p:val>
                                        </p:tav>
                                        <p:tav tm="100000">
                                          <p:val>
                                            <p:strVal val="#ppt_w"/>
                                          </p:val>
                                        </p:tav>
                                      </p:tavLst>
                                    </p:anim>
                                    <p:anim calcmode="lin" valueType="num">
                                      <p:cBhvr>
                                        <p:cTn id="43" dur="1250" fill="hold"/>
                                        <p:tgtEl>
                                          <p:spTgt spid="14"/>
                                        </p:tgtEl>
                                        <p:attrNameLst>
                                          <p:attrName>ppt_h</p:attrName>
                                        </p:attrNameLst>
                                      </p:cBhvr>
                                      <p:tavLst>
                                        <p:tav tm="0">
                                          <p:val>
                                            <p:fltVal val="0"/>
                                          </p:val>
                                        </p:tav>
                                        <p:tav tm="100000">
                                          <p:val>
                                            <p:strVal val="#ppt_h"/>
                                          </p:val>
                                        </p:tav>
                                      </p:tavLst>
                                    </p:anim>
                                    <p:animEffect transition="in" filter="fade">
                                      <p:cBhvr>
                                        <p:cTn id="44" dur="125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500"/>
                                        <p:tgtEl>
                                          <p:spTgt spid="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fade">
                                      <p:cBhvr>
                                        <p:cTn id="54" dur="500"/>
                                        <p:tgtEl>
                                          <p:spTgt spid="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fade">
                                      <p:cBhvr>
                                        <p:cTn id="59" dur="500"/>
                                        <p:tgtEl>
                                          <p:spTgt spid="5">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 calcmode="lin" valueType="num">
                                      <p:cBhvr>
                                        <p:cTn id="64" dur="1000" fill="hold"/>
                                        <p:tgtEl>
                                          <p:spTgt spid="7"/>
                                        </p:tgtEl>
                                        <p:attrNameLst>
                                          <p:attrName>ppt_w</p:attrName>
                                        </p:attrNameLst>
                                      </p:cBhvr>
                                      <p:tavLst>
                                        <p:tav tm="0">
                                          <p:val>
                                            <p:fltVal val="0"/>
                                          </p:val>
                                        </p:tav>
                                        <p:tav tm="100000">
                                          <p:val>
                                            <p:strVal val="#ppt_w"/>
                                          </p:val>
                                        </p:tav>
                                      </p:tavLst>
                                    </p:anim>
                                    <p:anim calcmode="lin" valueType="num">
                                      <p:cBhvr>
                                        <p:cTn id="65" dur="1000" fill="hold"/>
                                        <p:tgtEl>
                                          <p:spTgt spid="7"/>
                                        </p:tgtEl>
                                        <p:attrNameLst>
                                          <p:attrName>ppt_h</p:attrName>
                                        </p:attrNameLst>
                                      </p:cBhvr>
                                      <p:tavLst>
                                        <p:tav tm="0">
                                          <p:val>
                                            <p:fltVal val="0"/>
                                          </p:val>
                                        </p:tav>
                                        <p:tav tm="100000">
                                          <p:val>
                                            <p:strVal val="#ppt_h"/>
                                          </p:val>
                                        </p:tav>
                                      </p:tavLst>
                                    </p:anim>
                                    <p:animEffect transition="in" filter="fade">
                                      <p:cBhvr>
                                        <p:cTn id="66" dur="10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50"/>
                                        </p:tgtEl>
                                        <p:attrNameLst>
                                          <p:attrName>style.visibility</p:attrName>
                                        </p:attrNameLst>
                                      </p:cBhvr>
                                      <p:to>
                                        <p:strVal val="visible"/>
                                      </p:to>
                                    </p:set>
                                    <p:animEffect transition="in" filter="fade">
                                      <p:cBhvr>
                                        <p:cTn id="71" dur="500"/>
                                        <p:tgtEl>
                                          <p:spTgt spid="2050"/>
                                        </p:tgtEl>
                                      </p:cBhvr>
                                    </p:animEffect>
                                  </p:childTnLst>
                                </p:cTn>
                              </p:par>
                              <p:par>
                                <p:cTn id="72" presetID="10"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childTnLst>
                                </p:cTn>
                              </p:par>
                              <p:par>
                                <p:cTn id="75" presetID="10"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500"/>
                                        <p:tgtEl>
                                          <p:spTgt spid="19"/>
                                        </p:tgtEl>
                                      </p:cBhvr>
                                    </p:animEffect>
                                    <p:anim calcmode="lin" valueType="num">
                                      <p:cBhvr>
                                        <p:cTn id="83" dur="500" fill="hold"/>
                                        <p:tgtEl>
                                          <p:spTgt spid="19"/>
                                        </p:tgtEl>
                                        <p:attrNameLst>
                                          <p:attrName>ppt_x</p:attrName>
                                        </p:attrNameLst>
                                      </p:cBhvr>
                                      <p:tavLst>
                                        <p:tav tm="0">
                                          <p:val>
                                            <p:strVal val="#ppt_x"/>
                                          </p:val>
                                        </p:tav>
                                        <p:tav tm="100000">
                                          <p:val>
                                            <p:strVal val="#ppt_x"/>
                                          </p:val>
                                        </p:tav>
                                      </p:tavLst>
                                    </p:anim>
                                    <p:anim calcmode="lin" valueType="num">
                                      <p:cBhvr>
                                        <p:cTn id="8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dirty="0"/>
              <a:t>Wie </a:t>
            </a:r>
            <a:r>
              <a:rPr lang="en-US" noProof="0" dirty="0" err="1"/>
              <a:t>können</a:t>
            </a:r>
            <a:r>
              <a:rPr lang="en-US" noProof="0" dirty="0"/>
              <a:t> Software </a:t>
            </a:r>
            <a:r>
              <a:rPr lang="en-US" noProof="0" dirty="0" err="1"/>
              <a:t>Fehler</a:t>
            </a:r>
            <a:r>
              <a:rPr lang="en-US" noProof="0" dirty="0"/>
              <a:t> </a:t>
            </a:r>
            <a:r>
              <a:rPr lang="en-US" noProof="0" dirty="0" err="1"/>
              <a:t>ausgenutzt</a:t>
            </a:r>
            <a:r>
              <a:rPr lang="en-US" noProof="0" dirty="0"/>
              <a:t> </a:t>
            </a:r>
            <a:r>
              <a:rPr lang="en-US" noProof="0" dirty="0" err="1"/>
              <a:t>werden</a:t>
            </a:r>
            <a:r>
              <a:rPr lang="en-US" noProof="0" dirty="0"/>
              <a:t>?</a:t>
            </a:r>
          </a:p>
        </p:txBody>
      </p:sp>
      <p:cxnSp>
        <p:nvCxnSpPr>
          <p:cNvPr id="5" name="Gerade Verbindung 5"/>
          <p:cNvCxnSpPr>
            <a:stCxn id="9" idx="4"/>
            <a:endCxn id="10" idx="0"/>
          </p:cNvCxnSpPr>
          <p:nvPr/>
        </p:nvCxnSpPr>
        <p:spPr>
          <a:xfrm>
            <a:off x="3199763" y="2215009"/>
            <a:ext cx="0" cy="335327"/>
          </a:xfrm>
          <a:prstGeom prst="line">
            <a:avLst/>
          </a:prstGeom>
          <a:noFill/>
          <a:ln w="28575" cap="flat" cmpd="sng" algn="ctr">
            <a:solidFill>
              <a:srgbClr val="4F81BD">
                <a:lumMod val="40000"/>
                <a:lumOff val="60000"/>
              </a:srgbClr>
            </a:solidFill>
            <a:prstDash val="solid"/>
            <a:tailEnd type="triangle" w="med" len="lg"/>
          </a:ln>
          <a:effectLst/>
        </p:spPr>
      </p:cxnSp>
      <p:cxnSp>
        <p:nvCxnSpPr>
          <p:cNvPr id="6" name="Gerade Verbindung 12"/>
          <p:cNvCxnSpPr>
            <a:stCxn id="10" idx="3"/>
            <a:endCxn id="12" idx="7"/>
          </p:cNvCxnSpPr>
          <p:nvPr/>
        </p:nvCxnSpPr>
        <p:spPr>
          <a:xfrm flipH="1">
            <a:off x="2662318" y="2940581"/>
            <a:ext cx="375800"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7" name="Gerade Verbindung 13"/>
          <p:cNvCxnSpPr>
            <a:stCxn id="10" idx="5"/>
            <a:endCxn id="11" idx="1"/>
          </p:cNvCxnSpPr>
          <p:nvPr/>
        </p:nvCxnSpPr>
        <p:spPr>
          <a:xfrm>
            <a:off x="3361408" y="2940581"/>
            <a:ext cx="419676"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8" name="Gerade Verbindung 14"/>
          <p:cNvCxnSpPr>
            <a:stCxn id="13" idx="0"/>
            <a:endCxn id="12" idx="4"/>
          </p:cNvCxnSpPr>
          <p:nvPr/>
        </p:nvCxnSpPr>
        <p:spPr>
          <a:xfrm flipV="1">
            <a:off x="2500673" y="3801243"/>
            <a:ext cx="0" cy="406896"/>
          </a:xfrm>
          <a:prstGeom prst="line">
            <a:avLst/>
          </a:prstGeom>
          <a:noFill/>
          <a:ln w="28575" cap="flat" cmpd="sng" algn="ctr">
            <a:solidFill>
              <a:srgbClr val="4F81BD">
                <a:lumMod val="40000"/>
                <a:lumOff val="60000"/>
              </a:srgbClr>
            </a:solidFill>
            <a:prstDash val="solid"/>
            <a:headEnd type="triangle" w="med" len="lg"/>
            <a:tailEnd type="none" w="med" len="lg"/>
          </a:ln>
          <a:effectLst/>
        </p:spPr>
      </p:cxnSp>
      <p:sp>
        <p:nvSpPr>
          <p:cNvPr id="9" name="Ellipse 21"/>
          <p:cNvSpPr/>
          <p:nvPr/>
        </p:nvSpPr>
        <p:spPr>
          <a:xfrm>
            <a:off x="2971163" y="175780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A</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0" name="Ellipse 22"/>
          <p:cNvSpPr/>
          <p:nvPr/>
        </p:nvSpPr>
        <p:spPr>
          <a:xfrm>
            <a:off x="2971163" y="2550336"/>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B</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1" name="Ellipse 23"/>
          <p:cNvSpPr/>
          <p:nvPr/>
        </p:nvSpPr>
        <p:spPr>
          <a:xfrm>
            <a:off x="3714129" y="3344043"/>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800" b="1" kern="0" dirty="0">
                <a:solidFill>
                  <a:prstClr val="white"/>
                </a:solidFill>
                <a:latin typeface="Calibri"/>
              </a:rPr>
              <a:t>D</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2" name="Ellipse 24"/>
          <p:cNvSpPr/>
          <p:nvPr/>
        </p:nvSpPr>
        <p:spPr>
          <a:xfrm>
            <a:off x="2272073" y="3344043"/>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C</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13" name="Ellipse 25"/>
          <p:cNvSpPr/>
          <p:nvPr/>
        </p:nvSpPr>
        <p:spPr>
          <a:xfrm>
            <a:off x="2272073" y="420813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prstClr val="white"/>
                </a:solidFill>
                <a:effectLst/>
                <a:uLnTx/>
                <a:uFillTx/>
                <a:latin typeface="Calibri"/>
                <a:ea typeface="+mn-ea"/>
                <a:cs typeface="+mn-cs"/>
              </a:rPr>
              <a:t>E</a:t>
            </a:r>
          </a:p>
        </p:txBody>
      </p:sp>
      <p:cxnSp>
        <p:nvCxnSpPr>
          <p:cNvPr id="14" name="Gekrümmte Verbindung 27"/>
          <p:cNvCxnSpPr>
            <a:stCxn id="10" idx="2"/>
            <a:endCxn id="13" idx="2"/>
          </p:cNvCxnSpPr>
          <p:nvPr/>
        </p:nvCxnSpPr>
        <p:spPr>
          <a:xfrm rot="10800000" flipV="1">
            <a:off x="2272073" y="2778935"/>
            <a:ext cx="699090" cy="1657803"/>
          </a:xfrm>
          <a:prstGeom prst="curvedConnector3">
            <a:avLst>
              <a:gd name="adj1" fmla="val 160313"/>
            </a:avLst>
          </a:prstGeom>
          <a:noFill/>
          <a:ln w="28575" cap="flat" cmpd="sng" algn="ctr">
            <a:solidFill>
              <a:srgbClr val="4F81BD">
                <a:lumMod val="40000"/>
                <a:lumOff val="60000"/>
              </a:srgbClr>
            </a:solidFill>
            <a:prstDash val="solid"/>
            <a:tailEnd type="triangle" w="med" len="lg"/>
          </a:ln>
          <a:effectLst/>
        </p:spPr>
      </p:cxnSp>
      <p:sp>
        <p:nvSpPr>
          <p:cNvPr id="15" name="Ellipse 33"/>
          <p:cNvSpPr/>
          <p:nvPr/>
        </p:nvSpPr>
        <p:spPr>
          <a:xfrm>
            <a:off x="3714128" y="420813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2800" b="1" kern="0" dirty="0">
                <a:solidFill>
                  <a:prstClr val="white"/>
                </a:solidFill>
                <a:latin typeface="Calibri"/>
              </a:rPr>
              <a:t>F</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cxnSp>
        <p:nvCxnSpPr>
          <p:cNvPr id="16" name="Gerade Verbindung 34"/>
          <p:cNvCxnSpPr>
            <a:stCxn id="11" idx="4"/>
            <a:endCxn id="15" idx="0"/>
          </p:cNvCxnSpPr>
          <p:nvPr/>
        </p:nvCxnSpPr>
        <p:spPr>
          <a:xfrm flipH="1">
            <a:off x="3942728" y="3801243"/>
            <a:ext cx="1" cy="406896"/>
          </a:xfrm>
          <a:prstGeom prst="line">
            <a:avLst/>
          </a:prstGeom>
          <a:noFill/>
          <a:ln w="28575" cap="flat" cmpd="sng" algn="ctr">
            <a:solidFill>
              <a:srgbClr val="4F81BD">
                <a:lumMod val="40000"/>
                <a:lumOff val="60000"/>
              </a:srgbClr>
            </a:solidFill>
            <a:prstDash val="solid"/>
            <a:tailEnd type="triangle" w="med" len="lg"/>
          </a:ln>
          <a:effectLst/>
        </p:spPr>
      </p:cxnSp>
      <p:pic>
        <p:nvPicPr>
          <p:cNvPr id="17" name="Picture 3"/>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742113" y="3022356"/>
            <a:ext cx="447307" cy="44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Ellipse 17"/>
          <p:cNvSpPr/>
          <p:nvPr/>
        </p:nvSpPr>
        <p:spPr>
          <a:xfrm>
            <a:off x="2969896" y="4717446"/>
            <a:ext cx="457200" cy="457200"/>
          </a:xfrm>
          <a:prstGeom prst="ellipse">
            <a:avLst/>
          </a:prstGeom>
          <a:solidFill>
            <a:srgbClr val="FF0000"/>
          </a:solidFill>
          <a:ln w="19050" cap="flat" cmpd="sng" algn="ctr">
            <a:solidFill>
              <a:schemeClr val="accent2">
                <a:lumMod val="60000"/>
                <a:lumOff val="40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prstClr val="white"/>
                </a:solidFill>
                <a:effectLst/>
                <a:uLnTx/>
                <a:uFillTx/>
                <a:latin typeface="Calibri"/>
                <a:ea typeface="+mn-ea"/>
                <a:cs typeface="+mn-cs"/>
              </a:rPr>
              <a:t>X</a:t>
            </a:r>
          </a:p>
        </p:txBody>
      </p:sp>
      <p:cxnSp>
        <p:nvCxnSpPr>
          <p:cNvPr id="19" name="Curved Connector 22"/>
          <p:cNvCxnSpPr>
            <a:endCxn id="11" idx="6"/>
          </p:cNvCxnSpPr>
          <p:nvPr/>
        </p:nvCxnSpPr>
        <p:spPr>
          <a:xfrm rot="16200000" flipV="1">
            <a:off x="4625767" y="3118205"/>
            <a:ext cx="763234" cy="1672110"/>
          </a:xfrm>
          <a:prstGeom prst="curvedConnector2">
            <a:avLst/>
          </a:prstGeom>
          <a:ln w="28575">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20" name="Gerade Verbindung mit Pfeil 72"/>
          <p:cNvCxnSpPr>
            <a:endCxn id="18" idx="6"/>
          </p:cNvCxnSpPr>
          <p:nvPr/>
        </p:nvCxnSpPr>
        <p:spPr>
          <a:xfrm flipH="1">
            <a:off x="3427096" y="4929943"/>
            <a:ext cx="1822277" cy="0"/>
          </a:xfrm>
          <a:prstGeom prst="straightConnector1">
            <a:avLst/>
          </a:prstGeom>
          <a:ln w="28575">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6"/>
          <p:cNvSpPr txBox="1"/>
          <p:nvPr/>
        </p:nvSpPr>
        <p:spPr>
          <a:xfrm>
            <a:off x="4770748" y="5463063"/>
            <a:ext cx="2174835" cy="461665"/>
          </a:xfrm>
          <a:prstGeom prst="rect">
            <a:avLst/>
          </a:prstGeom>
          <a:noFill/>
        </p:spPr>
        <p:txBody>
          <a:bodyPr wrap="square" rtlCol="0">
            <a:spAutoFit/>
          </a:bodyPr>
          <a:lstStyle/>
          <a:p>
            <a:pPr algn="ctr">
              <a:defRPr/>
            </a:pPr>
            <a:r>
              <a:rPr lang="en-US" sz="2400" kern="0" dirty="0" err="1">
                <a:solidFill>
                  <a:prstClr val="white"/>
                </a:solidFill>
              </a:rPr>
              <a:t>Angreifer</a:t>
            </a:r>
            <a:endParaRPr lang="en-US" sz="2400" kern="0" dirty="0">
              <a:solidFill>
                <a:prstClr val="white"/>
              </a:solidFill>
            </a:endParaRPr>
          </a:p>
        </p:txBody>
      </p:sp>
      <p:cxnSp>
        <p:nvCxnSpPr>
          <p:cNvPr id="23" name="Gerade Verbindung 5"/>
          <p:cNvCxnSpPr>
            <a:stCxn id="27" idx="4"/>
            <a:endCxn id="28" idx="0"/>
          </p:cNvCxnSpPr>
          <p:nvPr/>
        </p:nvCxnSpPr>
        <p:spPr>
          <a:xfrm>
            <a:off x="8690905" y="2215009"/>
            <a:ext cx="0" cy="335327"/>
          </a:xfrm>
          <a:prstGeom prst="line">
            <a:avLst/>
          </a:prstGeom>
          <a:noFill/>
          <a:ln w="28575" cap="flat" cmpd="sng" algn="ctr">
            <a:solidFill>
              <a:srgbClr val="4F81BD">
                <a:lumMod val="40000"/>
                <a:lumOff val="60000"/>
              </a:srgbClr>
            </a:solidFill>
            <a:prstDash val="solid"/>
            <a:tailEnd type="triangle" w="med" len="lg"/>
          </a:ln>
          <a:effectLst/>
        </p:spPr>
      </p:cxnSp>
      <p:cxnSp>
        <p:nvCxnSpPr>
          <p:cNvPr id="24" name="Gerade Verbindung 12"/>
          <p:cNvCxnSpPr>
            <a:stCxn id="28" idx="3"/>
            <a:endCxn id="30" idx="7"/>
          </p:cNvCxnSpPr>
          <p:nvPr/>
        </p:nvCxnSpPr>
        <p:spPr>
          <a:xfrm flipH="1">
            <a:off x="8153460" y="2940581"/>
            <a:ext cx="375800"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25" name="Gerade Verbindung 13"/>
          <p:cNvCxnSpPr>
            <a:stCxn id="28" idx="5"/>
            <a:endCxn id="29" idx="1"/>
          </p:cNvCxnSpPr>
          <p:nvPr/>
        </p:nvCxnSpPr>
        <p:spPr>
          <a:xfrm>
            <a:off x="8852550" y="2940581"/>
            <a:ext cx="419676" cy="470417"/>
          </a:xfrm>
          <a:prstGeom prst="line">
            <a:avLst/>
          </a:prstGeom>
          <a:noFill/>
          <a:ln w="28575" cap="flat" cmpd="sng" algn="ctr">
            <a:solidFill>
              <a:srgbClr val="4F81BD">
                <a:lumMod val="40000"/>
                <a:lumOff val="60000"/>
              </a:srgbClr>
            </a:solidFill>
            <a:prstDash val="solid"/>
            <a:tailEnd type="triangle" w="med" len="lg"/>
          </a:ln>
          <a:effectLst/>
        </p:spPr>
      </p:cxnSp>
      <p:cxnSp>
        <p:nvCxnSpPr>
          <p:cNvPr id="26" name="Gerade Verbindung 14"/>
          <p:cNvCxnSpPr>
            <a:stCxn id="31" idx="0"/>
            <a:endCxn id="30" idx="4"/>
          </p:cNvCxnSpPr>
          <p:nvPr/>
        </p:nvCxnSpPr>
        <p:spPr>
          <a:xfrm flipV="1">
            <a:off x="7991815" y="3801243"/>
            <a:ext cx="0" cy="406896"/>
          </a:xfrm>
          <a:prstGeom prst="line">
            <a:avLst/>
          </a:prstGeom>
          <a:noFill/>
          <a:ln w="28575" cap="flat" cmpd="sng" algn="ctr">
            <a:solidFill>
              <a:srgbClr val="4F81BD">
                <a:lumMod val="40000"/>
                <a:lumOff val="60000"/>
              </a:srgbClr>
            </a:solidFill>
            <a:prstDash val="solid"/>
            <a:headEnd type="triangle" w="med" len="lg"/>
            <a:tailEnd type="none" w="med" len="lg"/>
          </a:ln>
          <a:effectLst/>
        </p:spPr>
      </p:cxnSp>
      <p:sp>
        <p:nvSpPr>
          <p:cNvPr id="27" name="Ellipse 21"/>
          <p:cNvSpPr/>
          <p:nvPr/>
        </p:nvSpPr>
        <p:spPr>
          <a:xfrm>
            <a:off x="8462305" y="175780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A</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28" name="Ellipse 22"/>
          <p:cNvSpPr/>
          <p:nvPr/>
        </p:nvSpPr>
        <p:spPr>
          <a:xfrm>
            <a:off x="8462305" y="2550336"/>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B</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29" name="Ellipse 23"/>
          <p:cNvSpPr/>
          <p:nvPr/>
        </p:nvSpPr>
        <p:spPr>
          <a:xfrm>
            <a:off x="9205271" y="3344043"/>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prstClr val="white"/>
                </a:solidFill>
                <a:effectLst/>
                <a:uLnTx/>
                <a:uFillTx/>
                <a:latin typeface="Calibri"/>
                <a:ea typeface="+mn-ea"/>
                <a:cs typeface="+mn-cs"/>
              </a:rPr>
              <a:t>D</a:t>
            </a:r>
          </a:p>
        </p:txBody>
      </p:sp>
      <p:sp>
        <p:nvSpPr>
          <p:cNvPr id="30" name="Ellipse 24"/>
          <p:cNvSpPr/>
          <p:nvPr/>
        </p:nvSpPr>
        <p:spPr>
          <a:xfrm>
            <a:off x="7763215" y="3344043"/>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dirty="0">
                <a:ln>
                  <a:noFill/>
                </a:ln>
                <a:solidFill>
                  <a:prstClr val="white"/>
                </a:solidFill>
                <a:effectLst/>
                <a:uLnTx/>
                <a:uFillTx/>
                <a:latin typeface="Calibri"/>
                <a:ea typeface="+mn-ea"/>
                <a:cs typeface="+mn-cs"/>
              </a:rPr>
              <a:t>C</a:t>
            </a:r>
            <a:endParaRPr kumimoji="0" lang="en-US" sz="2800" b="1" i="0" u="none" strike="noStrike" kern="0" cap="none" spc="0" normalizeH="0" baseline="0" dirty="0">
              <a:ln>
                <a:noFill/>
              </a:ln>
              <a:solidFill>
                <a:prstClr val="white"/>
              </a:solidFill>
              <a:effectLst/>
              <a:uLnTx/>
              <a:uFillTx/>
              <a:latin typeface="Calibri"/>
              <a:ea typeface="+mn-ea"/>
              <a:cs typeface="+mn-cs"/>
            </a:endParaRPr>
          </a:p>
        </p:txBody>
      </p:sp>
      <p:sp>
        <p:nvSpPr>
          <p:cNvPr id="31" name="Ellipse 25"/>
          <p:cNvSpPr/>
          <p:nvPr/>
        </p:nvSpPr>
        <p:spPr>
          <a:xfrm>
            <a:off x="7763215" y="420813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prstClr val="white"/>
                </a:solidFill>
                <a:effectLst/>
                <a:uLnTx/>
                <a:uFillTx/>
                <a:latin typeface="Calibri"/>
                <a:ea typeface="+mn-ea"/>
                <a:cs typeface="+mn-cs"/>
              </a:rPr>
              <a:t>E</a:t>
            </a:r>
          </a:p>
        </p:txBody>
      </p:sp>
      <p:cxnSp>
        <p:nvCxnSpPr>
          <p:cNvPr id="32" name="Gekrümmte Verbindung 27"/>
          <p:cNvCxnSpPr>
            <a:stCxn id="28" idx="2"/>
            <a:endCxn id="31" idx="2"/>
          </p:cNvCxnSpPr>
          <p:nvPr/>
        </p:nvCxnSpPr>
        <p:spPr>
          <a:xfrm rot="10800000" flipV="1">
            <a:off x="7763215" y="2778935"/>
            <a:ext cx="699090" cy="1657803"/>
          </a:xfrm>
          <a:prstGeom prst="curvedConnector3">
            <a:avLst>
              <a:gd name="adj1" fmla="val 160313"/>
            </a:avLst>
          </a:prstGeom>
          <a:noFill/>
          <a:ln w="28575" cap="flat" cmpd="sng" algn="ctr">
            <a:solidFill>
              <a:srgbClr val="4F81BD">
                <a:lumMod val="40000"/>
                <a:lumOff val="60000"/>
              </a:srgbClr>
            </a:solidFill>
            <a:prstDash val="solid"/>
            <a:tailEnd type="triangle" w="med" len="lg"/>
          </a:ln>
          <a:effectLst/>
        </p:spPr>
      </p:cxnSp>
      <p:sp>
        <p:nvSpPr>
          <p:cNvPr id="33" name="Ellipse 33"/>
          <p:cNvSpPr/>
          <p:nvPr/>
        </p:nvSpPr>
        <p:spPr>
          <a:xfrm>
            <a:off x="9205270" y="4208139"/>
            <a:ext cx="457200" cy="457200"/>
          </a:xfrm>
          <a:prstGeom prst="ellips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19050" cap="flat" cmpd="sng" algn="ctr">
            <a:solidFill>
              <a:srgbClr val="4F81BD">
                <a:lumMod val="40000"/>
                <a:lumOff val="60000"/>
              </a:srgbClr>
            </a:solidFill>
            <a:prstDash val="solid"/>
          </a:ln>
          <a:effectLst>
            <a:outerShdw blurRad="40000" dist="23000" dir="5400000" rotWithShape="0">
              <a:srgbClr val="000000">
                <a:alpha val="35000"/>
              </a:srgbClr>
            </a:outerShdw>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dirty="0">
                <a:ln>
                  <a:noFill/>
                </a:ln>
                <a:solidFill>
                  <a:prstClr val="white"/>
                </a:solidFill>
                <a:effectLst/>
                <a:uLnTx/>
                <a:uFillTx/>
                <a:latin typeface="Calibri"/>
                <a:ea typeface="+mn-ea"/>
                <a:cs typeface="+mn-cs"/>
              </a:rPr>
              <a:t>F</a:t>
            </a:r>
          </a:p>
        </p:txBody>
      </p:sp>
      <p:cxnSp>
        <p:nvCxnSpPr>
          <p:cNvPr id="34" name="Gerade Verbindung 34"/>
          <p:cNvCxnSpPr>
            <a:stCxn id="29" idx="4"/>
            <a:endCxn id="33" idx="0"/>
          </p:cNvCxnSpPr>
          <p:nvPr/>
        </p:nvCxnSpPr>
        <p:spPr>
          <a:xfrm flipH="1">
            <a:off x="9433870" y="3801243"/>
            <a:ext cx="1" cy="406896"/>
          </a:xfrm>
          <a:prstGeom prst="line">
            <a:avLst/>
          </a:prstGeom>
          <a:noFill/>
          <a:ln w="28575" cap="flat" cmpd="sng" algn="ctr">
            <a:solidFill>
              <a:srgbClr val="4F81BD">
                <a:lumMod val="40000"/>
                <a:lumOff val="60000"/>
              </a:srgbClr>
            </a:solidFill>
            <a:prstDash val="solid"/>
            <a:tailEnd type="triangle" w="med" len="lg"/>
          </a:ln>
          <a:effectLst/>
        </p:spPr>
      </p:cxnSp>
      <p:pic>
        <p:nvPicPr>
          <p:cNvPr id="35" name="Picture 3"/>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253000" y="3022356"/>
            <a:ext cx="447307" cy="44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6" name="Elbow Connector 65"/>
          <p:cNvCxnSpPr>
            <a:endCxn id="29" idx="6"/>
          </p:cNvCxnSpPr>
          <p:nvPr/>
        </p:nvCxnSpPr>
        <p:spPr>
          <a:xfrm flipV="1">
            <a:off x="6437505" y="3572643"/>
            <a:ext cx="3224966" cy="1357300"/>
          </a:xfrm>
          <a:prstGeom prst="bentConnector3">
            <a:avLst>
              <a:gd name="adj1" fmla="val 107088"/>
            </a:avLst>
          </a:prstGeom>
          <a:ln w="28575">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7" name="Elbow Connector 66"/>
          <p:cNvCxnSpPr>
            <a:stCxn id="29" idx="2"/>
            <a:endCxn id="31" idx="6"/>
          </p:cNvCxnSpPr>
          <p:nvPr/>
        </p:nvCxnSpPr>
        <p:spPr>
          <a:xfrm rot="10800000" flipV="1">
            <a:off x="8220415" y="3572643"/>
            <a:ext cx="984856" cy="864096"/>
          </a:xfrm>
          <a:prstGeom prst="bentConnector3">
            <a:avLst>
              <a:gd name="adj1" fmla="val 50000"/>
            </a:avLst>
          </a:prstGeom>
          <a:noFill/>
          <a:ln w="28575" cap="flat" cmpd="sng" algn="ctr">
            <a:solidFill>
              <a:srgbClr val="FF0000"/>
            </a:solidFill>
            <a:prstDash val="solid"/>
            <a:tailEnd type="triangle" w="med" len="lg"/>
          </a:ln>
          <a:effectLst/>
        </p:spPr>
      </p:cxnSp>
      <p:cxnSp>
        <p:nvCxnSpPr>
          <p:cNvPr id="38" name="Elbow Connector 69"/>
          <p:cNvCxnSpPr>
            <a:stCxn id="11" idx="2"/>
            <a:endCxn id="18" idx="0"/>
          </p:cNvCxnSpPr>
          <p:nvPr/>
        </p:nvCxnSpPr>
        <p:spPr>
          <a:xfrm rot="10800000" flipV="1">
            <a:off x="3198497" y="3572642"/>
            <a:ext cx="515633" cy="1144803"/>
          </a:xfrm>
          <a:prstGeom prst="bentConnector2">
            <a:avLst/>
          </a:prstGeom>
          <a:noFill/>
          <a:ln w="28575" cap="flat" cmpd="sng" algn="ctr">
            <a:solidFill>
              <a:srgbClr val="FF0000"/>
            </a:solidFill>
            <a:prstDash val="solid"/>
            <a:tailEnd type="triangle" w="med" len="lg"/>
          </a:ln>
          <a:effectLst/>
        </p:spPr>
      </p:cxnSp>
      <p:grpSp>
        <p:nvGrpSpPr>
          <p:cNvPr id="39" name="DEP-small"/>
          <p:cNvGrpSpPr/>
          <p:nvPr/>
        </p:nvGrpSpPr>
        <p:grpSpPr>
          <a:xfrm>
            <a:off x="2642912" y="5120908"/>
            <a:ext cx="1176065" cy="1176065"/>
            <a:chOff x="995635" y="919469"/>
            <a:chExt cx="1176065" cy="1176065"/>
          </a:xfrm>
        </p:grpSpPr>
        <p:pic>
          <p:nvPicPr>
            <p:cNvPr id="40" name="Picture 2" descr="http://indonetworksecurity.com/wp-content/uploads/2012/09/uac-icon.png"/>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95635" y="919469"/>
              <a:ext cx="1176065" cy="117606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74"/>
            <p:cNvSpPr txBox="1"/>
            <p:nvPr/>
          </p:nvSpPr>
          <p:spPr>
            <a:xfrm>
              <a:off x="1153100" y="1198964"/>
              <a:ext cx="861133" cy="584775"/>
            </a:xfrm>
            <a:prstGeom prst="rect">
              <a:avLst/>
            </a:prstGeom>
            <a:noFill/>
          </p:spPr>
          <p:txBody>
            <a:bodyPr wrap="none" rtlCol="0">
              <a:spAutoFit/>
            </a:bodyPr>
            <a:lstStyle/>
            <a:p>
              <a:r>
                <a:rPr lang="de-DE" sz="3200" b="1" dirty="0">
                  <a:solidFill>
                    <a:schemeClr val="bg1"/>
                  </a:solidFill>
                </a:rPr>
                <a:t>DEP</a:t>
              </a:r>
              <a:endParaRPr lang="en-US" sz="3200" b="1" dirty="0">
                <a:solidFill>
                  <a:schemeClr val="bg1"/>
                </a:solidFill>
              </a:endParaRPr>
            </a:p>
          </p:txBody>
        </p:sp>
      </p:grpSp>
      <p:cxnSp>
        <p:nvCxnSpPr>
          <p:cNvPr id="42" name="Gerade Verbindung mit Pfeil 45"/>
          <p:cNvCxnSpPr/>
          <p:nvPr/>
        </p:nvCxnSpPr>
        <p:spPr>
          <a:xfrm flipV="1">
            <a:off x="7570112" y="5775849"/>
            <a:ext cx="548640" cy="0"/>
          </a:xfrm>
          <a:prstGeom prst="straightConnector1">
            <a:avLst/>
          </a:prstGeom>
          <a:ln w="28575">
            <a:solidFill>
              <a:srgbClr val="FF0000"/>
            </a:solidFill>
            <a:prstDash val="sysDash"/>
            <a:tailEnd type="triangle" w="med" len="lg"/>
          </a:ln>
        </p:spPr>
        <p:style>
          <a:lnRef idx="1">
            <a:schemeClr val="accent1"/>
          </a:lnRef>
          <a:fillRef idx="0">
            <a:schemeClr val="accent1"/>
          </a:fillRef>
          <a:effectRef idx="0">
            <a:schemeClr val="accent1"/>
          </a:effectRef>
          <a:fontRef idx="minor">
            <a:schemeClr val="tx1"/>
          </a:fontRef>
        </p:style>
      </p:cxnSp>
      <p:sp>
        <p:nvSpPr>
          <p:cNvPr id="43" name="TextBox 76"/>
          <p:cNvSpPr txBox="1"/>
          <p:nvPr/>
        </p:nvSpPr>
        <p:spPr>
          <a:xfrm>
            <a:off x="8172973" y="5575794"/>
            <a:ext cx="2174835" cy="400110"/>
          </a:xfrm>
          <a:prstGeom prst="rect">
            <a:avLst/>
          </a:prstGeom>
          <a:noFill/>
        </p:spPr>
        <p:txBody>
          <a:bodyPr wrap="square" rtlCol="0">
            <a:spAutoFit/>
          </a:bodyPr>
          <a:lstStyle/>
          <a:p>
            <a:pPr>
              <a:defRPr/>
            </a:pPr>
            <a:r>
              <a:rPr lang="en-US" sz="2000" kern="0" dirty="0" err="1">
                <a:solidFill>
                  <a:prstClr val="white"/>
                </a:solidFill>
              </a:rPr>
              <a:t>Datenfluss</a:t>
            </a:r>
            <a:endParaRPr lang="en-US" sz="2000" kern="0" dirty="0">
              <a:solidFill>
                <a:prstClr val="white"/>
              </a:solidFill>
            </a:endParaRPr>
          </a:p>
        </p:txBody>
      </p:sp>
      <p:cxnSp>
        <p:nvCxnSpPr>
          <p:cNvPr id="44" name="Gerade Verbindung mit Pfeil 45"/>
          <p:cNvCxnSpPr/>
          <p:nvPr/>
        </p:nvCxnSpPr>
        <p:spPr>
          <a:xfrm flipV="1">
            <a:off x="7569186" y="6094258"/>
            <a:ext cx="548640" cy="0"/>
          </a:xfrm>
          <a:prstGeom prst="straightConnector1">
            <a:avLst/>
          </a:prstGeom>
          <a:ln w="28575">
            <a:solidFill>
              <a:srgbClr val="FF0000"/>
            </a:solidFill>
            <a:prstDash val="solid"/>
            <a:tailEnd type="triangle" w="med" len="lg"/>
          </a:ln>
        </p:spPr>
        <p:style>
          <a:lnRef idx="1">
            <a:schemeClr val="accent1"/>
          </a:lnRef>
          <a:fillRef idx="0">
            <a:schemeClr val="accent1"/>
          </a:fillRef>
          <a:effectRef idx="0">
            <a:schemeClr val="accent1"/>
          </a:effectRef>
          <a:fontRef idx="minor">
            <a:schemeClr val="tx1"/>
          </a:fontRef>
        </p:style>
      </p:cxnSp>
      <p:sp>
        <p:nvSpPr>
          <p:cNvPr id="45" name="TextBox 78"/>
          <p:cNvSpPr txBox="1"/>
          <p:nvPr/>
        </p:nvSpPr>
        <p:spPr>
          <a:xfrm>
            <a:off x="8172047" y="5894203"/>
            <a:ext cx="2174835" cy="400110"/>
          </a:xfrm>
          <a:prstGeom prst="rect">
            <a:avLst/>
          </a:prstGeom>
          <a:noFill/>
        </p:spPr>
        <p:txBody>
          <a:bodyPr wrap="square" rtlCol="0">
            <a:spAutoFit/>
          </a:bodyPr>
          <a:lstStyle/>
          <a:p>
            <a:pPr>
              <a:defRPr/>
            </a:pPr>
            <a:r>
              <a:rPr lang="en-US" sz="2000" kern="0" dirty="0" err="1">
                <a:solidFill>
                  <a:prstClr val="white"/>
                </a:solidFill>
              </a:rPr>
              <a:t>Programmfluss</a:t>
            </a:r>
            <a:endParaRPr lang="en-US" sz="2000" kern="0" dirty="0">
              <a:solidFill>
                <a:prstClr val="white"/>
              </a:solidFill>
            </a:endParaRPr>
          </a:p>
        </p:txBody>
      </p:sp>
      <p:sp>
        <p:nvSpPr>
          <p:cNvPr id="46" name="TextBox 80"/>
          <p:cNvSpPr txBox="1"/>
          <p:nvPr/>
        </p:nvSpPr>
        <p:spPr>
          <a:xfrm>
            <a:off x="6529775" y="4926161"/>
            <a:ext cx="4894817" cy="400110"/>
          </a:xfrm>
          <a:prstGeom prst="rect">
            <a:avLst/>
          </a:prstGeom>
          <a:noFill/>
        </p:spPr>
        <p:txBody>
          <a:bodyPr wrap="square" rtlCol="0">
            <a:spAutoFit/>
          </a:bodyPr>
          <a:lstStyle/>
          <a:p>
            <a:pPr algn="r">
              <a:defRPr/>
            </a:pPr>
            <a:r>
              <a:rPr lang="de-DE" sz="2000" i="1" kern="0" dirty="0">
                <a:solidFill>
                  <a:prstClr val="white"/>
                </a:solidFill>
              </a:rPr>
              <a:t>Manipuliere Programmflussinformationen</a:t>
            </a:r>
            <a:endParaRPr lang="en-US" sz="2000" i="1" kern="0" dirty="0">
              <a:solidFill>
                <a:prstClr val="white"/>
              </a:solidFill>
            </a:endParaRPr>
          </a:p>
        </p:txBody>
      </p:sp>
      <p:sp>
        <p:nvSpPr>
          <p:cNvPr id="47" name="TextBox 81"/>
          <p:cNvSpPr txBox="1"/>
          <p:nvPr/>
        </p:nvSpPr>
        <p:spPr>
          <a:xfrm>
            <a:off x="3291096" y="4926161"/>
            <a:ext cx="1770390" cy="707886"/>
          </a:xfrm>
          <a:prstGeom prst="rect">
            <a:avLst/>
          </a:prstGeom>
          <a:noFill/>
        </p:spPr>
        <p:txBody>
          <a:bodyPr wrap="square" rtlCol="0">
            <a:spAutoFit/>
          </a:bodyPr>
          <a:lstStyle/>
          <a:p>
            <a:pPr algn="r">
              <a:defRPr/>
            </a:pPr>
            <a:r>
              <a:rPr lang="de-DE" sz="2000" i="1" kern="0" dirty="0">
                <a:solidFill>
                  <a:prstClr val="white"/>
                </a:solidFill>
              </a:rPr>
              <a:t>Schleuse Schadcode ein</a:t>
            </a:r>
          </a:p>
        </p:txBody>
      </p:sp>
      <p:sp>
        <p:nvSpPr>
          <p:cNvPr id="48" name="TextBox 82"/>
          <p:cNvSpPr txBox="1"/>
          <p:nvPr/>
        </p:nvSpPr>
        <p:spPr>
          <a:xfrm>
            <a:off x="3588581" y="2524758"/>
            <a:ext cx="2483629" cy="1015663"/>
          </a:xfrm>
          <a:prstGeom prst="rect">
            <a:avLst/>
          </a:prstGeom>
          <a:noFill/>
        </p:spPr>
        <p:txBody>
          <a:bodyPr wrap="square" rtlCol="0">
            <a:spAutoFit/>
          </a:bodyPr>
          <a:lstStyle/>
          <a:p>
            <a:pPr algn="r">
              <a:defRPr/>
            </a:pPr>
            <a:r>
              <a:rPr lang="de-DE" sz="2000" i="1" kern="0" dirty="0">
                <a:solidFill>
                  <a:prstClr val="white"/>
                </a:solidFill>
              </a:rPr>
              <a:t>Manipuliere Programmfluss-informationen</a:t>
            </a:r>
            <a:endParaRPr lang="en-US" sz="2000" i="1" kern="0" dirty="0">
              <a:solidFill>
                <a:prstClr val="white"/>
              </a:solidFill>
            </a:endParaRPr>
          </a:p>
        </p:txBody>
      </p:sp>
      <p:sp>
        <p:nvSpPr>
          <p:cNvPr id="49" name="TextBox 83"/>
          <p:cNvSpPr txBox="1"/>
          <p:nvPr/>
        </p:nvSpPr>
        <p:spPr>
          <a:xfrm>
            <a:off x="1332315" y="1161379"/>
            <a:ext cx="3732361" cy="523220"/>
          </a:xfrm>
          <a:prstGeom prst="rect">
            <a:avLst/>
          </a:prstGeom>
          <a:noFill/>
        </p:spPr>
        <p:txBody>
          <a:bodyPr wrap="square" rtlCol="0">
            <a:spAutoFit/>
          </a:bodyPr>
          <a:lstStyle/>
          <a:p>
            <a:pPr algn="ctr">
              <a:defRPr/>
            </a:pPr>
            <a:r>
              <a:rPr lang="en-US" sz="2800" i="1" kern="0" dirty="0">
                <a:solidFill>
                  <a:prstClr val="white"/>
                </a:solidFill>
              </a:rPr>
              <a:t>Code-Injection</a:t>
            </a:r>
            <a:r>
              <a:rPr lang="en-US" sz="2800" kern="0" dirty="0">
                <a:solidFill>
                  <a:prstClr val="white"/>
                </a:solidFill>
              </a:rPr>
              <a:t> </a:t>
            </a:r>
            <a:r>
              <a:rPr lang="en-US" sz="2800" kern="0" dirty="0" err="1">
                <a:solidFill>
                  <a:prstClr val="white"/>
                </a:solidFill>
              </a:rPr>
              <a:t>Angriff</a:t>
            </a:r>
            <a:endParaRPr lang="en-US" sz="2800" kern="0" dirty="0">
              <a:solidFill>
                <a:prstClr val="white"/>
              </a:solidFill>
            </a:endParaRPr>
          </a:p>
        </p:txBody>
      </p:sp>
      <p:sp>
        <p:nvSpPr>
          <p:cNvPr id="50" name="TextBox 84"/>
          <p:cNvSpPr txBox="1"/>
          <p:nvPr/>
        </p:nvSpPr>
        <p:spPr>
          <a:xfrm>
            <a:off x="5807968" y="1161379"/>
            <a:ext cx="5760640" cy="523220"/>
          </a:xfrm>
          <a:prstGeom prst="rect">
            <a:avLst/>
          </a:prstGeom>
          <a:noFill/>
        </p:spPr>
        <p:txBody>
          <a:bodyPr wrap="square" rtlCol="0">
            <a:spAutoFit/>
          </a:bodyPr>
          <a:lstStyle/>
          <a:p>
            <a:pPr algn="ctr">
              <a:defRPr/>
            </a:pPr>
            <a:r>
              <a:rPr lang="en-US" sz="2800" i="1" kern="0" dirty="0">
                <a:solidFill>
                  <a:prstClr val="white"/>
                </a:solidFill>
              </a:rPr>
              <a:t>Return-Oriented Programming</a:t>
            </a:r>
            <a:r>
              <a:rPr lang="en-US" sz="2800" kern="0" dirty="0">
                <a:solidFill>
                  <a:prstClr val="white"/>
                </a:solidFill>
              </a:rPr>
              <a:t> </a:t>
            </a:r>
            <a:r>
              <a:rPr lang="en-US" sz="2800" kern="0" dirty="0" err="1">
                <a:solidFill>
                  <a:prstClr val="white"/>
                </a:solidFill>
              </a:rPr>
              <a:t>Angriff</a:t>
            </a:r>
            <a:endParaRPr lang="en-US" sz="2800" kern="0" dirty="0">
              <a:solidFill>
                <a:prstClr val="white"/>
              </a:solidFill>
            </a:endParaRPr>
          </a:p>
        </p:txBody>
      </p:sp>
      <p:pic>
        <p:nvPicPr>
          <p:cNvPr id="51" name="Grafik 50"/>
          <p:cNvPicPr>
            <a:picLocks noChangeAspect="1"/>
          </p:cNvPicPr>
          <p:nvPr/>
        </p:nvPicPr>
        <p:blipFill>
          <a:blip r:embed="rId5"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5099889" y="4504825"/>
            <a:ext cx="1671641" cy="955970"/>
          </a:xfrm>
          <a:prstGeom prst="rect">
            <a:avLst/>
          </a:prstGeom>
        </p:spPr>
      </p:pic>
      <p:sp>
        <p:nvSpPr>
          <p:cNvPr id="3" name="Foliennummernplatzhalter 2">
            <a:extLst>
              <a:ext uri="{FF2B5EF4-FFF2-40B4-BE49-F238E27FC236}">
                <a16:creationId xmlns:a16="http://schemas.microsoft.com/office/drawing/2014/main" id="{496DE997-8D0F-B444-BB1C-9891B5542153}"/>
              </a:ext>
            </a:extLst>
          </p:cNvPr>
          <p:cNvSpPr>
            <a:spLocks noGrp="1"/>
          </p:cNvSpPr>
          <p:nvPr>
            <p:ph type="sldNum" sz="quarter" idx="12"/>
          </p:nvPr>
        </p:nvSpPr>
        <p:spPr/>
        <p:txBody>
          <a:bodyPr/>
          <a:lstStyle/>
          <a:p>
            <a:fld id="{B4C71E88-0A44-4F17-829B-07B79A5A6163}" type="slidenum">
              <a:rPr lang="en-US" smtClean="0"/>
              <a:pPr/>
              <a:t>7</a:t>
            </a:fld>
            <a:endParaRPr lang="en-US" dirty="0"/>
          </a:p>
        </p:txBody>
      </p:sp>
    </p:spTree>
    <p:extLst>
      <p:ext uri="{BB962C8B-B14F-4D97-AF65-F5344CB8AC3E}">
        <p14:creationId xmlns:p14="http://schemas.microsoft.com/office/powerpoint/2010/main" val="129487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2500"/>
                            </p:stCondLst>
                            <p:childTnLst>
                              <p:par>
                                <p:cTn id="37" presetID="22"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par>
                                <p:cTn id="40" presetID="22" presetClass="entr" presetSubtype="1"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right)">
                                      <p:cBhvr>
                                        <p:cTn id="56" dur="500"/>
                                        <p:tgtEl>
                                          <p:spTgt spid="20"/>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right)">
                                      <p:cBhvr>
                                        <p:cTn id="59" dur="500"/>
                                        <p:tgtEl>
                                          <p:spTgt spid="47"/>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00"/>
                                        <p:tgtEl>
                                          <p:spTgt spid="48"/>
                                        </p:tgtEl>
                                      </p:cBhvr>
                                    </p:animEffect>
                                  </p:childTnLst>
                                </p:cTn>
                              </p:par>
                            </p:childTnLst>
                          </p:cTn>
                        </p:par>
                        <p:par>
                          <p:cTn id="72" fill="hold">
                            <p:stCondLst>
                              <p:cond delay="500"/>
                            </p:stCondLst>
                            <p:childTnLst>
                              <p:par>
                                <p:cTn id="73" presetID="1" presetClass="emph" presetSubtype="2" fill="hold" nodeType="afterEffect">
                                  <p:stCondLst>
                                    <p:cond delay="0"/>
                                  </p:stCondLst>
                                  <p:childTnLst>
                                    <p:animClr clrSpc="rgb" dir="cw">
                                      <p:cBhvr>
                                        <p:cTn id="74" dur="2000" fill="hold"/>
                                        <p:tgtEl>
                                          <p:spTgt spid="11"/>
                                        </p:tgtEl>
                                        <p:attrNameLst>
                                          <p:attrName>fillcolor</p:attrName>
                                        </p:attrNameLst>
                                      </p:cBhvr>
                                      <p:to>
                                        <a:srgbClr val="FF0000"/>
                                      </p:to>
                                    </p:animClr>
                                    <p:set>
                                      <p:cBhvr>
                                        <p:cTn id="75" dur="2000" fill="hold"/>
                                        <p:tgtEl>
                                          <p:spTgt spid="11"/>
                                        </p:tgtEl>
                                        <p:attrNameLst>
                                          <p:attrName>fill.type</p:attrName>
                                        </p:attrNameLst>
                                      </p:cBhvr>
                                      <p:to>
                                        <p:strVal val="solid"/>
                                      </p:to>
                                    </p:set>
                                    <p:set>
                                      <p:cBhvr>
                                        <p:cTn id="76" dur="2000" fill="hold"/>
                                        <p:tgtEl>
                                          <p:spTgt spid="11"/>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9" presetClass="emph" presetSubtype="0" nodeType="clickEffect">
                                  <p:stCondLst>
                                    <p:cond delay="0"/>
                                  </p:stCondLst>
                                  <p:childTnLst>
                                    <p:set>
                                      <p:cBhvr rctx="PPT">
                                        <p:cTn id="80" dur="indefinite"/>
                                        <p:tgtEl>
                                          <p:spTgt spid="16"/>
                                        </p:tgtEl>
                                        <p:attrNameLst>
                                          <p:attrName>style.opacity</p:attrName>
                                        </p:attrNameLst>
                                      </p:cBhvr>
                                      <p:to>
                                        <p:strVal val="0.5"/>
                                      </p:to>
                                    </p:set>
                                    <p:animEffect filter="image" prLst="opacity: 0.5">
                                      <p:cBhvr rctx="IE">
                                        <p:cTn id="81" dur="indefinite"/>
                                        <p:tgtEl>
                                          <p:spTgt spid="16"/>
                                        </p:tgtEl>
                                      </p:cBhvr>
                                    </p:animEffect>
                                  </p:childTnLst>
                                </p:cTn>
                              </p:par>
                              <p:par>
                                <p:cTn id="82" presetID="9" presetClass="emph" presetSubtype="0" grpId="1" nodeType="withEffect">
                                  <p:stCondLst>
                                    <p:cond delay="0"/>
                                  </p:stCondLst>
                                  <p:childTnLst>
                                    <p:set>
                                      <p:cBhvr rctx="PPT">
                                        <p:cTn id="83" dur="indefinite"/>
                                        <p:tgtEl>
                                          <p:spTgt spid="15"/>
                                        </p:tgtEl>
                                        <p:attrNameLst>
                                          <p:attrName>style.opacity</p:attrName>
                                        </p:attrNameLst>
                                      </p:cBhvr>
                                      <p:to>
                                        <p:strVal val="0.5"/>
                                      </p:to>
                                    </p:set>
                                    <p:animEffect filter="image" prLst="opacity: 0.5">
                                      <p:cBhvr rctx="IE">
                                        <p:cTn id="84" dur="indefinite"/>
                                        <p:tgtEl>
                                          <p:spTgt spid="15"/>
                                        </p:tgtEl>
                                      </p:cBhvr>
                                    </p:animEffect>
                                  </p:childTnLst>
                                </p:cTn>
                              </p:par>
                            </p:childTnLst>
                          </p:cTn>
                        </p:par>
                        <p:par>
                          <p:cTn id="85" fill="hold">
                            <p:stCondLst>
                              <p:cond delay="0"/>
                            </p:stCondLst>
                            <p:childTnLst>
                              <p:par>
                                <p:cTn id="86" presetID="22" presetClass="entr" presetSubtype="1" fill="hold" nodeType="after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up)">
                                      <p:cBhvr>
                                        <p:cTn id="88" dur="500"/>
                                        <p:tgtEl>
                                          <p:spTgt spid="38"/>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p:cTn id="93" dur="500" fill="hold"/>
                                        <p:tgtEl>
                                          <p:spTgt spid="39"/>
                                        </p:tgtEl>
                                        <p:attrNameLst>
                                          <p:attrName>ppt_w</p:attrName>
                                        </p:attrNameLst>
                                      </p:cBhvr>
                                      <p:tavLst>
                                        <p:tav tm="0">
                                          <p:val>
                                            <p:fltVal val="0"/>
                                          </p:val>
                                        </p:tav>
                                        <p:tav tm="100000">
                                          <p:val>
                                            <p:strVal val="#ppt_w"/>
                                          </p:val>
                                        </p:tav>
                                      </p:tavLst>
                                    </p:anim>
                                    <p:anim calcmode="lin" valueType="num">
                                      <p:cBhvr>
                                        <p:cTn id="94" dur="500" fill="hold"/>
                                        <p:tgtEl>
                                          <p:spTgt spid="39"/>
                                        </p:tgtEl>
                                        <p:attrNameLst>
                                          <p:attrName>ppt_h</p:attrName>
                                        </p:attrNameLst>
                                      </p:cBhvr>
                                      <p:tavLst>
                                        <p:tav tm="0">
                                          <p:val>
                                            <p:fltVal val="0"/>
                                          </p:val>
                                        </p:tav>
                                        <p:tav tm="100000">
                                          <p:val>
                                            <p:strVal val="#ppt_h"/>
                                          </p:val>
                                        </p:tav>
                                      </p:tavLst>
                                    </p:anim>
                                    <p:animEffect transition="in" filter="fade">
                                      <p:cBhvr>
                                        <p:cTn id="95" dur="500"/>
                                        <p:tgtEl>
                                          <p:spTgt spid="3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par>
                                <p:cTn id="101" presetID="10" presetClass="entr" presetSubtype="0" fill="hold"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500"/>
                                        <p:tgtEl>
                                          <p:spTgt spid="2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500"/>
                                        <p:tgtEl>
                                          <p:spTgt spid="28"/>
                                        </p:tgtEl>
                                      </p:cBhvr>
                                    </p:animEffect>
                                  </p:childTnLst>
                                </p:cTn>
                              </p:par>
                              <p:par>
                                <p:cTn id="107" presetID="10" presetClass="entr" presetSubtype="0"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500"/>
                                        <p:tgtEl>
                                          <p:spTgt spid="32"/>
                                        </p:tgtEl>
                                      </p:cBhvr>
                                    </p:animEffect>
                                  </p:childTnLst>
                                </p:cTn>
                              </p:par>
                              <p:par>
                                <p:cTn id="110" presetID="10" presetClass="entr" presetSubtype="0" fill="hold" nodeType="with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500"/>
                                        <p:tgtEl>
                                          <p:spTgt spid="2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500"/>
                                        <p:tgtEl>
                                          <p:spTgt spid="30"/>
                                        </p:tgtEl>
                                      </p:cBhvr>
                                    </p:animEffect>
                                  </p:childTnLst>
                                </p:cTn>
                              </p:par>
                              <p:par>
                                <p:cTn id="116" presetID="10" presetClass="entr" presetSubtype="0" fill="hold" nodeType="with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fade">
                                      <p:cBhvr>
                                        <p:cTn id="118" dur="500"/>
                                        <p:tgtEl>
                                          <p:spTgt spid="2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500"/>
                                        <p:tgtEl>
                                          <p:spTgt spid="3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fade">
                                      <p:cBhvr>
                                        <p:cTn id="124" dur="500"/>
                                        <p:tgtEl>
                                          <p:spTgt spid="33"/>
                                        </p:tgtEl>
                                      </p:cBhvr>
                                    </p:animEffect>
                                  </p:childTnLst>
                                </p:cTn>
                              </p:par>
                              <p:par>
                                <p:cTn id="125" presetID="10" presetClass="entr" presetSubtype="0" fill="hold" nodeType="withEffect">
                                  <p:stCondLst>
                                    <p:cond delay="0"/>
                                  </p:stCondLst>
                                  <p:childTnLst>
                                    <p:set>
                                      <p:cBhvr>
                                        <p:cTn id="126" dur="1" fill="hold">
                                          <p:stCondLst>
                                            <p:cond delay="0"/>
                                          </p:stCondLst>
                                        </p:cTn>
                                        <p:tgtEl>
                                          <p:spTgt spid="34"/>
                                        </p:tgtEl>
                                        <p:attrNameLst>
                                          <p:attrName>style.visibility</p:attrName>
                                        </p:attrNameLst>
                                      </p:cBhvr>
                                      <p:to>
                                        <p:strVal val="visible"/>
                                      </p:to>
                                    </p:set>
                                    <p:animEffect transition="in" filter="fade">
                                      <p:cBhvr>
                                        <p:cTn id="127" dur="500"/>
                                        <p:tgtEl>
                                          <p:spTgt spid="3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par>
                                <p:cTn id="131" presetID="10" presetClass="entr" presetSubtype="0" fill="hold" nodeType="with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fade">
                                      <p:cBhvr>
                                        <p:cTn id="133" dur="500"/>
                                        <p:tgtEl>
                                          <p:spTgt spid="25"/>
                                        </p:tgtEl>
                                      </p:cBhvr>
                                    </p:animEffect>
                                  </p:childTnLst>
                                </p:cTn>
                              </p:par>
                              <p:par>
                                <p:cTn id="134" presetID="10" presetClass="entr" presetSubtype="0" fill="hold" nodeType="withEffect">
                                  <p:stCondLst>
                                    <p:cond delay="0"/>
                                  </p:stCondLst>
                                  <p:childTnLst>
                                    <p:set>
                                      <p:cBhvr>
                                        <p:cTn id="135" dur="1" fill="hold">
                                          <p:stCondLst>
                                            <p:cond delay="0"/>
                                          </p:stCondLst>
                                        </p:cTn>
                                        <p:tgtEl>
                                          <p:spTgt spid="35"/>
                                        </p:tgtEl>
                                        <p:attrNameLst>
                                          <p:attrName>style.visibility</p:attrName>
                                        </p:attrNameLst>
                                      </p:cBhvr>
                                      <p:to>
                                        <p:strVal val="visible"/>
                                      </p:to>
                                    </p:set>
                                    <p:animEffect transition="in" filter="fade">
                                      <p:cBhvr>
                                        <p:cTn id="136" dur="500"/>
                                        <p:tgtEl>
                                          <p:spTgt spid="35"/>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left)">
                                      <p:cBhvr>
                                        <p:cTn id="141" dur="500"/>
                                        <p:tgtEl>
                                          <p:spTgt spid="46"/>
                                        </p:tgtEl>
                                      </p:cBhvr>
                                    </p:animEffect>
                                  </p:childTnLst>
                                </p:cTn>
                              </p:par>
                              <p:par>
                                <p:cTn id="142" presetID="22" presetClass="entr" presetSubtype="8" fill="hold" nodeType="withEffect">
                                  <p:stCondLst>
                                    <p:cond delay="0"/>
                                  </p:stCondLst>
                                  <p:childTnLst>
                                    <p:set>
                                      <p:cBhvr>
                                        <p:cTn id="143" dur="1" fill="hold">
                                          <p:stCondLst>
                                            <p:cond delay="0"/>
                                          </p:stCondLst>
                                        </p:cTn>
                                        <p:tgtEl>
                                          <p:spTgt spid="36"/>
                                        </p:tgtEl>
                                        <p:attrNameLst>
                                          <p:attrName>style.visibility</p:attrName>
                                        </p:attrNameLst>
                                      </p:cBhvr>
                                      <p:to>
                                        <p:strVal val="visible"/>
                                      </p:to>
                                    </p:set>
                                    <p:animEffect transition="in" filter="wipe(left)">
                                      <p:cBhvr>
                                        <p:cTn id="144" dur="500"/>
                                        <p:tgtEl>
                                          <p:spTgt spid="36"/>
                                        </p:tgtEl>
                                      </p:cBhvr>
                                    </p:animEffect>
                                  </p:childTnLst>
                                </p:cTn>
                              </p:par>
                            </p:childTnLst>
                          </p:cTn>
                        </p:par>
                        <p:par>
                          <p:cTn id="145" fill="hold">
                            <p:stCondLst>
                              <p:cond delay="500"/>
                            </p:stCondLst>
                            <p:childTnLst>
                              <p:par>
                                <p:cTn id="146" presetID="1" presetClass="emph" presetSubtype="2" fill="hold" nodeType="afterEffect">
                                  <p:stCondLst>
                                    <p:cond delay="0"/>
                                  </p:stCondLst>
                                  <p:childTnLst>
                                    <p:animClr clrSpc="rgb" dir="cw">
                                      <p:cBhvr>
                                        <p:cTn id="147" dur="2000" fill="hold"/>
                                        <p:tgtEl>
                                          <p:spTgt spid="29"/>
                                        </p:tgtEl>
                                        <p:attrNameLst>
                                          <p:attrName>fillcolor</p:attrName>
                                        </p:attrNameLst>
                                      </p:cBhvr>
                                      <p:to>
                                        <a:srgbClr val="FF0000"/>
                                      </p:to>
                                    </p:animClr>
                                    <p:set>
                                      <p:cBhvr>
                                        <p:cTn id="148" dur="2000" fill="hold"/>
                                        <p:tgtEl>
                                          <p:spTgt spid="29"/>
                                        </p:tgtEl>
                                        <p:attrNameLst>
                                          <p:attrName>fill.type</p:attrName>
                                        </p:attrNameLst>
                                      </p:cBhvr>
                                      <p:to>
                                        <p:strVal val="solid"/>
                                      </p:to>
                                    </p:set>
                                    <p:set>
                                      <p:cBhvr>
                                        <p:cTn id="149" dur="2000" fill="hold"/>
                                        <p:tgtEl>
                                          <p:spTgt spid="29"/>
                                        </p:tgtEl>
                                        <p:attrNameLst>
                                          <p:attrName>fill.on</p:attrName>
                                        </p:attrNameLst>
                                      </p:cBhvr>
                                      <p:to>
                                        <p:strVal val="true"/>
                                      </p:to>
                                    </p:set>
                                  </p:childTnLst>
                                </p:cTn>
                              </p:par>
                            </p:childTnLst>
                          </p:cTn>
                        </p:par>
                      </p:childTnLst>
                    </p:cTn>
                  </p:par>
                  <p:par>
                    <p:cTn id="150" fill="hold">
                      <p:stCondLst>
                        <p:cond delay="indefinite"/>
                      </p:stCondLst>
                      <p:childTnLst>
                        <p:par>
                          <p:cTn id="151" fill="hold">
                            <p:stCondLst>
                              <p:cond delay="0"/>
                            </p:stCondLst>
                            <p:childTnLst>
                              <p:par>
                                <p:cTn id="152" presetID="9" presetClass="emph" presetSubtype="0" grpId="1" nodeType="clickEffect">
                                  <p:stCondLst>
                                    <p:cond delay="0"/>
                                  </p:stCondLst>
                                  <p:childTnLst>
                                    <p:set>
                                      <p:cBhvr rctx="PPT">
                                        <p:cTn id="153" dur="indefinite"/>
                                        <p:tgtEl>
                                          <p:spTgt spid="33"/>
                                        </p:tgtEl>
                                        <p:attrNameLst>
                                          <p:attrName>style.opacity</p:attrName>
                                        </p:attrNameLst>
                                      </p:cBhvr>
                                      <p:to>
                                        <p:strVal val="0.5"/>
                                      </p:to>
                                    </p:set>
                                    <p:animEffect filter="image" prLst="opacity: 0.5">
                                      <p:cBhvr rctx="IE">
                                        <p:cTn id="154" dur="indefinite"/>
                                        <p:tgtEl>
                                          <p:spTgt spid="33"/>
                                        </p:tgtEl>
                                      </p:cBhvr>
                                    </p:animEffect>
                                  </p:childTnLst>
                                </p:cTn>
                              </p:par>
                              <p:par>
                                <p:cTn id="155" presetID="9" presetClass="emph" presetSubtype="0" nodeType="withEffect">
                                  <p:stCondLst>
                                    <p:cond delay="0"/>
                                  </p:stCondLst>
                                  <p:childTnLst>
                                    <p:set>
                                      <p:cBhvr rctx="PPT">
                                        <p:cTn id="156" dur="indefinite"/>
                                        <p:tgtEl>
                                          <p:spTgt spid="34"/>
                                        </p:tgtEl>
                                        <p:attrNameLst>
                                          <p:attrName>style.opacity</p:attrName>
                                        </p:attrNameLst>
                                      </p:cBhvr>
                                      <p:to>
                                        <p:strVal val="0.5"/>
                                      </p:to>
                                    </p:set>
                                    <p:animEffect filter="image" prLst="opacity: 0.5">
                                      <p:cBhvr rctx="IE">
                                        <p:cTn id="157" dur="indefinite"/>
                                        <p:tgtEl>
                                          <p:spTgt spid="34"/>
                                        </p:tgtEl>
                                      </p:cBhvr>
                                    </p:animEffect>
                                  </p:childTnLst>
                                </p:cTn>
                              </p:par>
                            </p:childTnLst>
                          </p:cTn>
                        </p:par>
                        <p:par>
                          <p:cTn id="158" fill="hold">
                            <p:stCondLst>
                              <p:cond delay="0"/>
                            </p:stCondLst>
                            <p:childTnLst>
                              <p:par>
                                <p:cTn id="159" presetID="22" presetClass="entr" presetSubtype="2" fill="hold" nodeType="afterEffect">
                                  <p:stCondLst>
                                    <p:cond delay="0"/>
                                  </p:stCondLst>
                                  <p:childTnLst>
                                    <p:set>
                                      <p:cBhvr>
                                        <p:cTn id="160" dur="1" fill="hold">
                                          <p:stCondLst>
                                            <p:cond delay="0"/>
                                          </p:stCondLst>
                                        </p:cTn>
                                        <p:tgtEl>
                                          <p:spTgt spid="37"/>
                                        </p:tgtEl>
                                        <p:attrNameLst>
                                          <p:attrName>style.visibility</p:attrName>
                                        </p:attrNameLst>
                                      </p:cBhvr>
                                      <p:to>
                                        <p:strVal val="visible"/>
                                      </p:to>
                                    </p:set>
                                    <p:animEffect transition="in" filter="wipe(right)">
                                      <p:cBhvr>
                                        <p:cTn id="161" dur="500"/>
                                        <p:tgtEl>
                                          <p:spTgt spid="37"/>
                                        </p:tgtEl>
                                      </p:cBhvr>
                                    </p:animEffect>
                                  </p:childTnLst>
                                </p:cTn>
                              </p:par>
                            </p:childTnLst>
                          </p:cTn>
                        </p:par>
                        <p:par>
                          <p:cTn id="162" fill="hold">
                            <p:stCondLst>
                              <p:cond delay="500"/>
                            </p:stCondLst>
                            <p:childTnLst>
                              <p:par>
                                <p:cTn id="163" presetID="1" presetClass="emph" presetSubtype="2" fill="hold" nodeType="afterEffect">
                                  <p:stCondLst>
                                    <p:cond delay="0"/>
                                  </p:stCondLst>
                                  <p:childTnLst>
                                    <p:animClr clrSpc="rgb" dir="cw">
                                      <p:cBhvr>
                                        <p:cTn id="164" dur="2000" fill="hold"/>
                                        <p:tgtEl>
                                          <p:spTgt spid="31"/>
                                        </p:tgtEl>
                                        <p:attrNameLst>
                                          <p:attrName>fillcolor</p:attrName>
                                        </p:attrNameLst>
                                      </p:cBhvr>
                                      <p:to>
                                        <a:srgbClr val="FF0000"/>
                                      </p:to>
                                    </p:animClr>
                                    <p:set>
                                      <p:cBhvr>
                                        <p:cTn id="165" dur="2000" fill="hold"/>
                                        <p:tgtEl>
                                          <p:spTgt spid="31"/>
                                        </p:tgtEl>
                                        <p:attrNameLst>
                                          <p:attrName>fill.type</p:attrName>
                                        </p:attrNameLst>
                                      </p:cBhvr>
                                      <p:to>
                                        <p:strVal val="solid"/>
                                      </p:to>
                                    </p:set>
                                    <p:set>
                                      <p:cBhvr>
                                        <p:cTn id="166" dur="20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5" grpId="1" animBg="1"/>
      <p:bldP spid="18" grpId="0" animBg="1"/>
      <p:bldP spid="27" grpId="0" animBg="1"/>
      <p:bldP spid="28" grpId="0" animBg="1"/>
      <p:bldP spid="29" grpId="0" animBg="1"/>
      <p:bldP spid="30" grpId="0" animBg="1"/>
      <p:bldP spid="31" grpId="0" animBg="1"/>
      <p:bldP spid="33" grpId="0" animBg="1"/>
      <p:bldP spid="33" grpId="1" animBg="1"/>
      <p:bldP spid="46" grpId="0"/>
      <p:bldP spid="47" grpId="0"/>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Return-</a:t>
            </a:r>
            <a:r>
              <a:rPr lang="de-DE" dirty="0" err="1"/>
              <a:t>Oriented</a:t>
            </a:r>
            <a:r>
              <a:rPr lang="de-DE" dirty="0"/>
              <a:t> </a:t>
            </a:r>
            <a:r>
              <a:rPr lang="de-DE" dirty="0" err="1"/>
              <a:t>Programming</a:t>
            </a:r>
            <a:r>
              <a:rPr lang="de-DE" dirty="0"/>
              <a:t> (ROP)</a:t>
            </a:r>
          </a:p>
        </p:txBody>
      </p:sp>
      <p:sp>
        <p:nvSpPr>
          <p:cNvPr id="3" name="Rechteck 2"/>
          <p:cNvSpPr/>
          <p:nvPr/>
        </p:nvSpPr>
        <p:spPr>
          <a:xfrm>
            <a:off x="3431705" y="1257400"/>
            <a:ext cx="5472607" cy="5051920"/>
          </a:xfrm>
          <a:prstGeom prst="rect">
            <a:avLst/>
          </a:prstGeom>
          <a:solidFill>
            <a:schemeClr val="bg1"/>
          </a:solidFill>
          <a:ln>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4" name="Picture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326" y="1257400"/>
            <a:ext cx="4430799" cy="3784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ChangeArrowheads="1"/>
          </p:cNvSpPr>
          <p:nvPr/>
        </p:nvSpPr>
        <p:spPr bwMode="auto">
          <a:xfrm>
            <a:off x="4723931" y="5900840"/>
            <a:ext cx="377825" cy="274638"/>
          </a:xfrm>
          <a:prstGeom prst="rect">
            <a:avLst/>
          </a:prstGeom>
          <a:noFill/>
          <a:ln w="25400" cap="flat">
            <a:solidFill>
              <a:srgbClr val="009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 name="Rectangle 6"/>
          <p:cNvSpPr>
            <a:spLocks noChangeArrowheads="1"/>
          </p:cNvSpPr>
          <p:nvPr/>
        </p:nvSpPr>
        <p:spPr bwMode="auto">
          <a:xfrm>
            <a:off x="7603656" y="5900840"/>
            <a:ext cx="377825" cy="274638"/>
          </a:xfrm>
          <a:prstGeom prst="rect">
            <a:avLst/>
          </a:prstGeom>
          <a:noFill/>
          <a:ln w="25400" cap="flat">
            <a:solidFill>
              <a:srgbClr val="0090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 name="Rectangle 7"/>
          <p:cNvSpPr>
            <a:spLocks noChangeArrowheads="1"/>
          </p:cNvSpPr>
          <p:nvPr/>
        </p:nvSpPr>
        <p:spPr bwMode="auto">
          <a:xfrm>
            <a:off x="5101756" y="5900840"/>
            <a:ext cx="239713" cy="274638"/>
          </a:xfrm>
          <a:prstGeom prst="rect">
            <a:avLst/>
          </a:prstGeom>
          <a:noFill/>
          <a:ln w="25400" cap="flat">
            <a:solidFill>
              <a:srgbClr val="0000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8" name="Rectangle 8"/>
          <p:cNvSpPr>
            <a:spLocks noChangeArrowheads="1"/>
          </p:cNvSpPr>
          <p:nvPr/>
        </p:nvSpPr>
        <p:spPr bwMode="auto">
          <a:xfrm>
            <a:off x="5341469" y="5900840"/>
            <a:ext cx="239713" cy="274638"/>
          </a:xfrm>
          <a:prstGeom prst="rect">
            <a:avLst/>
          </a:prstGeom>
          <a:noFill/>
          <a:ln w="25400" cap="flat">
            <a:solidFill>
              <a:srgbClr val="EF7B0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9" name="Rectangle 9"/>
          <p:cNvSpPr>
            <a:spLocks noChangeArrowheads="1"/>
          </p:cNvSpPr>
          <p:nvPr/>
        </p:nvSpPr>
        <p:spPr bwMode="auto">
          <a:xfrm>
            <a:off x="5581181" y="5900840"/>
            <a:ext cx="377825" cy="274638"/>
          </a:xfrm>
          <a:prstGeom prst="rect">
            <a:avLst/>
          </a:prstGeom>
          <a:noFill/>
          <a:ln w="25400" cap="flat">
            <a:solidFill>
              <a:srgbClr val="9A45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0" name="Rectangle 10"/>
          <p:cNvSpPr>
            <a:spLocks noChangeArrowheads="1"/>
          </p:cNvSpPr>
          <p:nvPr/>
        </p:nvSpPr>
        <p:spPr bwMode="auto">
          <a:xfrm>
            <a:off x="7227418" y="5900840"/>
            <a:ext cx="376238" cy="274638"/>
          </a:xfrm>
          <a:prstGeom prst="rect">
            <a:avLst/>
          </a:prstGeom>
          <a:noFill/>
          <a:ln w="25400" cap="flat">
            <a:solidFill>
              <a:srgbClr val="FF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1" name="Rectangle 11"/>
          <p:cNvSpPr>
            <a:spLocks noChangeArrowheads="1"/>
          </p:cNvSpPr>
          <p:nvPr/>
        </p:nvSpPr>
        <p:spPr bwMode="auto">
          <a:xfrm>
            <a:off x="7981481" y="5900840"/>
            <a:ext cx="411163" cy="274638"/>
          </a:xfrm>
          <a:prstGeom prst="rect">
            <a:avLst/>
          </a:prstGeom>
          <a:noFill/>
          <a:ln w="25400" cap="flat">
            <a:solidFill>
              <a:srgbClr val="00D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2" name="Rectangle 12"/>
          <p:cNvSpPr>
            <a:spLocks noChangeArrowheads="1"/>
          </p:cNvSpPr>
          <p:nvPr/>
        </p:nvSpPr>
        <p:spPr bwMode="auto">
          <a:xfrm>
            <a:off x="4244506" y="5900840"/>
            <a:ext cx="239713" cy="274638"/>
          </a:xfrm>
          <a:prstGeom prst="rect">
            <a:avLst/>
          </a:prstGeom>
          <a:noFill/>
          <a:ln w="25400" cap="flat">
            <a:solidFill>
              <a:srgbClr val="9000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3" name="Rectangle 13"/>
          <p:cNvSpPr>
            <a:spLocks noChangeArrowheads="1"/>
          </p:cNvSpPr>
          <p:nvPr/>
        </p:nvSpPr>
        <p:spPr bwMode="auto">
          <a:xfrm>
            <a:off x="4004794" y="5900840"/>
            <a:ext cx="239713" cy="274638"/>
          </a:xfrm>
          <a:prstGeom prst="rect">
            <a:avLst/>
          </a:prstGeom>
          <a:noFill/>
          <a:ln w="25400" cap="flat">
            <a:solidFill>
              <a:srgbClr val="9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4" name="Rectangle 14"/>
          <p:cNvSpPr>
            <a:spLocks noChangeArrowheads="1"/>
          </p:cNvSpPr>
          <p:nvPr/>
        </p:nvSpPr>
        <p:spPr bwMode="auto">
          <a:xfrm>
            <a:off x="5959005" y="5900840"/>
            <a:ext cx="376238" cy="274638"/>
          </a:xfrm>
          <a:prstGeom prst="rect">
            <a:avLst/>
          </a:pr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5" name="Rectangle 15"/>
          <p:cNvSpPr>
            <a:spLocks noChangeArrowheads="1"/>
          </p:cNvSpPr>
          <p:nvPr/>
        </p:nvSpPr>
        <p:spPr bwMode="auto">
          <a:xfrm>
            <a:off x="3626969" y="5900840"/>
            <a:ext cx="377825" cy="274638"/>
          </a:xfrm>
          <a:prstGeom prst="rect">
            <a:avLst/>
          </a:prstGeom>
          <a:noFill/>
          <a:ln w="25400" cap="flat">
            <a:solidFill>
              <a:srgbClr val="FFD7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6" name="Rectangle 16"/>
          <p:cNvSpPr>
            <a:spLocks noChangeArrowheads="1"/>
          </p:cNvSpPr>
          <p:nvPr/>
        </p:nvSpPr>
        <p:spPr bwMode="auto">
          <a:xfrm>
            <a:off x="6987706" y="5900840"/>
            <a:ext cx="239713" cy="274638"/>
          </a:xfrm>
          <a:prstGeom prst="rect">
            <a:avLst/>
          </a:prstGeom>
          <a:noFill/>
          <a:ln w="25400" cap="flat">
            <a:solidFill>
              <a:srgbClr val="56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7" name="Rectangle 17"/>
          <p:cNvSpPr>
            <a:spLocks noChangeArrowheads="1"/>
          </p:cNvSpPr>
          <p:nvPr/>
        </p:nvSpPr>
        <p:spPr bwMode="auto">
          <a:xfrm>
            <a:off x="6335244" y="5900840"/>
            <a:ext cx="239713" cy="274638"/>
          </a:xfrm>
          <a:prstGeom prst="rect">
            <a:avLst/>
          </a:prstGeom>
          <a:noFill/>
          <a:ln w="25400" cap="flat">
            <a:solidFill>
              <a:srgbClr val="635DC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8" name="Rectangle 18"/>
          <p:cNvSpPr>
            <a:spLocks noChangeArrowheads="1"/>
          </p:cNvSpPr>
          <p:nvPr/>
        </p:nvSpPr>
        <p:spPr bwMode="auto">
          <a:xfrm>
            <a:off x="6574955" y="5900840"/>
            <a:ext cx="412750" cy="274638"/>
          </a:xfrm>
          <a:prstGeom prst="rect">
            <a:avLst/>
          </a:prstGeom>
          <a:noFill/>
          <a:ln w="254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19" name="Rectangle 19"/>
          <p:cNvSpPr>
            <a:spLocks noChangeArrowheads="1"/>
          </p:cNvSpPr>
          <p:nvPr/>
        </p:nvSpPr>
        <p:spPr bwMode="auto">
          <a:xfrm>
            <a:off x="4484219" y="5900840"/>
            <a:ext cx="239713" cy="274638"/>
          </a:xfrm>
          <a:prstGeom prst="rect">
            <a:avLst/>
          </a:prstGeom>
          <a:noFill/>
          <a:ln w="25400" cap="flat">
            <a:solidFill>
              <a:srgbClr val="EF7B0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0" name="Rectangle 20"/>
          <p:cNvSpPr>
            <a:spLocks noChangeArrowheads="1"/>
          </p:cNvSpPr>
          <p:nvPr/>
        </p:nvSpPr>
        <p:spPr bwMode="auto">
          <a:xfrm>
            <a:off x="4347694" y="3706915"/>
            <a:ext cx="136525" cy="171450"/>
          </a:xfrm>
          <a:prstGeom prst="rect">
            <a:avLst/>
          </a:prstGeom>
          <a:noFill/>
          <a:ln w="25400" cap="flat">
            <a:solidFill>
              <a:srgbClr val="9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1" name="Rectangle 21"/>
          <p:cNvSpPr>
            <a:spLocks noChangeArrowheads="1"/>
          </p:cNvSpPr>
          <p:nvPr/>
        </p:nvSpPr>
        <p:spPr bwMode="auto">
          <a:xfrm>
            <a:off x="5477994" y="3706915"/>
            <a:ext cx="138113" cy="171450"/>
          </a:xfrm>
          <a:prstGeom prst="rect">
            <a:avLst/>
          </a:prstGeom>
          <a:noFill/>
          <a:ln w="25400" cap="flat">
            <a:solidFill>
              <a:srgbClr val="0000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2" name="Rectangle 22"/>
          <p:cNvSpPr>
            <a:spLocks noChangeArrowheads="1"/>
          </p:cNvSpPr>
          <p:nvPr/>
        </p:nvSpPr>
        <p:spPr bwMode="auto">
          <a:xfrm>
            <a:off x="4449294" y="4221265"/>
            <a:ext cx="138113" cy="171450"/>
          </a:xfrm>
          <a:prstGeom prst="rect">
            <a:avLst/>
          </a:prstGeom>
          <a:noFill/>
          <a:ln w="25400" cap="flat">
            <a:solidFill>
              <a:srgbClr val="9000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3" name="Rectangle 23"/>
          <p:cNvSpPr>
            <a:spLocks noChangeArrowheads="1"/>
          </p:cNvSpPr>
          <p:nvPr/>
        </p:nvSpPr>
        <p:spPr bwMode="auto">
          <a:xfrm>
            <a:off x="4141319" y="4530828"/>
            <a:ext cx="239713" cy="204788"/>
          </a:xfrm>
          <a:prstGeom prst="rect">
            <a:avLst/>
          </a:prstGeom>
          <a:noFill/>
          <a:ln w="2540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4" name="Rectangle 24"/>
          <p:cNvSpPr>
            <a:spLocks noChangeArrowheads="1"/>
          </p:cNvSpPr>
          <p:nvPr/>
        </p:nvSpPr>
        <p:spPr bwMode="auto">
          <a:xfrm>
            <a:off x="5306544" y="4530828"/>
            <a:ext cx="206375" cy="204788"/>
          </a:xfrm>
          <a:prstGeom prst="rect">
            <a:avLst/>
          </a:prstGeom>
          <a:noFill/>
          <a:ln w="25400" cap="flat">
            <a:solidFill>
              <a:srgbClr val="FFD7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5" name="Rectangle 25"/>
          <p:cNvSpPr>
            <a:spLocks noChangeArrowheads="1"/>
          </p:cNvSpPr>
          <p:nvPr/>
        </p:nvSpPr>
        <p:spPr bwMode="auto">
          <a:xfrm>
            <a:off x="5787556" y="4392715"/>
            <a:ext cx="136525" cy="171450"/>
          </a:xfrm>
          <a:prstGeom prst="rect">
            <a:avLst/>
          </a:prstGeom>
          <a:noFill/>
          <a:ln w="25400" cap="flat">
            <a:solidFill>
              <a:srgbClr val="56515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6" name="Rectangle 26"/>
          <p:cNvSpPr>
            <a:spLocks noChangeArrowheads="1"/>
          </p:cNvSpPr>
          <p:nvPr/>
        </p:nvSpPr>
        <p:spPr bwMode="auto">
          <a:xfrm>
            <a:off x="6198719" y="3878365"/>
            <a:ext cx="136525" cy="171450"/>
          </a:xfrm>
          <a:prstGeom prst="rect">
            <a:avLst/>
          </a:prstGeom>
          <a:noFill/>
          <a:ln w="25400" cap="flat">
            <a:solidFill>
              <a:srgbClr val="FF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7" name="Rectangle 27"/>
          <p:cNvSpPr>
            <a:spLocks noChangeArrowheads="1"/>
          </p:cNvSpPr>
          <p:nvPr/>
        </p:nvSpPr>
        <p:spPr bwMode="auto">
          <a:xfrm>
            <a:off x="6473355" y="3845028"/>
            <a:ext cx="204788" cy="204788"/>
          </a:xfrm>
          <a:prstGeom prst="rect">
            <a:avLst/>
          </a:prstGeom>
          <a:noFill/>
          <a:ln w="25400" cap="flat">
            <a:solidFill>
              <a:srgbClr val="00D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8" name="Rectangle 28"/>
          <p:cNvSpPr>
            <a:spLocks noChangeArrowheads="1"/>
          </p:cNvSpPr>
          <p:nvPr/>
        </p:nvSpPr>
        <p:spPr bwMode="auto">
          <a:xfrm>
            <a:off x="6816256" y="4359378"/>
            <a:ext cx="136525" cy="204788"/>
          </a:xfrm>
          <a:prstGeom prst="rect">
            <a:avLst/>
          </a:prstGeom>
          <a:noFill/>
          <a:ln w="25400" cap="flat">
            <a:solidFill>
              <a:srgbClr val="009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29" name="Rectangle 29"/>
          <p:cNvSpPr>
            <a:spLocks noChangeArrowheads="1"/>
          </p:cNvSpPr>
          <p:nvPr/>
        </p:nvSpPr>
        <p:spPr bwMode="auto">
          <a:xfrm>
            <a:off x="7021044" y="4702278"/>
            <a:ext cx="206375" cy="204788"/>
          </a:xfrm>
          <a:prstGeom prst="rect">
            <a:avLst/>
          </a:prstGeom>
          <a:noFill/>
          <a:ln w="254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0" name="Rectangle 30"/>
          <p:cNvSpPr>
            <a:spLocks noChangeArrowheads="1"/>
          </p:cNvSpPr>
          <p:nvPr/>
        </p:nvSpPr>
        <p:spPr bwMode="auto">
          <a:xfrm>
            <a:off x="6644805" y="4702278"/>
            <a:ext cx="204788" cy="204788"/>
          </a:xfrm>
          <a:prstGeom prst="rect">
            <a:avLst/>
          </a:prstGeom>
          <a:noFill/>
          <a:ln w="25400" cap="flat">
            <a:solidFill>
              <a:srgbClr val="00909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1" name="Rectangle 31"/>
          <p:cNvSpPr>
            <a:spLocks noChangeArrowheads="1"/>
          </p:cNvSpPr>
          <p:nvPr/>
        </p:nvSpPr>
        <p:spPr bwMode="auto">
          <a:xfrm>
            <a:off x="6952781" y="4049815"/>
            <a:ext cx="136525" cy="171450"/>
          </a:xfrm>
          <a:prstGeom prst="rect">
            <a:avLst/>
          </a:prstGeom>
          <a:noFill/>
          <a:ln w="25400" cap="flat">
            <a:solidFill>
              <a:srgbClr val="635DC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2" name="Rectangle 32"/>
          <p:cNvSpPr>
            <a:spLocks noChangeArrowheads="1"/>
          </p:cNvSpPr>
          <p:nvPr/>
        </p:nvSpPr>
        <p:spPr bwMode="auto">
          <a:xfrm>
            <a:off x="7021043" y="3364016"/>
            <a:ext cx="192088" cy="239713"/>
          </a:xfrm>
          <a:prstGeom prst="rect">
            <a:avLst/>
          </a:prstGeom>
          <a:noFill/>
          <a:ln w="25400" cap="flat">
            <a:solidFill>
              <a:srgbClr val="EF7B0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3" name="Rectangle 33"/>
          <p:cNvSpPr>
            <a:spLocks noChangeArrowheads="1"/>
          </p:cNvSpPr>
          <p:nvPr/>
        </p:nvSpPr>
        <p:spPr bwMode="auto">
          <a:xfrm>
            <a:off x="7432206" y="3845028"/>
            <a:ext cx="206375" cy="204788"/>
          </a:xfrm>
          <a:prstGeom prst="rect">
            <a:avLst/>
          </a:prstGeom>
          <a:noFill/>
          <a:ln w="25400" cap="flat">
            <a:solidFill>
              <a:srgbClr val="9A45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nvGrpSpPr>
          <p:cNvPr id="34" name="Gruppieren 33"/>
          <p:cNvGrpSpPr/>
          <p:nvPr/>
        </p:nvGrpSpPr>
        <p:grpSpPr>
          <a:xfrm>
            <a:off x="3773018" y="4735615"/>
            <a:ext cx="1568450" cy="1144588"/>
            <a:chOff x="2249018" y="4735615"/>
            <a:chExt cx="1568450" cy="1144588"/>
          </a:xfrm>
        </p:grpSpPr>
        <p:sp>
          <p:nvSpPr>
            <p:cNvPr id="35" name="Freeform 34"/>
            <p:cNvSpPr>
              <a:spLocks/>
            </p:cNvSpPr>
            <p:nvPr/>
          </p:nvSpPr>
          <p:spPr bwMode="auto">
            <a:xfrm>
              <a:off x="2279180" y="4735615"/>
              <a:ext cx="1538288" cy="1084263"/>
            </a:xfrm>
            <a:custGeom>
              <a:avLst/>
              <a:gdLst>
                <a:gd name="T0" fmla="*/ 968 w 969"/>
                <a:gd name="T1" fmla="*/ 1 h 683"/>
                <a:gd name="T2" fmla="*/ 965 w 969"/>
                <a:gd name="T3" fmla="*/ 8 h 683"/>
                <a:gd name="T4" fmla="*/ 958 w 969"/>
                <a:gd name="T5" fmla="*/ 23 h 683"/>
                <a:gd name="T6" fmla="*/ 945 w 969"/>
                <a:gd name="T7" fmla="*/ 48 h 683"/>
                <a:gd name="T8" fmla="*/ 928 w 969"/>
                <a:gd name="T9" fmla="*/ 80 h 683"/>
                <a:gd name="T10" fmla="*/ 907 w 969"/>
                <a:gd name="T11" fmla="*/ 117 h 683"/>
                <a:gd name="T12" fmla="*/ 885 w 969"/>
                <a:gd name="T13" fmla="*/ 154 h 683"/>
                <a:gd name="T14" fmla="*/ 862 w 969"/>
                <a:gd name="T15" fmla="*/ 189 h 683"/>
                <a:gd name="T16" fmla="*/ 839 w 969"/>
                <a:gd name="T17" fmla="*/ 221 h 683"/>
                <a:gd name="T18" fmla="*/ 817 w 969"/>
                <a:gd name="T19" fmla="*/ 249 h 683"/>
                <a:gd name="T20" fmla="*/ 793 w 969"/>
                <a:gd name="T21" fmla="*/ 273 h 683"/>
                <a:gd name="T22" fmla="*/ 769 w 969"/>
                <a:gd name="T23" fmla="*/ 295 h 683"/>
                <a:gd name="T24" fmla="*/ 742 w 969"/>
                <a:gd name="T25" fmla="*/ 314 h 683"/>
                <a:gd name="T26" fmla="*/ 714 w 969"/>
                <a:gd name="T27" fmla="*/ 331 h 683"/>
                <a:gd name="T28" fmla="*/ 687 w 969"/>
                <a:gd name="T29" fmla="*/ 345 h 683"/>
                <a:gd name="T30" fmla="*/ 659 w 969"/>
                <a:gd name="T31" fmla="*/ 358 h 683"/>
                <a:gd name="T32" fmla="*/ 629 w 969"/>
                <a:gd name="T33" fmla="*/ 371 h 683"/>
                <a:gd name="T34" fmla="*/ 596 w 969"/>
                <a:gd name="T35" fmla="*/ 384 h 683"/>
                <a:gd name="T36" fmla="*/ 562 w 969"/>
                <a:gd name="T37" fmla="*/ 397 h 683"/>
                <a:gd name="T38" fmla="*/ 525 w 969"/>
                <a:gd name="T39" fmla="*/ 409 h 683"/>
                <a:gd name="T40" fmla="*/ 488 w 969"/>
                <a:gd name="T41" fmla="*/ 422 h 683"/>
                <a:gd name="T42" fmla="*/ 450 w 969"/>
                <a:gd name="T43" fmla="*/ 434 h 683"/>
                <a:gd name="T44" fmla="*/ 412 w 969"/>
                <a:gd name="T45" fmla="*/ 446 h 683"/>
                <a:gd name="T46" fmla="*/ 374 w 969"/>
                <a:gd name="T47" fmla="*/ 457 h 683"/>
                <a:gd name="T48" fmla="*/ 337 w 969"/>
                <a:gd name="T49" fmla="*/ 468 h 683"/>
                <a:gd name="T50" fmla="*/ 302 w 969"/>
                <a:gd name="T51" fmla="*/ 479 h 683"/>
                <a:gd name="T52" fmla="*/ 269 w 969"/>
                <a:gd name="T53" fmla="*/ 490 h 683"/>
                <a:gd name="T54" fmla="*/ 237 w 969"/>
                <a:gd name="T55" fmla="*/ 500 h 683"/>
                <a:gd name="T56" fmla="*/ 209 w 969"/>
                <a:gd name="T57" fmla="*/ 510 h 683"/>
                <a:gd name="T58" fmla="*/ 183 w 969"/>
                <a:gd name="T59" fmla="*/ 519 h 683"/>
                <a:gd name="T60" fmla="*/ 159 w 969"/>
                <a:gd name="T61" fmla="*/ 530 h 683"/>
                <a:gd name="T62" fmla="*/ 127 w 969"/>
                <a:gd name="T63" fmla="*/ 545 h 683"/>
                <a:gd name="T64" fmla="*/ 99 w 969"/>
                <a:gd name="T65" fmla="*/ 562 h 683"/>
                <a:gd name="T66" fmla="*/ 75 w 969"/>
                <a:gd name="T67" fmla="*/ 581 h 683"/>
                <a:gd name="T68" fmla="*/ 53 w 969"/>
                <a:gd name="T69" fmla="*/ 603 h 683"/>
                <a:gd name="T70" fmla="*/ 33 w 969"/>
                <a:gd name="T71" fmla="*/ 628 h 683"/>
                <a:gd name="T72" fmla="*/ 15 w 969"/>
                <a:gd name="T73" fmla="*/ 657 h 683"/>
                <a:gd name="T74" fmla="*/ 0 w 969"/>
                <a:gd name="T75" fmla="*/ 683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9" h="683">
                  <a:moveTo>
                    <a:pt x="969" y="0"/>
                  </a:moveTo>
                  <a:lnTo>
                    <a:pt x="968" y="1"/>
                  </a:lnTo>
                  <a:lnTo>
                    <a:pt x="967" y="3"/>
                  </a:lnTo>
                  <a:lnTo>
                    <a:pt x="965" y="8"/>
                  </a:lnTo>
                  <a:lnTo>
                    <a:pt x="962" y="14"/>
                  </a:lnTo>
                  <a:lnTo>
                    <a:pt x="958" y="23"/>
                  </a:lnTo>
                  <a:lnTo>
                    <a:pt x="952" y="34"/>
                  </a:lnTo>
                  <a:lnTo>
                    <a:pt x="945" y="48"/>
                  </a:lnTo>
                  <a:lnTo>
                    <a:pt x="937" y="63"/>
                  </a:lnTo>
                  <a:lnTo>
                    <a:pt x="928" y="80"/>
                  </a:lnTo>
                  <a:lnTo>
                    <a:pt x="918" y="98"/>
                  </a:lnTo>
                  <a:lnTo>
                    <a:pt x="907" y="117"/>
                  </a:lnTo>
                  <a:lnTo>
                    <a:pt x="896" y="135"/>
                  </a:lnTo>
                  <a:lnTo>
                    <a:pt x="885" y="154"/>
                  </a:lnTo>
                  <a:lnTo>
                    <a:pt x="874" y="172"/>
                  </a:lnTo>
                  <a:lnTo>
                    <a:pt x="862" y="189"/>
                  </a:lnTo>
                  <a:lnTo>
                    <a:pt x="851" y="206"/>
                  </a:lnTo>
                  <a:lnTo>
                    <a:pt x="839" y="221"/>
                  </a:lnTo>
                  <a:lnTo>
                    <a:pt x="828" y="235"/>
                  </a:lnTo>
                  <a:lnTo>
                    <a:pt x="817" y="249"/>
                  </a:lnTo>
                  <a:lnTo>
                    <a:pt x="805" y="262"/>
                  </a:lnTo>
                  <a:lnTo>
                    <a:pt x="793" y="273"/>
                  </a:lnTo>
                  <a:lnTo>
                    <a:pt x="781" y="284"/>
                  </a:lnTo>
                  <a:lnTo>
                    <a:pt x="769" y="295"/>
                  </a:lnTo>
                  <a:lnTo>
                    <a:pt x="756" y="304"/>
                  </a:lnTo>
                  <a:lnTo>
                    <a:pt x="742" y="314"/>
                  </a:lnTo>
                  <a:lnTo>
                    <a:pt x="728" y="323"/>
                  </a:lnTo>
                  <a:lnTo>
                    <a:pt x="714" y="331"/>
                  </a:lnTo>
                  <a:lnTo>
                    <a:pt x="701" y="338"/>
                  </a:lnTo>
                  <a:lnTo>
                    <a:pt x="687" y="345"/>
                  </a:lnTo>
                  <a:lnTo>
                    <a:pt x="673" y="351"/>
                  </a:lnTo>
                  <a:lnTo>
                    <a:pt x="659" y="358"/>
                  </a:lnTo>
                  <a:lnTo>
                    <a:pt x="644" y="365"/>
                  </a:lnTo>
                  <a:lnTo>
                    <a:pt x="629" y="371"/>
                  </a:lnTo>
                  <a:lnTo>
                    <a:pt x="613" y="377"/>
                  </a:lnTo>
                  <a:lnTo>
                    <a:pt x="596" y="384"/>
                  </a:lnTo>
                  <a:lnTo>
                    <a:pt x="579" y="390"/>
                  </a:lnTo>
                  <a:lnTo>
                    <a:pt x="562" y="397"/>
                  </a:lnTo>
                  <a:lnTo>
                    <a:pt x="544" y="403"/>
                  </a:lnTo>
                  <a:lnTo>
                    <a:pt x="525" y="409"/>
                  </a:lnTo>
                  <a:lnTo>
                    <a:pt x="507" y="415"/>
                  </a:lnTo>
                  <a:lnTo>
                    <a:pt x="488" y="422"/>
                  </a:lnTo>
                  <a:lnTo>
                    <a:pt x="469" y="427"/>
                  </a:lnTo>
                  <a:lnTo>
                    <a:pt x="450" y="434"/>
                  </a:lnTo>
                  <a:lnTo>
                    <a:pt x="431" y="439"/>
                  </a:lnTo>
                  <a:lnTo>
                    <a:pt x="412" y="446"/>
                  </a:lnTo>
                  <a:lnTo>
                    <a:pt x="393" y="451"/>
                  </a:lnTo>
                  <a:lnTo>
                    <a:pt x="374" y="457"/>
                  </a:lnTo>
                  <a:lnTo>
                    <a:pt x="355" y="462"/>
                  </a:lnTo>
                  <a:lnTo>
                    <a:pt x="337" y="468"/>
                  </a:lnTo>
                  <a:lnTo>
                    <a:pt x="320" y="473"/>
                  </a:lnTo>
                  <a:lnTo>
                    <a:pt x="302" y="479"/>
                  </a:lnTo>
                  <a:lnTo>
                    <a:pt x="285" y="484"/>
                  </a:lnTo>
                  <a:lnTo>
                    <a:pt x="269" y="490"/>
                  </a:lnTo>
                  <a:lnTo>
                    <a:pt x="253" y="494"/>
                  </a:lnTo>
                  <a:lnTo>
                    <a:pt x="237" y="500"/>
                  </a:lnTo>
                  <a:lnTo>
                    <a:pt x="223" y="505"/>
                  </a:lnTo>
                  <a:lnTo>
                    <a:pt x="209" y="510"/>
                  </a:lnTo>
                  <a:lnTo>
                    <a:pt x="196" y="515"/>
                  </a:lnTo>
                  <a:lnTo>
                    <a:pt x="183" y="519"/>
                  </a:lnTo>
                  <a:lnTo>
                    <a:pt x="171" y="524"/>
                  </a:lnTo>
                  <a:lnTo>
                    <a:pt x="159" y="530"/>
                  </a:lnTo>
                  <a:lnTo>
                    <a:pt x="142" y="537"/>
                  </a:lnTo>
                  <a:lnTo>
                    <a:pt x="127" y="545"/>
                  </a:lnTo>
                  <a:lnTo>
                    <a:pt x="112" y="553"/>
                  </a:lnTo>
                  <a:lnTo>
                    <a:pt x="99" y="562"/>
                  </a:lnTo>
                  <a:lnTo>
                    <a:pt x="86" y="571"/>
                  </a:lnTo>
                  <a:lnTo>
                    <a:pt x="75" y="581"/>
                  </a:lnTo>
                  <a:lnTo>
                    <a:pt x="64" y="591"/>
                  </a:lnTo>
                  <a:lnTo>
                    <a:pt x="53" y="603"/>
                  </a:lnTo>
                  <a:lnTo>
                    <a:pt x="43" y="615"/>
                  </a:lnTo>
                  <a:lnTo>
                    <a:pt x="33" y="628"/>
                  </a:lnTo>
                  <a:lnTo>
                    <a:pt x="24" y="642"/>
                  </a:lnTo>
                  <a:lnTo>
                    <a:pt x="15" y="657"/>
                  </a:lnTo>
                  <a:lnTo>
                    <a:pt x="7" y="671"/>
                  </a:lnTo>
                  <a:lnTo>
                    <a:pt x="0" y="683"/>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6" name="Freeform 35"/>
            <p:cNvSpPr>
              <a:spLocks/>
            </p:cNvSpPr>
            <p:nvPr/>
          </p:nvSpPr>
          <p:spPr bwMode="auto">
            <a:xfrm>
              <a:off x="2249018" y="5788128"/>
              <a:ext cx="58738" cy="92075"/>
            </a:xfrm>
            <a:custGeom>
              <a:avLst/>
              <a:gdLst>
                <a:gd name="T0" fmla="*/ 37 w 37"/>
                <a:gd name="T1" fmla="*/ 12 h 58"/>
                <a:gd name="T2" fmla="*/ 0 w 37"/>
                <a:gd name="T3" fmla="*/ 58 h 58"/>
                <a:gd name="T4" fmla="*/ 11 w 37"/>
                <a:gd name="T5" fmla="*/ 0 h 58"/>
                <a:gd name="T6" fmla="*/ 37 w 37"/>
                <a:gd name="T7" fmla="*/ 12 h 58"/>
              </a:gdLst>
              <a:ahLst/>
              <a:cxnLst>
                <a:cxn ang="0">
                  <a:pos x="T0" y="T1"/>
                </a:cxn>
                <a:cxn ang="0">
                  <a:pos x="T2" y="T3"/>
                </a:cxn>
                <a:cxn ang="0">
                  <a:pos x="T4" y="T5"/>
                </a:cxn>
                <a:cxn ang="0">
                  <a:pos x="T6" y="T7"/>
                </a:cxn>
              </a:cxnLst>
              <a:rect l="0" t="0" r="r" b="b"/>
              <a:pathLst>
                <a:path w="37" h="58">
                  <a:moveTo>
                    <a:pt x="37" y="12"/>
                  </a:moveTo>
                  <a:lnTo>
                    <a:pt x="0" y="58"/>
                  </a:lnTo>
                  <a:lnTo>
                    <a:pt x="11" y="0"/>
                  </a:lnTo>
                  <a:lnTo>
                    <a:pt x="37" y="12"/>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37" name="Gruppieren 36"/>
          <p:cNvGrpSpPr/>
          <p:nvPr/>
        </p:nvGrpSpPr>
        <p:grpSpPr>
          <a:xfrm>
            <a:off x="3550769" y="3583091"/>
            <a:ext cx="830263" cy="2298701"/>
            <a:chOff x="2026768" y="3583090"/>
            <a:chExt cx="830263" cy="2298701"/>
          </a:xfrm>
        </p:grpSpPr>
        <p:sp>
          <p:nvSpPr>
            <p:cNvPr id="38" name="Freeform 36"/>
            <p:cNvSpPr>
              <a:spLocks/>
            </p:cNvSpPr>
            <p:nvPr/>
          </p:nvSpPr>
          <p:spPr bwMode="auto">
            <a:xfrm>
              <a:off x="2026768" y="3583090"/>
              <a:ext cx="830263" cy="2239963"/>
            </a:xfrm>
            <a:custGeom>
              <a:avLst/>
              <a:gdLst>
                <a:gd name="T0" fmla="*/ 522 w 523"/>
                <a:gd name="T1" fmla="*/ 78 h 1411"/>
                <a:gd name="T2" fmla="*/ 516 w 523"/>
                <a:gd name="T3" fmla="*/ 74 h 1411"/>
                <a:gd name="T4" fmla="*/ 502 w 523"/>
                <a:gd name="T5" fmla="*/ 67 h 1411"/>
                <a:gd name="T6" fmla="*/ 478 w 523"/>
                <a:gd name="T7" fmla="*/ 56 h 1411"/>
                <a:gd name="T8" fmla="*/ 446 w 523"/>
                <a:gd name="T9" fmla="*/ 43 h 1411"/>
                <a:gd name="T10" fmla="*/ 410 w 523"/>
                <a:gd name="T11" fmla="*/ 28 h 1411"/>
                <a:gd name="T12" fmla="*/ 374 w 523"/>
                <a:gd name="T13" fmla="*/ 16 h 1411"/>
                <a:gd name="T14" fmla="*/ 339 w 523"/>
                <a:gd name="T15" fmla="*/ 6 h 1411"/>
                <a:gd name="T16" fmla="*/ 307 w 523"/>
                <a:gd name="T17" fmla="*/ 1 h 1411"/>
                <a:gd name="T18" fmla="*/ 278 w 523"/>
                <a:gd name="T19" fmla="*/ 0 h 1411"/>
                <a:gd name="T20" fmla="*/ 252 w 523"/>
                <a:gd name="T21" fmla="*/ 4 h 1411"/>
                <a:gd name="T22" fmla="*/ 228 w 523"/>
                <a:gd name="T23" fmla="*/ 12 h 1411"/>
                <a:gd name="T24" fmla="*/ 206 w 523"/>
                <a:gd name="T25" fmla="*/ 26 h 1411"/>
                <a:gd name="T26" fmla="*/ 185 w 523"/>
                <a:gd name="T27" fmla="*/ 46 h 1411"/>
                <a:gd name="T28" fmla="*/ 169 w 523"/>
                <a:gd name="T29" fmla="*/ 63 h 1411"/>
                <a:gd name="T30" fmla="*/ 154 w 523"/>
                <a:gd name="T31" fmla="*/ 84 h 1411"/>
                <a:gd name="T32" fmla="*/ 138 w 523"/>
                <a:gd name="T33" fmla="*/ 107 h 1411"/>
                <a:gd name="T34" fmla="*/ 123 w 523"/>
                <a:gd name="T35" fmla="*/ 133 h 1411"/>
                <a:gd name="T36" fmla="*/ 107 w 523"/>
                <a:gd name="T37" fmla="*/ 163 h 1411"/>
                <a:gd name="T38" fmla="*/ 93 w 523"/>
                <a:gd name="T39" fmla="*/ 195 h 1411"/>
                <a:gd name="T40" fmla="*/ 78 w 523"/>
                <a:gd name="T41" fmla="*/ 230 h 1411"/>
                <a:gd name="T42" fmla="*/ 64 w 523"/>
                <a:gd name="T43" fmla="*/ 267 h 1411"/>
                <a:gd name="T44" fmla="*/ 51 w 523"/>
                <a:gd name="T45" fmla="*/ 306 h 1411"/>
                <a:gd name="T46" fmla="*/ 40 w 523"/>
                <a:gd name="T47" fmla="*/ 347 h 1411"/>
                <a:gd name="T48" fmla="*/ 29 w 523"/>
                <a:gd name="T49" fmla="*/ 389 h 1411"/>
                <a:gd name="T50" fmla="*/ 20 w 523"/>
                <a:gd name="T51" fmla="*/ 431 h 1411"/>
                <a:gd name="T52" fmla="*/ 12 w 523"/>
                <a:gd name="T53" fmla="*/ 474 h 1411"/>
                <a:gd name="T54" fmla="*/ 7 w 523"/>
                <a:gd name="T55" fmla="*/ 517 h 1411"/>
                <a:gd name="T56" fmla="*/ 3 w 523"/>
                <a:gd name="T57" fmla="*/ 559 h 1411"/>
                <a:gd name="T58" fmla="*/ 0 w 523"/>
                <a:gd name="T59" fmla="*/ 600 h 1411"/>
                <a:gd name="T60" fmla="*/ 0 w 523"/>
                <a:gd name="T61" fmla="*/ 641 h 1411"/>
                <a:gd name="T62" fmla="*/ 1 w 523"/>
                <a:gd name="T63" fmla="*/ 680 h 1411"/>
                <a:gd name="T64" fmla="*/ 5 w 523"/>
                <a:gd name="T65" fmla="*/ 719 h 1411"/>
                <a:gd name="T66" fmla="*/ 10 w 523"/>
                <a:gd name="T67" fmla="*/ 755 h 1411"/>
                <a:gd name="T68" fmla="*/ 16 w 523"/>
                <a:gd name="T69" fmla="*/ 792 h 1411"/>
                <a:gd name="T70" fmla="*/ 25 w 523"/>
                <a:gd name="T71" fmla="*/ 829 h 1411"/>
                <a:gd name="T72" fmla="*/ 37 w 523"/>
                <a:gd name="T73" fmla="*/ 867 h 1411"/>
                <a:gd name="T74" fmla="*/ 51 w 523"/>
                <a:gd name="T75" fmla="*/ 907 h 1411"/>
                <a:gd name="T76" fmla="*/ 68 w 523"/>
                <a:gd name="T77" fmla="*/ 948 h 1411"/>
                <a:gd name="T78" fmla="*/ 88 w 523"/>
                <a:gd name="T79" fmla="*/ 993 h 1411"/>
                <a:gd name="T80" fmla="*/ 111 w 523"/>
                <a:gd name="T81" fmla="*/ 1041 h 1411"/>
                <a:gd name="T82" fmla="*/ 137 w 523"/>
                <a:gd name="T83" fmla="*/ 1092 h 1411"/>
                <a:gd name="T84" fmla="*/ 166 w 523"/>
                <a:gd name="T85" fmla="*/ 1145 h 1411"/>
                <a:gd name="T86" fmla="*/ 196 w 523"/>
                <a:gd name="T87" fmla="*/ 1199 h 1411"/>
                <a:gd name="T88" fmla="*/ 227 w 523"/>
                <a:gd name="T89" fmla="*/ 1254 h 1411"/>
                <a:gd name="T90" fmla="*/ 257 w 523"/>
                <a:gd name="T91" fmla="*/ 1305 h 1411"/>
                <a:gd name="T92" fmla="*/ 285 w 523"/>
                <a:gd name="T93" fmla="*/ 1352 h 1411"/>
                <a:gd name="T94" fmla="*/ 309 w 523"/>
                <a:gd name="T95" fmla="*/ 1392 h 1411"/>
                <a:gd name="T96" fmla="*/ 320 w 523"/>
                <a:gd name="T97" fmla="*/ 1411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3" h="1411">
                  <a:moveTo>
                    <a:pt x="523" y="78"/>
                  </a:moveTo>
                  <a:lnTo>
                    <a:pt x="522" y="78"/>
                  </a:lnTo>
                  <a:lnTo>
                    <a:pt x="520" y="77"/>
                  </a:lnTo>
                  <a:lnTo>
                    <a:pt x="516" y="74"/>
                  </a:lnTo>
                  <a:lnTo>
                    <a:pt x="510" y="72"/>
                  </a:lnTo>
                  <a:lnTo>
                    <a:pt x="502" y="67"/>
                  </a:lnTo>
                  <a:lnTo>
                    <a:pt x="491" y="62"/>
                  </a:lnTo>
                  <a:lnTo>
                    <a:pt x="478" y="56"/>
                  </a:lnTo>
                  <a:lnTo>
                    <a:pt x="463" y="49"/>
                  </a:lnTo>
                  <a:lnTo>
                    <a:pt x="446" y="43"/>
                  </a:lnTo>
                  <a:lnTo>
                    <a:pt x="429" y="36"/>
                  </a:lnTo>
                  <a:lnTo>
                    <a:pt x="410" y="28"/>
                  </a:lnTo>
                  <a:lnTo>
                    <a:pt x="392" y="22"/>
                  </a:lnTo>
                  <a:lnTo>
                    <a:pt x="374" y="16"/>
                  </a:lnTo>
                  <a:lnTo>
                    <a:pt x="356" y="11"/>
                  </a:lnTo>
                  <a:lnTo>
                    <a:pt x="339" y="6"/>
                  </a:lnTo>
                  <a:lnTo>
                    <a:pt x="323" y="3"/>
                  </a:lnTo>
                  <a:lnTo>
                    <a:pt x="307" y="1"/>
                  </a:lnTo>
                  <a:lnTo>
                    <a:pt x="292" y="0"/>
                  </a:lnTo>
                  <a:lnTo>
                    <a:pt x="278" y="0"/>
                  </a:lnTo>
                  <a:lnTo>
                    <a:pt x="264" y="1"/>
                  </a:lnTo>
                  <a:lnTo>
                    <a:pt x="252" y="4"/>
                  </a:lnTo>
                  <a:lnTo>
                    <a:pt x="240" y="7"/>
                  </a:lnTo>
                  <a:lnTo>
                    <a:pt x="228" y="12"/>
                  </a:lnTo>
                  <a:lnTo>
                    <a:pt x="217" y="19"/>
                  </a:lnTo>
                  <a:lnTo>
                    <a:pt x="206" y="26"/>
                  </a:lnTo>
                  <a:lnTo>
                    <a:pt x="195" y="36"/>
                  </a:lnTo>
                  <a:lnTo>
                    <a:pt x="185" y="46"/>
                  </a:lnTo>
                  <a:lnTo>
                    <a:pt x="177" y="54"/>
                  </a:lnTo>
                  <a:lnTo>
                    <a:pt x="169" y="63"/>
                  </a:lnTo>
                  <a:lnTo>
                    <a:pt x="161" y="73"/>
                  </a:lnTo>
                  <a:lnTo>
                    <a:pt x="154" y="84"/>
                  </a:lnTo>
                  <a:lnTo>
                    <a:pt x="146" y="95"/>
                  </a:lnTo>
                  <a:lnTo>
                    <a:pt x="138" y="107"/>
                  </a:lnTo>
                  <a:lnTo>
                    <a:pt x="131" y="120"/>
                  </a:lnTo>
                  <a:lnTo>
                    <a:pt x="123" y="133"/>
                  </a:lnTo>
                  <a:lnTo>
                    <a:pt x="115" y="148"/>
                  </a:lnTo>
                  <a:lnTo>
                    <a:pt x="107" y="163"/>
                  </a:lnTo>
                  <a:lnTo>
                    <a:pt x="100" y="179"/>
                  </a:lnTo>
                  <a:lnTo>
                    <a:pt x="93" y="195"/>
                  </a:lnTo>
                  <a:lnTo>
                    <a:pt x="85" y="212"/>
                  </a:lnTo>
                  <a:lnTo>
                    <a:pt x="78" y="230"/>
                  </a:lnTo>
                  <a:lnTo>
                    <a:pt x="71" y="248"/>
                  </a:lnTo>
                  <a:lnTo>
                    <a:pt x="64" y="267"/>
                  </a:lnTo>
                  <a:lnTo>
                    <a:pt x="58" y="287"/>
                  </a:lnTo>
                  <a:lnTo>
                    <a:pt x="51" y="306"/>
                  </a:lnTo>
                  <a:lnTo>
                    <a:pt x="45" y="326"/>
                  </a:lnTo>
                  <a:lnTo>
                    <a:pt x="40" y="347"/>
                  </a:lnTo>
                  <a:lnTo>
                    <a:pt x="34" y="368"/>
                  </a:lnTo>
                  <a:lnTo>
                    <a:pt x="29" y="389"/>
                  </a:lnTo>
                  <a:lnTo>
                    <a:pt x="24" y="410"/>
                  </a:lnTo>
                  <a:lnTo>
                    <a:pt x="20" y="431"/>
                  </a:lnTo>
                  <a:lnTo>
                    <a:pt x="16" y="453"/>
                  </a:lnTo>
                  <a:lnTo>
                    <a:pt x="12" y="474"/>
                  </a:lnTo>
                  <a:lnTo>
                    <a:pt x="10" y="496"/>
                  </a:lnTo>
                  <a:lnTo>
                    <a:pt x="7" y="517"/>
                  </a:lnTo>
                  <a:lnTo>
                    <a:pt x="5" y="538"/>
                  </a:lnTo>
                  <a:lnTo>
                    <a:pt x="3" y="559"/>
                  </a:lnTo>
                  <a:lnTo>
                    <a:pt x="1" y="580"/>
                  </a:lnTo>
                  <a:lnTo>
                    <a:pt x="0" y="600"/>
                  </a:lnTo>
                  <a:lnTo>
                    <a:pt x="0" y="621"/>
                  </a:lnTo>
                  <a:lnTo>
                    <a:pt x="0" y="641"/>
                  </a:lnTo>
                  <a:lnTo>
                    <a:pt x="0" y="660"/>
                  </a:lnTo>
                  <a:lnTo>
                    <a:pt x="1" y="680"/>
                  </a:lnTo>
                  <a:lnTo>
                    <a:pt x="3" y="700"/>
                  </a:lnTo>
                  <a:lnTo>
                    <a:pt x="5" y="719"/>
                  </a:lnTo>
                  <a:lnTo>
                    <a:pt x="7" y="737"/>
                  </a:lnTo>
                  <a:lnTo>
                    <a:pt x="10" y="755"/>
                  </a:lnTo>
                  <a:lnTo>
                    <a:pt x="13" y="774"/>
                  </a:lnTo>
                  <a:lnTo>
                    <a:pt x="16" y="792"/>
                  </a:lnTo>
                  <a:lnTo>
                    <a:pt x="21" y="810"/>
                  </a:lnTo>
                  <a:lnTo>
                    <a:pt x="25" y="829"/>
                  </a:lnTo>
                  <a:lnTo>
                    <a:pt x="31" y="848"/>
                  </a:lnTo>
                  <a:lnTo>
                    <a:pt x="37" y="867"/>
                  </a:lnTo>
                  <a:lnTo>
                    <a:pt x="44" y="886"/>
                  </a:lnTo>
                  <a:lnTo>
                    <a:pt x="51" y="907"/>
                  </a:lnTo>
                  <a:lnTo>
                    <a:pt x="60" y="927"/>
                  </a:lnTo>
                  <a:lnTo>
                    <a:pt x="68" y="948"/>
                  </a:lnTo>
                  <a:lnTo>
                    <a:pt x="78" y="970"/>
                  </a:lnTo>
                  <a:lnTo>
                    <a:pt x="88" y="993"/>
                  </a:lnTo>
                  <a:lnTo>
                    <a:pt x="99" y="1017"/>
                  </a:lnTo>
                  <a:lnTo>
                    <a:pt x="111" y="1041"/>
                  </a:lnTo>
                  <a:lnTo>
                    <a:pt x="124" y="1066"/>
                  </a:lnTo>
                  <a:lnTo>
                    <a:pt x="137" y="1092"/>
                  </a:lnTo>
                  <a:lnTo>
                    <a:pt x="151" y="1118"/>
                  </a:lnTo>
                  <a:lnTo>
                    <a:pt x="166" y="1145"/>
                  </a:lnTo>
                  <a:lnTo>
                    <a:pt x="180" y="1172"/>
                  </a:lnTo>
                  <a:lnTo>
                    <a:pt x="196" y="1199"/>
                  </a:lnTo>
                  <a:lnTo>
                    <a:pt x="211" y="1227"/>
                  </a:lnTo>
                  <a:lnTo>
                    <a:pt x="227" y="1254"/>
                  </a:lnTo>
                  <a:lnTo>
                    <a:pt x="242" y="1280"/>
                  </a:lnTo>
                  <a:lnTo>
                    <a:pt x="257" y="1305"/>
                  </a:lnTo>
                  <a:lnTo>
                    <a:pt x="271" y="1330"/>
                  </a:lnTo>
                  <a:lnTo>
                    <a:pt x="285" y="1352"/>
                  </a:lnTo>
                  <a:lnTo>
                    <a:pt x="297" y="1373"/>
                  </a:lnTo>
                  <a:lnTo>
                    <a:pt x="309" y="1392"/>
                  </a:lnTo>
                  <a:lnTo>
                    <a:pt x="318" y="1409"/>
                  </a:lnTo>
                  <a:lnTo>
                    <a:pt x="320" y="1411"/>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9" name="Freeform 37"/>
            <p:cNvSpPr>
              <a:spLocks/>
            </p:cNvSpPr>
            <p:nvPr/>
          </p:nvSpPr>
          <p:spPr bwMode="auto">
            <a:xfrm>
              <a:off x="2503018" y="5791303"/>
              <a:ext cx="68263" cy="90488"/>
            </a:xfrm>
            <a:custGeom>
              <a:avLst/>
              <a:gdLst>
                <a:gd name="T0" fmla="*/ 24 w 43"/>
                <a:gd name="T1" fmla="*/ 0 h 57"/>
                <a:gd name="T2" fmla="*/ 43 w 43"/>
                <a:gd name="T3" fmla="*/ 57 h 57"/>
                <a:gd name="T4" fmla="*/ 0 w 43"/>
                <a:gd name="T5" fmla="*/ 16 h 57"/>
                <a:gd name="T6" fmla="*/ 24 w 43"/>
                <a:gd name="T7" fmla="*/ 0 h 57"/>
              </a:gdLst>
              <a:ahLst/>
              <a:cxnLst>
                <a:cxn ang="0">
                  <a:pos x="T0" y="T1"/>
                </a:cxn>
                <a:cxn ang="0">
                  <a:pos x="T2" y="T3"/>
                </a:cxn>
                <a:cxn ang="0">
                  <a:pos x="T4" y="T5"/>
                </a:cxn>
                <a:cxn ang="0">
                  <a:pos x="T6" y="T7"/>
                </a:cxn>
              </a:cxnLst>
              <a:rect l="0" t="0" r="r" b="b"/>
              <a:pathLst>
                <a:path w="43" h="57">
                  <a:moveTo>
                    <a:pt x="24" y="0"/>
                  </a:moveTo>
                  <a:lnTo>
                    <a:pt x="43" y="57"/>
                  </a:lnTo>
                  <a:lnTo>
                    <a:pt x="0" y="16"/>
                  </a:lnTo>
                  <a:lnTo>
                    <a:pt x="24"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40" name="Gruppieren 39"/>
          <p:cNvGrpSpPr/>
          <p:nvPr/>
        </p:nvGrpSpPr>
        <p:grpSpPr>
          <a:xfrm>
            <a:off x="3804769" y="4192690"/>
            <a:ext cx="644525" cy="1689100"/>
            <a:chOff x="2280768" y="4192690"/>
            <a:chExt cx="644525" cy="1689100"/>
          </a:xfrm>
        </p:grpSpPr>
        <p:sp>
          <p:nvSpPr>
            <p:cNvPr id="41" name="Freeform 38"/>
            <p:cNvSpPr>
              <a:spLocks/>
            </p:cNvSpPr>
            <p:nvPr/>
          </p:nvSpPr>
          <p:spPr bwMode="auto">
            <a:xfrm>
              <a:off x="2280768" y="4192690"/>
              <a:ext cx="644525" cy="1628775"/>
            </a:xfrm>
            <a:custGeom>
              <a:avLst/>
              <a:gdLst>
                <a:gd name="T0" fmla="*/ 405 w 406"/>
                <a:gd name="T1" fmla="*/ 39 h 1026"/>
                <a:gd name="T2" fmla="*/ 397 w 406"/>
                <a:gd name="T3" fmla="*/ 37 h 1026"/>
                <a:gd name="T4" fmla="*/ 378 w 406"/>
                <a:gd name="T5" fmla="*/ 33 h 1026"/>
                <a:gd name="T6" fmla="*/ 347 w 406"/>
                <a:gd name="T7" fmla="*/ 27 h 1026"/>
                <a:gd name="T8" fmla="*/ 308 w 406"/>
                <a:gd name="T9" fmla="*/ 19 h 1026"/>
                <a:gd name="T10" fmla="*/ 267 w 406"/>
                <a:gd name="T11" fmla="*/ 11 h 1026"/>
                <a:gd name="T12" fmla="*/ 226 w 406"/>
                <a:gd name="T13" fmla="*/ 5 h 1026"/>
                <a:gd name="T14" fmla="*/ 189 w 406"/>
                <a:gd name="T15" fmla="*/ 1 h 1026"/>
                <a:gd name="T16" fmla="*/ 158 w 406"/>
                <a:gd name="T17" fmla="*/ 0 h 1026"/>
                <a:gd name="T18" fmla="*/ 131 w 406"/>
                <a:gd name="T19" fmla="*/ 1 h 1026"/>
                <a:gd name="T20" fmla="*/ 108 w 406"/>
                <a:gd name="T21" fmla="*/ 5 h 1026"/>
                <a:gd name="T22" fmla="*/ 89 w 406"/>
                <a:gd name="T23" fmla="*/ 12 h 1026"/>
                <a:gd name="T24" fmla="*/ 72 w 406"/>
                <a:gd name="T25" fmla="*/ 22 h 1026"/>
                <a:gd name="T26" fmla="*/ 58 w 406"/>
                <a:gd name="T27" fmla="*/ 33 h 1026"/>
                <a:gd name="T28" fmla="*/ 46 w 406"/>
                <a:gd name="T29" fmla="*/ 46 h 1026"/>
                <a:gd name="T30" fmla="*/ 35 w 406"/>
                <a:gd name="T31" fmla="*/ 62 h 1026"/>
                <a:gd name="T32" fmla="*/ 26 w 406"/>
                <a:gd name="T33" fmla="*/ 81 h 1026"/>
                <a:gd name="T34" fmla="*/ 17 w 406"/>
                <a:gd name="T35" fmla="*/ 102 h 1026"/>
                <a:gd name="T36" fmla="*/ 10 w 406"/>
                <a:gd name="T37" fmla="*/ 126 h 1026"/>
                <a:gd name="T38" fmla="*/ 5 w 406"/>
                <a:gd name="T39" fmla="*/ 153 h 1026"/>
                <a:gd name="T40" fmla="*/ 2 w 406"/>
                <a:gd name="T41" fmla="*/ 181 h 1026"/>
                <a:gd name="T42" fmla="*/ 0 w 406"/>
                <a:gd name="T43" fmla="*/ 212 h 1026"/>
                <a:gd name="T44" fmla="*/ 0 w 406"/>
                <a:gd name="T45" fmla="*/ 243 h 1026"/>
                <a:gd name="T46" fmla="*/ 2 w 406"/>
                <a:gd name="T47" fmla="*/ 275 h 1026"/>
                <a:gd name="T48" fmla="*/ 7 w 406"/>
                <a:gd name="T49" fmla="*/ 309 h 1026"/>
                <a:gd name="T50" fmla="*/ 12 w 406"/>
                <a:gd name="T51" fmla="*/ 342 h 1026"/>
                <a:gd name="T52" fmla="*/ 19 w 406"/>
                <a:gd name="T53" fmla="*/ 376 h 1026"/>
                <a:gd name="T54" fmla="*/ 29 w 406"/>
                <a:gd name="T55" fmla="*/ 411 h 1026"/>
                <a:gd name="T56" fmla="*/ 37 w 406"/>
                <a:gd name="T57" fmla="*/ 439 h 1026"/>
                <a:gd name="T58" fmla="*/ 46 w 406"/>
                <a:gd name="T59" fmla="*/ 468 h 1026"/>
                <a:gd name="T60" fmla="*/ 58 w 406"/>
                <a:gd name="T61" fmla="*/ 499 h 1026"/>
                <a:gd name="T62" fmla="*/ 71 w 406"/>
                <a:gd name="T63" fmla="*/ 532 h 1026"/>
                <a:gd name="T64" fmla="*/ 87 w 406"/>
                <a:gd name="T65" fmla="*/ 568 h 1026"/>
                <a:gd name="T66" fmla="*/ 104 w 406"/>
                <a:gd name="T67" fmla="*/ 607 h 1026"/>
                <a:gd name="T68" fmla="*/ 125 w 406"/>
                <a:gd name="T69" fmla="*/ 650 h 1026"/>
                <a:gd name="T70" fmla="*/ 147 w 406"/>
                <a:gd name="T71" fmla="*/ 697 h 1026"/>
                <a:gd name="T72" fmla="*/ 172 w 406"/>
                <a:gd name="T73" fmla="*/ 748 h 1026"/>
                <a:gd name="T74" fmla="*/ 199 w 406"/>
                <a:gd name="T75" fmla="*/ 801 h 1026"/>
                <a:gd name="T76" fmla="*/ 226 w 406"/>
                <a:gd name="T77" fmla="*/ 855 h 1026"/>
                <a:gd name="T78" fmla="*/ 254 w 406"/>
                <a:gd name="T79" fmla="*/ 908 h 1026"/>
                <a:gd name="T80" fmla="*/ 280 w 406"/>
                <a:gd name="T81" fmla="*/ 958 h 1026"/>
                <a:gd name="T82" fmla="*/ 302 w 406"/>
                <a:gd name="T83" fmla="*/ 1001 h 1026"/>
                <a:gd name="T84" fmla="*/ 315 w 406"/>
                <a:gd name="T85" fmla="*/ 10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6" h="1026">
                  <a:moveTo>
                    <a:pt x="406" y="40"/>
                  </a:moveTo>
                  <a:lnTo>
                    <a:pt x="405" y="39"/>
                  </a:lnTo>
                  <a:lnTo>
                    <a:pt x="402" y="39"/>
                  </a:lnTo>
                  <a:lnTo>
                    <a:pt x="397" y="37"/>
                  </a:lnTo>
                  <a:lnTo>
                    <a:pt x="389" y="35"/>
                  </a:lnTo>
                  <a:lnTo>
                    <a:pt x="378" y="33"/>
                  </a:lnTo>
                  <a:lnTo>
                    <a:pt x="364" y="30"/>
                  </a:lnTo>
                  <a:lnTo>
                    <a:pt x="347" y="27"/>
                  </a:lnTo>
                  <a:lnTo>
                    <a:pt x="329" y="23"/>
                  </a:lnTo>
                  <a:lnTo>
                    <a:pt x="308" y="19"/>
                  </a:lnTo>
                  <a:lnTo>
                    <a:pt x="288" y="15"/>
                  </a:lnTo>
                  <a:lnTo>
                    <a:pt x="267" y="11"/>
                  </a:lnTo>
                  <a:lnTo>
                    <a:pt x="246" y="8"/>
                  </a:lnTo>
                  <a:lnTo>
                    <a:pt x="226" y="5"/>
                  </a:lnTo>
                  <a:lnTo>
                    <a:pt x="207" y="3"/>
                  </a:lnTo>
                  <a:lnTo>
                    <a:pt x="189" y="1"/>
                  </a:lnTo>
                  <a:lnTo>
                    <a:pt x="173" y="0"/>
                  </a:lnTo>
                  <a:lnTo>
                    <a:pt x="158" y="0"/>
                  </a:lnTo>
                  <a:lnTo>
                    <a:pt x="144" y="0"/>
                  </a:lnTo>
                  <a:lnTo>
                    <a:pt x="131" y="1"/>
                  </a:lnTo>
                  <a:lnTo>
                    <a:pt x="119" y="2"/>
                  </a:lnTo>
                  <a:lnTo>
                    <a:pt x="108" y="5"/>
                  </a:lnTo>
                  <a:lnTo>
                    <a:pt x="98" y="8"/>
                  </a:lnTo>
                  <a:lnTo>
                    <a:pt x="89" y="12"/>
                  </a:lnTo>
                  <a:lnTo>
                    <a:pt x="80" y="16"/>
                  </a:lnTo>
                  <a:lnTo>
                    <a:pt x="72" y="22"/>
                  </a:lnTo>
                  <a:lnTo>
                    <a:pt x="65" y="27"/>
                  </a:lnTo>
                  <a:lnTo>
                    <a:pt x="58" y="33"/>
                  </a:lnTo>
                  <a:lnTo>
                    <a:pt x="52" y="39"/>
                  </a:lnTo>
                  <a:lnTo>
                    <a:pt x="46" y="46"/>
                  </a:lnTo>
                  <a:lnTo>
                    <a:pt x="41" y="54"/>
                  </a:lnTo>
                  <a:lnTo>
                    <a:pt x="35" y="62"/>
                  </a:lnTo>
                  <a:lnTo>
                    <a:pt x="30" y="71"/>
                  </a:lnTo>
                  <a:lnTo>
                    <a:pt x="26" y="81"/>
                  </a:lnTo>
                  <a:lnTo>
                    <a:pt x="21" y="91"/>
                  </a:lnTo>
                  <a:lnTo>
                    <a:pt x="17" y="102"/>
                  </a:lnTo>
                  <a:lnTo>
                    <a:pt x="14" y="114"/>
                  </a:lnTo>
                  <a:lnTo>
                    <a:pt x="10" y="126"/>
                  </a:lnTo>
                  <a:lnTo>
                    <a:pt x="7" y="139"/>
                  </a:lnTo>
                  <a:lnTo>
                    <a:pt x="5" y="153"/>
                  </a:lnTo>
                  <a:lnTo>
                    <a:pt x="3" y="166"/>
                  </a:lnTo>
                  <a:lnTo>
                    <a:pt x="2" y="181"/>
                  </a:lnTo>
                  <a:lnTo>
                    <a:pt x="1" y="196"/>
                  </a:lnTo>
                  <a:lnTo>
                    <a:pt x="0" y="212"/>
                  </a:lnTo>
                  <a:lnTo>
                    <a:pt x="0" y="227"/>
                  </a:lnTo>
                  <a:lnTo>
                    <a:pt x="0" y="243"/>
                  </a:lnTo>
                  <a:lnTo>
                    <a:pt x="1" y="259"/>
                  </a:lnTo>
                  <a:lnTo>
                    <a:pt x="2" y="275"/>
                  </a:lnTo>
                  <a:lnTo>
                    <a:pt x="4" y="292"/>
                  </a:lnTo>
                  <a:lnTo>
                    <a:pt x="7" y="309"/>
                  </a:lnTo>
                  <a:lnTo>
                    <a:pt x="9" y="325"/>
                  </a:lnTo>
                  <a:lnTo>
                    <a:pt x="12" y="342"/>
                  </a:lnTo>
                  <a:lnTo>
                    <a:pt x="16" y="359"/>
                  </a:lnTo>
                  <a:lnTo>
                    <a:pt x="19" y="376"/>
                  </a:lnTo>
                  <a:lnTo>
                    <a:pt x="24" y="393"/>
                  </a:lnTo>
                  <a:lnTo>
                    <a:pt x="29" y="411"/>
                  </a:lnTo>
                  <a:lnTo>
                    <a:pt x="32" y="424"/>
                  </a:lnTo>
                  <a:lnTo>
                    <a:pt x="37" y="439"/>
                  </a:lnTo>
                  <a:lnTo>
                    <a:pt x="42" y="453"/>
                  </a:lnTo>
                  <a:lnTo>
                    <a:pt x="46" y="468"/>
                  </a:lnTo>
                  <a:lnTo>
                    <a:pt x="52" y="483"/>
                  </a:lnTo>
                  <a:lnTo>
                    <a:pt x="58" y="499"/>
                  </a:lnTo>
                  <a:lnTo>
                    <a:pt x="64" y="515"/>
                  </a:lnTo>
                  <a:lnTo>
                    <a:pt x="71" y="532"/>
                  </a:lnTo>
                  <a:lnTo>
                    <a:pt x="79" y="549"/>
                  </a:lnTo>
                  <a:lnTo>
                    <a:pt x="87" y="568"/>
                  </a:lnTo>
                  <a:lnTo>
                    <a:pt x="95" y="587"/>
                  </a:lnTo>
                  <a:lnTo>
                    <a:pt x="104" y="607"/>
                  </a:lnTo>
                  <a:lnTo>
                    <a:pt x="114" y="628"/>
                  </a:lnTo>
                  <a:lnTo>
                    <a:pt x="125" y="650"/>
                  </a:lnTo>
                  <a:lnTo>
                    <a:pt x="135" y="673"/>
                  </a:lnTo>
                  <a:lnTo>
                    <a:pt x="147" y="697"/>
                  </a:lnTo>
                  <a:lnTo>
                    <a:pt x="159" y="722"/>
                  </a:lnTo>
                  <a:lnTo>
                    <a:pt x="172" y="748"/>
                  </a:lnTo>
                  <a:lnTo>
                    <a:pt x="185" y="774"/>
                  </a:lnTo>
                  <a:lnTo>
                    <a:pt x="199" y="801"/>
                  </a:lnTo>
                  <a:lnTo>
                    <a:pt x="212" y="828"/>
                  </a:lnTo>
                  <a:lnTo>
                    <a:pt x="226" y="855"/>
                  </a:lnTo>
                  <a:lnTo>
                    <a:pt x="240" y="882"/>
                  </a:lnTo>
                  <a:lnTo>
                    <a:pt x="254" y="908"/>
                  </a:lnTo>
                  <a:lnTo>
                    <a:pt x="267" y="934"/>
                  </a:lnTo>
                  <a:lnTo>
                    <a:pt x="280" y="958"/>
                  </a:lnTo>
                  <a:lnTo>
                    <a:pt x="291" y="980"/>
                  </a:lnTo>
                  <a:lnTo>
                    <a:pt x="302" y="1001"/>
                  </a:lnTo>
                  <a:lnTo>
                    <a:pt x="311" y="1018"/>
                  </a:lnTo>
                  <a:lnTo>
                    <a:pt x="315" y="1026"/>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2" name="Freeform 39"/>
            <p:cNvSpPr>
              <a:spLocks/>
            </p:cNvSpPr>
            <p:nvPr/>
          </p:nvSpPr>
          <p:spPr bwMode="auto">
            <a:xfrm>
              <a:off x="2749080" y="5789715"/>
              <a:ext cx="63500" cy="92075"/>
            </a:xfrm>
            <a:custGeom>
              <a:avLst/>
              <a:gdLst>
                <a:gd name="T0" fmla="*/ 25 w 40"/>
                <a:gd name="T1" fmla="*/ 0 h 58"/>
                <a:gd name="T2" fmla="*/ 40 w 40"/>
                <a:gd name="T3" fmla="*/ 58 h 58"/>
                <a:gd name="T4" fmla="*/ 0 w 40"/>
                <a:gd name="T5" fmla="*/ 14 h 58"/>
                <a:gd name="T6" fmla="*/ 25 w 40"/>
                <a:gd name="T7" fmla="*/ 0 h 58"/>
              </a:gdLst>
              <a:ahLst/>
              <a:cxnLst>
                <a:cxn ang="0">
                  <a:pos x="T0" y="T1"/>
                </a:cxn>
                <a:cxn ang="0">
                  <a:pos x="T2" y="T3"/>
                </a:cxn>
                <a:cxn ang="0">
                  <a:pos x="T4" y="T5"/>
                </a:cxn>
                <a:cxn ang="0">
                  <a:pos x="T6" y="T7"/>
                </a:cxn>
              </a:cxnLst>
              <a:rect l="0" t="0" r="r" b="b"/>
              <a:pathLst>
                <a:path w="40" h="58">
                  <a:moveTo>
                    <a:pt x="25" y="0"/>
                  </a:moveTo>
                  <a:lnTo>
                    <a:pt x="40" y="58"/>
                  </a:lnTo>
                  <a:lnTo>
                    <a:pt x="0" y="14"/>
                  </a:lnTo>
                  <a:lnTo>
                    <a:pt x="25"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43" name="Gruppieren 42"/>
          <p:cNvGrpSpPr/>
          <p:nvPr/>
        </p:nvGrpSpPr>
        <p:grpSpPr>
          <a:xfrm>
            <a:off x="5254155" y="3878366"/>
            <a:ext cx="615950" cy="2006601"/>
            <a:chOff x="3730155" y="3878365"/>
            <a:chExt cx="615950" cy="2006601"/>
          </a:xfrm>
        </p:grpSpPr>
        <p:sp>
          <p:nvSpPr>
            <p:cNvPr id="44" name="Freeform 40"/>
            <p:cNvSpPr>
              <a:spLocks/>
            </p:cNvSpPr>
            <p:nvPr/>
          </p:nvSpPr>
          <p:spPr bwMode="auto">
            <a:xfrm>
              <a:off x="3777780" y="3878365"/>
              <a:ext cx="568325" cy="1957388"/>
            </a:xfrm>
            <a:custGeom>
              <a:avLst/>
              <a:gdLst>
                <a:gd name="T0" fmla="*/ 220 w 358"/>
                <a:gd name="T1" fmla="*/ 1 h 1233"/>
                <a:gd name="T2" fmla="*/ 221 w 358"/>
                <a:gd name="T3" fmla="*/ 7 h 1233"/>
                <a:gd name="T4" fmla="*/ 226 w 358"/>
                <a:gd name="T5" fmla="*/ 21 h 1233"/>
                <a:gd name="T6" fmla="*/ 233 w 358"/>
                <a:gd name="T7" fmla="*/ 47 h 1233"/>
                <a:gd name="T8" fmla="*/ 244 w 358"/>
                <a:gd name="T9" fmla="*/ 83 h 1233"/>
                <a:gd name="T10" fmla="*/ 257 w 358"/>
                <a:gd name="T11" fmla="*/ 130 h 1233"/>
                <a:gd name="T12" fmla="*/ 272 w 358"/>
                <a:gd name="T13" fmla="*/ 184 h 1233"/>
                <a:gd name="T14" fmla="*/ 287 w 358"/>
                <a:gd name="T15" fmla="*/ 242 h 1233"/>
                <a:gd name="T16" fmla="*/ 303 w 358"/>
                <a:gd name="T17" fmla="*/ 302 h 1233"/>
                <a:gd name="T18" fmla="*/ 317 w 358"/>
                <a:gd name="T19" fmla="*/ 360 h 1233"/>
                <a:gd name="T20" fmla="*/ 329 w 358"/>
                <a:gd name="T21" fmla="*/ 415 h 1233"/>
                <a:gd name="T22" fmla="*/ 340 w 358"/>
                <a:gd name="T23" fmla="*/ 467 h 1233"/>
                <a:gd name="T24" fmla="*/ 348 w 358"/>
                <a:gd name="T25" fmla="*/ 514 h 1233"/>
                <a:gd name="T26" fmla="*/ 354 w 358"/>
                <a:gd name="T27" fmla="*/ 557 h 1233"/>
                <a:gd name="T28" fmla="*/ 357 w 358"/>
                <a:gd name="T29" fmla="*/ 597 h 1233"/>
                <a:gd name="T30" fmla="*/ 358 w 358"/>
                <a:gd name="T31" fmla="*/ 633 h 1233"/>
                <a:gd name="T32" fmla="*/ 357 w 358"/>
                <a:gd name="T33" fmla="*/ 667 h 1233"/>
                <a:gd name="T34" fmla="*/ 354 w 358"/>
                <a:gd name="T35" fmla="*/ 700 h 1233"/>
                <a:gd name="T36" fmla="*/ 349 w 358"/>
                <a:gd name="T37" fmla="*/ 731 h 1233"/>
                <a:gd name="T38" fmla="*/ 341 w 358"/>
                <a:gd name="T39" fmla="*/ 763 h 1233"/>
                <a:gd name="T40" fmla="*/ 331 w 358"/>
                <a:gd name="T41" fmla="*/ 795 h 1233"/>
                <a:gd name="T42" fmla="*/ 318 w 358"/>
                <a:gd name="T43" fmla="*/ 827 h 1233"/>
                <a:gd name="T44" fmla="*/ 301 w 358"/>
                <a:gd name="T45" fmla="*/ 859 h 1233"/>
                <a:gd name="T46" fmla="*/ 282 w 358"/>
                <a:gd name="T47" fmla="*/ 893 h 1233"/>
                <a:gd name="T48" fmla="*/ 258 w 358"/>
                <a:gd name="T49" fmla="*/ 929 h 1233"/>
                <a:gd name="T50" fmla="*/ 230 w 358"/>
                <a:gd name="T51" fmla="*/ 967 h 1233"/>
                <a:gd name="T52" fmla="*/ 199 w 358"/>
                <a:gd name="T53" fmla="*/ 1008 h 1233"/>
                <a:gd name="T54" fmla="*/ 164 w 358"/>
                <a:gd name="T55" fmla="*/ 1050 h 1233"/>
                <a:gd name="T56" fmla="*/ 127 w 358"/>
                <a:gd name="T57" fmla="*/ 1093 h 1233"/>
                <a:gd name="T58" fmla="*/ 89 w 358"/>
                <a:gd name="T59" fmla="*/ 1136 h 1233"/>
                <a:gd name="T60" fmla="*/ 52 w 358"/>
                <a:gd name="T61" fmla="*/ 1177 h 1233"/>
                <a:gd name="T62" fmla="*/ 20 w 358"/>
                <a:gd name="T63" fmla="*/ 1211 h 1233"/>
                <a:gd name="T64" fmla="*/ 0 w 358"/>
                <a:gd name="T65" fmla="*/ 1233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8" h="1233">
                  <a:moveTo>
                    <a:pt x="219" y="0"/>
                  </a:moveTo>
                  <a:lnTo>
                    <a:pt x="220" y="1"/>
                  </a:lnTo>
                  <a:lnTo>
                    <a:pt x="220" y="3"/>
                  </a:lnTo>
                  <a:lnTo>
                    <a:pt x="221" y="7"/>
                  </a:lnTo>
                  <a:lnTo>
                    <a:pt x="223" y="13"/>
                  </a:lnTo>
                  <a:lnTo>
                    <a:pt x="226" y="21"/>
                  </a:lnTo>
                  <a:lnTo>
                    <a:pt x="229" y="32"/>
                  </a:lnTo>
                  <a:lnTo>
                    <a:pt x="233" y="47"/>
                  </a:lnTo>
                  <a:lnTo>
                    <a:pt x="238" y="64"/>
                  </a:lnTo>
                  <a:lnTo>
                    <a:pt x="244" y="83"/>
                  </a:lnTo>
                  <a:lnTo>
                    <a:pt x="250" y="105"/>
                  </a:lnTo>
                  <a:lnTo>
                    <a:pt x="257" y="130"/>
                  </a:lnTo>
                  <a:lnTo>
                    <a:pt x="264" y="156"/>
                  </a:lnTo>
                  <a:lnTo>
                    <a:pt x="272" y="184"/>
                  </a:lnTo>
                  <a:lnTo>
                    <a:pt x="280" y="212"/>
                  </a:lnTo>
                  <a:lnTo>
                    <a:pt x="287" y="242"/>
                  </a:lnTo>
                  <a:lnTo>
                    <a:pt x="295" y="272"/>
                  </a:lnTo>
                  <a:lnTo>
                    <a:pt x="303" y="302"/>
                  </a:lnTo>
                  <a:lnTo>
                    <a:pt x="310" y="331"/>
                  </a:lnTo>
                  <a:lnTo>
                    <a:pt x="317" y="360"/>
                  </a:lnTo>
                  <a:lnTo>
                    <a:pt x="323" y="388"/>
                  </a:lnTo>
                  <a:lnTo>
                    <a:pt x="329" y="415"/>
                  </a:lnTo>
                  <a:lnTo>
                    <a:pt x="334" y="442"/>
                  </a:lnTo>
                  <a:lnTo>
                    <a:pt x="340" y="467"/>
                  </a:lnTo>
                  <a:lnTo>
                    <a:pt x="344" y="491"/>
                  </a:lnTo>
                  <a:lnTo>
                    <a:pt x="348" y="514"/>
                  </a:lnTo>
                  <a:lnTo>
                    <a:pt x="351" y="536"/>
                  </a:lnTo>
                  <a:lnTo>
                    <a:pt x="354" y="557"/>
                  </a:lnTo>
                  <a:lnTo>
                    <a:pt x="356" y="578"/>
                  </a:lnTo>
                  <a:lnTo>
                    <a:pt x="357" y="597"/>
                  </a:lnTo>
                  <a:lnTo>
                    <a:pt x="358" y="615"/>
                  </a:lnTo>
                  <a:lnTo>
                    <a:pt x="358" y="633"/>
                  </a:lnTo>
                  <a:lnTo>
                    <a:pt x="358" y="651"/>
                  </a:lnTo>
                  <a:lnTo>
                    <a:pt x="357" y="667"/>
                  </a:lnTo>
                  <a:lnTo>
                    <a:pt x="356" y="684"/>
                  </a:lnTo>
                  <a:lnTo>
                    <a:pt x="354" y="700"/>
                  </a:lnTo>
                  <a:lnTo>
                    <a:pt x="352" y="715"/>
                  </a:lnTo>
                  <a:lnTo>
                    <a:pt x="349" y="731"/>
                  </a:lnTo>
                  <a:lnTo>
                    <a:pt x="345" y="747"/>
                  </a:lnTo>
                  <a:lnTo>
                    <a:pt x="341" y="763"/>
                  </a:lnTo>
                  <a:lnTo>
                    <a:pt x="336" y="779"/>
                  </a:lnTo>
                  <a:lnTo>
                    <a:pt x="331" y="795"/>
                  </a:lnTo>
                  <a:lnTo>
                    <a:pt x="325" y="810"/>
                  </a:lnTo>
                  <a:lnTo>
                    <a:pt x="318" y="827"/>
                  </a:lnTo>
                  <a:lnTo>
                    <a:pt x="310" y="842"/>
                  </a:lnTo>
                  <a:lnTo>
                    <a:pt x="301" y="859"/>
                  </a:lnTo>
                  <a:lnTo>
                    <a:pt x="292" y="876"/>
                  </a:lnTo>
                  <a:lnTo>
                    <a:pt x="282" y="893"/>
                  </a:lnTo>
                  <a:lnTo>
                    <a:pt x="270" y="911"/>
                  </a:lnTo>
                  <a:lnTo>
                    <a:pt x="258" y="929"/>
                  </a:lnTo>
                  <a:lnTo>
                    <a:pt x="244" y="948"/>
                  </a:lnTo>
                  <a:lnTo>
                    <a:pt x="230" y="967"/>
                  </a:lnTo>
                  <a:lnTo>
                    <a:pt x="215" y="987"/>
                  </a:lnTo>
                  <a:lnTo>
                    <a:pt x="199" y="1008"/>
                  </a:lnTo>
                  <a:lnTo>
                    <a:pt x="181" y="1028"/>
                  </a:lnTo>
                  <a:lnTo>
                    <a:pt x="164" y="1050"/>
                  </a:lnTo>
                  <a:lnTo>
                    <a:pt x="145" y="1071"/>
                  </a:lnTo>
                  <a:lnTo>
                    <a:pt x="127" y="1093"/>
                  </a:lnTo>
                  <a:lnTo>
                    <a:pt x="107" y="1115"/>
                  </a:lnTo>
                  <a:lnTo>
                    <a:pt x="89" y="1136"/>
                  </a:lnTo>
                  <a:lnTo>
                    <a:pt x="70" y="1157"/>
                  </a:lnTo>
                  <a:lnTo>
                    <a:pt x="52" y="1177"/>
                  </a:lnTo>
                  <a:lnTo>
                    <a:pt x="35" y="1195"/>
                  </a:lnTo>
                  <a:lnTo>
                    <a:pt x="20" y="1211"/>
                  </a:lnTo>
                  <a:lnTo>
                    <a:pt x="6" y="1226"/>
                  </a:lnTo>
                  <a:lnTo>
                    <a:pt x="0" y="1233"/>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5" name="Freeform 41"/>
            <p:cNvSpPr>
              <a:spLocks/>
            </p:cNvSpPr>
            <p:nvPr/>
          </p:nvSpPr>
          <p:spPr bwMode="auto">
            <a:xfrm>
              <a:off x="3730155" y="5804003"/>
              <a:ext cx="80963" cy="80963"/>
            </a:xfrm>
            <a:custGeom>
              <a:avLst/>
              <a:gdLst>
                <a:gd name="T0" fmla="*/ 51 w 51"/>
                <a:gd name="T1" fmla="*/ 21 h 51"/>
                <a:gd name="T2" fmla="*/ 0 w 51"/>
                <a:gd name="T3" fmla="*/ 51 h 51"/>
                <a:gd name="T4" fmla="*/ 31 w 51"/>
                <a:gd name="T5" fmla="*/ 0 h 51"/>
                <a:gd name="T6" fmla="*/ 51 w 51"/>
                <a:gd name="T7" fmla="*/ 21 h 51"/>
              </a:gdLst>
              <a:ahLst/>
              <a:cxnLst>
                <a:cxn ang="0">
                  <a:pos x="T0" y="T1"/>
                </a:cxn>
                <a:cxn ang="0">
                  <a:pos x="T2" y="T3"/>
                </a:cxn>
                <a:cxn ang="0">
                  <a:pos x="T4" y="T5"/>
                </a:cxn>
                <a:cxn ang="0">
                  <a:pos x="T6" y="T7"/>
                </a:cxn>
              </a:cxnLst>
              <a:rect l="0" t="0" r="r" b="b"/>
              <a:pathLst>
                <a:path w="51" h="51">
                  <a:moveTo>
                    <a:pt x="51" y="21"/>
                  </a:moveTo>
                  <a:lnTo>
                    <a:pt x="0" y="51"/>
                  </a:lnTo>
                  <a:lnTo>
                    <a:pt x="31" y="0"/>
                  </a:lnTo>
                  <a:lnTo>
                    <a:pt x="51" y="21"/>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46" name="Gruppieren 45"/>
          <p:cNvGrpSpPr/>
          <p:nvPr/>
        </p:nvGrpSpPr>
        <p:grpSpPr>
          <a:xfrm>
            <a:off x="4839819" y="4530829"/>
            <a:ext cx="2009775" cy="1349375"/>
            <a:chOff x="3315818" y="4530828"/>
            <a:chExt cx="2009775" cy="1349375"/>
          </a:xfrm>
        </p:grpSpPr>
        <p:sp>
          <p:nvSpPr>
            <p:cNvPr id="47" name="Freeform 42"/>
            <p:cNvSpPr>
              <a:spLocks/>
            </p:cNvSpPr>
            <p:nvPr/>
          </p:nvSpPr>
          <p:spPr bwMode="auto">
            <a:xfrm>
              <a:off x="3349155" y="4530828"/>
              <a:ext cx="1976438" cy="1281113"/>
            </a:xfrm>
            <a:custGeom>
              <a:avLst/>
              <a:gdLst>
                <a:gd name="T0" fmla="*/ 1245 w 1245"/>
                <a:gd name="T1" fmla="*/ 0 h 807"/>
                <a:gd name="T2" fmla="*/ 1240 w 1245"/>
                <a:gd name="T3" fmla="*/ 2 h 807"/>
                <a:gd name="T4" fmla="*/ 1228 w 1245"/>
                <a:gd name="T5" fmla="*/ 8 h 807"/>
                <a:gd name="T6" fmla="*/ 1208 w 1245"/>
                <a:gd name="T7" fmla="*/ 18 h 807"/>
                <a:gd name="T8" fmla="*/ 1177 w 1245"/>
                <a:gd name="T9" fmla="*/ 33 h 807"/>
                <a:gd name="T10" fmla="*/ 1134 w 1245"/>
                <a:gd name="T11" fmla="*/ 53 h 807"/>
                <a:gd name="T12" fmla="*/ 1082 w 1245"/>
                <a:gd name="T13" fmla="*/ 79 h 807"/>
                <a:gd name="T14" fmla="*/ 1020 w 1245"/>
                <a:gd name="T15" fmla="*/ 109 h 807"/>
                <a:gd name="T16" fmla="*/ 952 w 1245"/>
                <a:gd name="T17" fmla="*/ 143 h 807"/>
                <a:gd name="T18" fmla="*/ 879 w 1245"/>
                <a:gd name="T19" fmla="*/ 178 h 807"/>
                <a:gd name="T20" fmla="*/ 805 w 1245"/>
                <a:gd name="T21" fmla="*/ 215 h 807"/>
                <a:gd name="T22" fmla="*/ 731 w 1245"/>
                <a:gd name="T23" fmla="*/ 252 h 807"/>
                <a:gd name="T24" fmla="*/ 660 w 1245"/>
                <a:gd name="T25" fmla="*/ 287 h 807"/>
                <a:gd name="T26" fmla="*/ 591 w 1245"/>
                <a:gd name="T27" fmla="*/ 322 h 807"/>
                <a:gd name="T28" fmla="*/ 527 w 1245"/>
                <a:gd name="T29" fmla="*/ 354 h 807"/>
                <a:gd name="T30" fmla="*/ 468 w 1245"/>
                <a:gd name="T31" fmla="*/ 384 h 807"/>
                <a:gd name="T32" fmla="*/ 414 w 1245"/>
                <a:gd name="T33" fmla="*/ 413 h 807"/>
                <a:gd name="T34" fmla="*/ 364 w 1245"/>
                <a:gd name="T35" fmla="*/ 439 h 807"/>
                <a:gd name="T36" fmla="*/ 320 w 1245"/>
                <a:gd name="T37" fmla="*/ 463 h 807"/>
                <a:gd name="T38" fmla="*/ 280 w 1245"/>
                <a:gd name="T39" fmla="*/ 485 h 807"/>
                <a:gd name="T40" fmla="*/ 244 w 1245"/>
                <a:gd name="T41" fmla="*/ 505 h 807"/>
                <a:gd name="T42" fmla="*/ 212 w 1245"/>
                <a:gd name="T43" fmla="*/ 525 h 807"/>
                <a:gd name="T44" fmla="*/ 183 w 1245"/>
                <a:gd name="T45" fmla="*/ 542 h 807"/>
                <a:gd name="T46" fmla="*/ 157 w 1245"/>
                <a:gd name="T47" fmla="*/ 559 h 807"/>
                <a:gd name="T48" fmla="*/ 133 w 1245"/>
                <a:gd name="T49" fmla="*/ 575 h 807"/>
                <a:gd name="T50" fmla="*/ 96 w 1245"/>
                <a:gd name="T51" fmla="*/ 603 h 807"/>
                <a:gd name="T52" fmla="*/ 66 w 1245"/>
                <a:gd name="T53" fmla="*/ 629 h 807"/>
                <a:gd name="T54" fmla="*/ 42 w 1245"/>
                <a:gd name="T55" fmla="*/ 653 h 807"/>
                <a:gd name="T56" fmla="*/ 25 w 1245"/>
                <a:gd name="T57" fmla="*/ 678 h 807"/>
                <a:gd name="T58" fmla="*/ 12 w 1245"/>
                <a:gd name="T59" fmla="*/ 704 h 807"/>
                <a:gd name="T60" fmla="*/ 5 w 1245"/>
                <a:gd name="T61" fmla="*/ 730 h 807"/>
                <a:gd name="T62" fmla="*/ 0 w 1245"/>
                <a:gd name="T63" fmla="*/ 757 h 807"/>
                <a:gd name="T64" fmla="*/ 0 w 1245"/>
                <a:gd name="T65" fmla="*/ 784 h 807"/>
                <a:gd name="T66" fmla="*/ 2 w 1245"/>
                <a:gd name="T67" fmla="*/ 807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5" h="807">
                  <a:moveTo>
                    <a:pt x="1245" y="0"/>
                  </a:moveTo>
                  <a:lnTo>
                    <a:pt x="1245" y="0"/>
                  </a:lnTo>
                  <a:lnTo>
                    <a:pt x="1243" y="1"/>
                  </a:lnTo>
                  <a:lnTo>
                    <a:pt x="1240" y="2"/>
                  </a:lnTo>
                  <a:lnTo>
                    <a:pt x="1235" y="4"/>
                  </a:lnTo>
                  <a:lnTo>
                    <a:pt x="1228" y="8"/>
                  </a:lnTo>
                  <a:lnTo>
                    <a:pt x="1219" y="12"/>
                  </a:lnTo>
                  <a:lnTo>
                    <a:pt x="1208" y="18"/>
                  </a:lnTo>
                  <a:lnTo>
                    <a:pt x="1194" y="25"/>
                  </a:lnTo>
                  <a:lnTo>
                    <a:pt x="1177" y="33"/>
                  </a:lnTo>
                  <a:lnTo>
                    <a:pt x="1157" y="42"/>
                  </a:lnTo>
                  <a:lnTo>
                    <a:pt x="1134" y="53"/>
                  </a:lnTo>
                  <a:lnTo>
                    <a:pt x="1109" y="66"/>
                  </a:lnTo>
                  <a:lnTo>
                    <a:pt x="1082" y="79"/>
                  </a:lnTo>
                  <a:lnTo>
                    <a:pt x="1052" y="94"/>
                  </a:lnTo>
                  <a:lnTo>
                    <a:pt x="1020" y="109"/>
                  </a:lnTo>
                  <a:lnTo>
                    <a:pt x="986" y="125"/>
                  </a:lnTo>
                  <a:lnTo>
                    <a:pt x="952" y="143"/>
                  </a:lnTo>
                  <a:lnTo>
                    <a:pt x="916" y="160"/>
                  </a:lnTo>
                  <a:lnTo>
                    <a:pt x="879" y="178"/>
                  </a:lnTo>
                  <a:lnTo>
                    <a:pt x="843" y="196"/>
                  </a:lnTo>
                  <a:lnTo>
                    <a:pt x="805" y="215"/>
                  </a:lnTo>
                  <a:lnTo>
                    <a:pt x="768" y="233"/>
                  </a:lnTo>
                  <a:lnTo>
                    <a:pt x="731" y="252"/>
                  </a:lnTo>
                  <a:lnTo>
                    <a:pt x="695" y="269"/>
                  </a:lnTo>
                  <a:lnTo>
                    <a:pt x="660" y="287"/>
                  </a:lnTo>
                  <a:lnTo>
                    <a:pt x="625" y="305"/>
                  </a:lnTo>
                  <a:lnTo>
                    <a:pt x="591" y="322"/>
                  </a:lnTo>
                  <a:lnTo>
                    <a:pt x="558" y="338"/>
                  </a:lnTo>
                  <a:lnTo>
                    <a:pt x="527" y="354"/>
                  </a:lnTo>
                  <a:lnTo>
                    <a:pt x="497" y="370"/>
                  </a:lnTo>
                  <a:lnTo>
                    <a:pt x="468" y="384"/>
                  </a:lnTo>
                  <a:lnTo>
                    <a:pt x="440" y="399"/>
                  </a:lnTo>
                  <a:lnTo>
                    <a:pt x="414" y="413"/>
                  </a:lnTo>
                  <a:lnTo>
                    <a:pt x="388" y="426"/>
                  </a:lnTo>
                  <a:lnTo>
                    <a:pt x="364" y="439"/>
                  </a:lnTo>
                  <a:lnTo>
                    <a:pt x="342" y="451"/>
                  </a:lnTo>
                  <a:lnTo>
                    <a:pt x="320" y="463"/>
                  </a:lnTo>
                  <a:lnTo>
                    <a:pt x="300" y="474"/>
                  </a:lnTo>
                  <a:lnTo>
                    <a:pt x="280" y="485"/>
                  </a:lnTo>
                  <a:lnTo>
                    <a:pt x="262" y="495"/>
                  </a:lnTo>
                  <a:lnTo>
                    <a:pt x="244" y="505"/>
                  </a:lnTo>
                  <a:lnTo>
                    <a:pt x="228" y="515"/>
                  </a:lnTo>
                  <a:lnTo>
                    <a:pt x="212" y="525"/>
                  </a:lnTo>
                  <a:lnTo>
                    <a:pt x="197" y="534"/>
                  </a:lnTo>
                  <a:lnTo>
                    <a:pt x="183" y="542"/>
                  </a:lnTo>
                  <a:lnTo>
                    <a:pt x="169" y="551"/>
                  </a:lnTo>
                  <a:lnTo>
                    <a:pt x="157" y="559"/>
                  </a:lnTo>
                  <a:lnTo>
                    <a:pt x="145" y="567"/>
                  </a:lnTo>
                  <a:lnTo>
                    <a:pt x="133" y="575"/>
                  </a:lnTo>
                  <a:lnTo>
                    <a:pt x="113" y="589"/>
                  </a:lnTo>
                  <a:lnTo>
                    <a:pt x="96" y="603"/>
                  </a:lnTo>
                  <a:lnTo>
                    <a:pt x="80" y="616"/>
                  </a:lnTo>
                  <a:lnTo>
                    <a:pt x="66" y="629"/>
                  </a:lnTo>
                  <a:lnTo>
                    <a:pt x="53" y="641"/>
                  </a:lnTo>
                  <a:lnTo>
                    <a:pt x="42" y="653"/>
                  </a:lnTo>
                  <a:lnTo>
                    <a:pt x="33" y="666"/>
                  </a:lnTo>
                  <a:lnTo>
                    <a:pt x="25" y="678"/>
                  </a:lnTo>
                  <a:lnTo>
                    <a:pt x="18" y="691"/>
                  </a:lnTo>
                  <a:lnTo>
                    <a:pt x="12" y="704"/>
                  </a:lnTo>
                  <a:lnTo>
                    <a:pt x="8" y="717"/>
                  </a:lnTo>
                  <a:lnTo>
                    <a:pt x="5" y="730"/>
                  </a:lnTo>
                  <a:lnTo>
                    <a:pt x="2" y="743"/>
                  </a:lnTo>
                  <a:lnTo>
                    <a:pt x="0" y="757"/>
                  </a:lnTo>
                  <a:lnTo>
                    <a:pt x="0" y="771"/>
                  </a:lnTo>
                  <a:lnTo>
                    <a:pt x="0" y="784"/>
                  </a:lnTo>
                  <a:lnTo>
                    <a:pt x="1" y="797"/>
                  </a:lnTo>
                  <a:lnTo>
                    <a:pt x="2" y="807"/>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8" name="Freeform 43"/>
            <p:cNvSpPr>
              <a:spLocks/>
            </p:cNvSpPr>
            <p:nvPr/>
          </p:nvSpPr>
          <p:spPr bwMode="auto">
            <a:xfrm>
              <a:off x="3315818" y="5784953"/>
              <a:ext cx="49213" cy="95250"/>
            </a:xfrm>
            <a:custGeom>
              <a:avLst/>
              <a:gdLst>
                <a:gd name="T0" fmla="*/ 27 w 31"/>
                <a:gd name="T1" fmla="*/ 0 h 60"/>
                <a:gd name="T2" fmla="*/ 31 w 31"/>
                <a:gd name="T3" fmla="*/ 60 h 60"/>
                <a:gd name="T4" fmla="*/ 0 w 31"/>
                <a:gd name="T5" fmla="*/ 9 h 60"/>
                <a:gd name="T6" fmla="*/ 27 w 31"/>
                <a:gd name="T7" fmla="*/ 0 h 60"/>
              </a:gdLst>
              <a:ahLst/>
              <a:cxnLst>
                <a:cxn ang="0">
                  <a:pos x="T0" y="T1"/>
                </a:cxn>
                <a:cxn ang="0">
                  <a:pos x="T2" y="T3"/>
                </a:cxn>
                <a:cxn ang="0">
                  <a:pos x="T4" y="T5"/>
                </a:cxn>
                <a:cxn ang="0">
                  <a:pos x="T6" y="T7"/>
                </a:cxn>
              </a:cxnLst>
              <a:rect l="0" t="0" r="r" b="b"/>
              <a:pathLst>
                <a:path w="31" h="60">
                  <a:moveTo>
                    <a:pt x="27" y="0"/>
                  </a:moveTo>
                  <a:lnTo>
                    <a:pt x="31" y="60"/>
                  </a:lnTo>
                  <a:lnTo>
                    <a:pt x="0" y="9"/>
                  </a:lnTo>
                  <a:lnTo>
                    <a:pt x="27"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49" name="Gruppieren 48"/>
          <p:cNvGrpSpPr/>
          <p:nvPr/>
        </p:nvGrpSpPr>
        <p:grpSpPr>
          <a:xfrm>
            <a:off x="5889155" y="4564166"/>
            <a:ext cx="1214438" cy="1325563"/>
            <a:chOff x="4365155" y="4564165"/>
            <a:chExt cx="1214438" cy="1325563"/>
          </a:xfrm>
        </p:grpSpPr>
        <p:sp>
          <p:nvSpPr>
            <p:cNvPr id="50" name="Freeform 44"/>
            <p:cNvSpPr>
              <a:spLocks/>
            </p:cNvSpPr>
            <p:nvPr/>
          </p:nvSpPr>
          <p:spPr bwMode="auto">
            <a:xfrm>
              <a:off x="4365155" y="4564165"/>
              <a:ext cx="1157288" cy="1290638"/>
            </a:xfrm>
            <a:custGeom>
              <a:avLst/>
              <a:gdLst>
                <a:gd name="T0" fmla="*/ 0 w 729"/>
                <a:gd name="T1" fmla="*/ 0 h 813"/>
                <a:gd name="T2" fmla="*/ 1 w 729"/>
                <a:gd name="T3" fmla="*/ 1 h 813"/>
                <a:gd name="T4" fmla="*/ 2 w 729"/>
                <a:gd name="T5" fmla="*/ 3 h 813"/>
                <a:gd name="T6" fmla="*/ 3 w 729"/>
                <a:gd name="T7" fmla="*/ 6 h 813"/>
                <a:gd name="T8" fmla="*/ 6 w 729"/>
                <a:gd name="T9" fmla="*/ 12 h 813"/>
                <a:gd name="T10" fmla="*/ 10 w 729"/>
                <a:gd name="T11" fmla="*/ 20 h 813"/>
                <a:gd name="T12" fmla="*/ 15 w 729"/>
                <a:gd name="T13" fmla="*/ 30 h 813"/>
                <a:gd name="T14" fmla="*/ 21 w 729"/>
                <a:gd name="T15" fmla="*/ 43 h 813"/>
                <a:gd name="T16" fmla="*/ 28 w 729"/>
                <a:gd name="T17" fmla="*/ 58 h 813"/>
                <a:gd name="T18" fmla="*/ 36 w 729"/>
                <a:gd name="T19" fmla="*/ 76 h 813"/>
                <a:gd name="T20" fmla="*/ 46 w 729"/>
                <a:gd name="T21" fmla="*/ 95 h 813"/>
                <a:gd name="T22" fmla="*/ 56 w 729"/>
                <a:gd name="T23" fmla="*/ 116 h 813"/>
                <a:gd name="T24" fmla="*/ 67 w 729"/>
                <a:gd name="T25" fmla="*/ 137 h 813"/>
                <a:gd name="T26" fmla="*/ 78 w 729"/>
                <a:gd name="T27" fmla="*/ 160 h 813"/>
                <a:gd name="T28" fmla="*/ 89 w 729"/>
                <a:gd name="T29" fmla="*/ 183 h 813"/>
                <a:gd name="T30" fmla="*/ 101 w 729"/>
                <a:gd name="T31" fmla="*/ 206 h 813"/>
                <a:gd name="T32" fmla="*/ 113 w 729"/>
                <a:gd name="T33" fmla="*/ 229 h 813"/>
                <a:gd name="T34" fmla="*/ 124 w 729"/>
                <a:gd name="T35" fmla="*/ 251 h 813"/>
                <a:gd name="T36" fmla="*/ 136 w 729"/>
                <a:gd name="T37" fmla="*/ 272 h 813"/>
                <a:gd name="T38" fmla="*/ 147 w 729"/>
                <a:gd name="T39" fmla="*/ 293 h 813"/>
                <a:gd name="T40" fmla="*/ 158 w 729"/>
                <a:gd name="T41" fmla="*/ 313 h 813"/>
                <a:gd name="T42" fmla="*/ 168 w 729"/>
                <a:gd name="T43" fmla="*/ 332 h 813"/>
                <a:gd name="T44" fmla="*/ 179 w 729"/>
                <a:gd name="T45" fmla="*/ 350 h 813"/>
                <a:gd name="T46" fmla="*/ 190 w 729"/>
                <a:gd name="T47" fmla="*/ 367 h 813"/>
                <a:gd name="T48" fmla="*/ 199 w 729"/>
                <a:gd name="T49" fmla="*/ 383 h 813"/>
                <a:gd name="T50" fmla="*/ 209 w 729"/>
                <a:gd name="T51" fmla="*/ 398 h 813"/>
                <a:gd name="T52" fmla="*/ 219 w 729"/>
                <a:gd name="T53" fmla="*/ 413 h 813"/>
                <a:gd name="T54" fmla="*/ 229 w 729"/>
                <a:gd name="T55" fmla="*/ 427 h 813"/>
                <a:gd name="T56" fmla="*/ 239 w 729"/>
                <a:gd name="T57" fmla="*/ 440 h 813"/>
                <a:gd name="T58" fmla="*/ 248 w 729"/>
                <a:gd name="T59" fmla="*/ 453 h 813"/>
                <a:gd name="T60" fmla="*/ 258 w 729"/>
                <a:gd name="T61" fmla="*/ 465 h 813"/>
                <a:gd name="T62" fmla="*/ 268 w 729"/>
                <a:gd name="T63" fmla="*/ 477 h 813"/>
                <a:gd name="T64" fmla="*/ 278 w 729"/>
                <a:gd name="T65" fmla="*/ 489 h 813"/>
                <a:gd name="T66" fmla="*/ 288 w 729"/>
                <a:gd name="T67" fmla="*/ 501 h 813"/>
                <a:gd name="T68" fmla="*/ 299 w 729"/>
                <a:gd name="T69" fmla="*/ 512 h 813"/>
                <a:gd name="T70" fmla="*/ 310 w 729"/>
                <a:gd name="T71" fmla="*/ 523 h 813"/>
                <a:gd name="T72" fmla="*/ 321 w 729"/>
                <a:gd name="T73" fmla="*/ 534 h 813"/>
                <a:gd name="T74" fmla="*/ 333 w 729"/>
                <a:gd name="T75" fmla="*/ 545 h 813"/>
                <a:gd name="T76" fmla="*/ 345 w 729"/>
                <a:gd name="T77" fmla="*/ 555 h 813"/>
                <a:gd name="T78" fmla="*/ 358 w 729"/>
                <a:gd name="T79" fmla="*/ 566 h 813"/>
                <a:gd name="T80" fmla="*/ 371 w 729"/>
                <a:gd name="T81" fmla="*/ 578 h 813"/>
                <a:gd name="T82" fmla="*/ 385 w 729"/>
                <a:gd name="T83" fmla="*/ 589 h 813"/>
                <a:gd name="T84" fmla="*/ 400 w 729"/>
                <a:gd name="T85" fmla="*/ 600 h 813"/>
                <a:gd name="T86" fmla="*/ 416 w 729"/>
                <a:gd name="T87" fmla="*/ 612 h 813"/>
                <a:gd name="T88" fmla="*/ 432 w 729"/>
                <a:gd name="T89" fmla="*/ 624 h 813"/>
                <a:gd name="T90" fmla="*/ 450 w 729"/>
                <a:gd name="T91" fmla="*/ 637 h 813"/>
                <a:gd name="T92" fmla="*/ 468 w 729"/>
                <a:gd name="T93" fmla="*/ 649 h 813"/>
                <a:gd name="T94" fmla="*/ 488 w 729"/>
                <a:gd name="T95" fmla="*/ 662 h 813"/>
                <a:gd name="T96" fmla="*/ 508 w 729"/>
                <a:gd name="T97" fmla="*/ 676 h 813"/>
                <a:gd name="T98" fmla="*/ 529 w 729"/>
                <a:gd name="T99" fmla="*/ 690 h 813"/>
                <a:gd name="T100" fmla="*/ 551 w 729"/>
                <a:gd name="T101" fmla="*/ 704 h 813"/>
                <a:gd name="T102" fmla="*/ 574 w 729"/>
                <a:gd name="T103" fmla="*/ 718 h 813"/>
                <a:gd name="T104" fmla="*/ 597 w 729"/>
                <a:gd name="T105" fmla="*/ 733 h 813"/>
                <a:gd name="T106" fmla="*/ 619 w 729"/>
                <a:gd name="T107" fmla="*/ 746 h 813"/>
                <a:gd name="T108" fmla="*/ 642 w 729"/>
                <a:gd name="T109" fmla="*/ 760 h 813"/>
                <a:gd name="T110" fmla="*/ 663 w 729"/>
                <a:gd name="T111" fmla="*/ 774 h 813"/>
                <a:gd name="T112" fmla="*/ 684 w 729"/>
                <a:gd name="T113" fmla="*/ 786 h 813"/>
                <a:gd name="T114" fmla="*/ 703 w 729"/>
                <a:gd name="T115" fmla="*/ 798 h 813"/>
                <a:gd name="T116" fmla="*/ 720 w 729"/>
                <a:gd name="T117" fmla="*/ 808 h 813"/>
                <a:gd name="T118" fmla="*/ 729 w 729"/>
                <a:gd name="T119" fmla="*/ 81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9" h="813">
                  <a:moveTo>
                    <a:pt x="0" y="0"/>
                  </a:moveTo>
                  <a:lnTo>
                    <a:pt x="1" y="1"/>
                  </a:lnTo>
                  <a:lnTo>
                    <a:pt x="2" y="3"/>
                  </a:lnTo>
                  <a:lnTo>
                    <a:pt x="3" y="6"/>
                  </a:lnTo>
                  <a:lnTo>
                    <a:pt x="6" y="12"/>
                  </a:lnTo>
                  <a:lnTo>
                    <a:pt x="10" y="20"/>
                  </a:lnTo>
                  <a:lnTo>
                    <a:pt x="15" y="30"/>
                  </a:lnTo>
                  <a:lnTo>
                    <a:pt x="21" y="43"/>
                  </a:lnTo>
                  <a:lnTo>
                    <a:pt x="28" y="58"/>
                  </a:lnTo>
                  <a:lnTo>
                    <a:pt x="36" y="76"/>
                  </a:lnTo>
                  <a:lnTo>
                    <a:pt x="46" y="95"/>
                  </a:lnTo>
                  <a:lnTo>
                    <a:pt x="56" y="116"/>
                  </a:lnTo>
                  <a:lnTo>
                    <a:pt x="67" y="137"/>
                  </a:lnTo>
                  <a:lnTo>
                    <a:pt x="78" y="160"/>
                  </a:lnTo>
                  <a:lnTo>
                    <a:pt x="89" y="183"/>
                  </a:lnTo>
                  <a:lnTo>
                    <a:pt x="101" y="206"/>
                  </a:lnTo>
                  <a:lnTo>
                    <a:pt x="113" y="229"/>
                  </a:lnTo>
                  <a:lnTo>
                    <a:pt x="124" y="251"/>
                  </a:lnTo>
                  <a:lnTo>
                    <a:pt x="136" y="272"/>
                  </a:lnTo>
                  <a:lnTo>
                    <a:pt x="147" y="293"/>
                  </a:lnTo>
                  <a:lnTo>
                    <a:pt x="158" y="313"/>
                  </a:lnTo>
                  <a:lnTo>
                    <a:pt x="168" y="332"/>
                  </a:lnTo>
                  <a:lnTo>
                    <a:pt x="179" y="350"/>
                  </a:lnTo>
                  <a:lnTo>
                    <a:pt x="190" y="367"/>
                  </a:lnTo>
                  <a:lnTo>
                    <a:pt x="199" y="383"/>
                  </a:lnTo>
                  <a:lnTo>
                    <a:pt x="209" y="398"/>
                  </a:lnTo>
                  <a:lnTo>
                    <a:pt x="219" y="413"/>
                  </a:lnTo>
                  <a:lnTo>
                    <a:pt x="229" y="427"/>
                  </a:lnTo>
                  <a:lnTo>
                    <a:pt x="239" y="440"/>
                  </a:lnTo>
                  <a:lnTo>
                    <a:pt x="248" y="453"/>
                  </a:lnTo>
                  <a:lnTo>
                    <a:pt x="258" y="465"/>
                  </a:lnTo>
                  <a:lnTo>
                    <a:pt x="268" y="477"/>
                  </a:lnTo>
                  <a:lnTo>
                    <a:pt x="278" y="489"/>
                  </a:lnTo>
                  <a:lnTo>
                    <a:pt x="288" y="501"/>
                  </a:lnTo>
                  <a:lnTo>
                    <a:pt x="299" y="512"/>
                  </a:lnTo>
                  <a:lnTo>
                    <a:pt x="310" y="523"/>
                  </a:lnTo>
                  <a:lnTo>
                    <a:pt x="321" y="534"/>
                  </a:lnTo>
                  <a:lnTo>
                    <a:pt x="333" y="545"/>
                  </a:lnTo>
                  <a:lnTo>
                    <a:pt x="345" y="555"/>
                  </a:lnTo>
                  <a:lnTo>
                    <a:pt x="358" y="566"/>
                  </a:lnTo>
                  <a:lnTo>
                    <a:pt x="371" y="578"/>
                  </a:lnTo>
                  <a:lnTo>
                    <a:pt x="385" y="589"/>
                  </a:lnTo>
                  <a:lnTo>
                    <a:pt x="400" y="600"/>
                  </a:lnTo>
                  <a:lnTo>
                    <a:pt x="416" y="612"/>
                  </a:lnTo>
                  <a:lnTo>
                    <a:pt x="432" y="624"/>
                  </a:lnTo>
                  <a:lnTo>
                    <a:pt x="450" y="637"/>
                  </a:lnTo>
                  <a:lnTo>
                    <a:pt x="468" y="649"/>
                  </a:lnTo>
                  <a:lnTo>
                    <a:pt x="488" y="662"/>
                  </a:lnTo>
                  <a:lnTo>
                    <a:pt x="508" y="676"/>
                  </a:lnTo>
                  <a:lnTo>
                    <a:pt x="529" y="690"/>
                  </a:lnTo>
                  <a:lnTo>
                    <a:pt x="551" y="704"/>
                  </a:lnTo>
                  <a:lnTo>
                    <a:pt x="574" y="718"/>
                  </a:lnTo>
                  <a:lnTo>
                    <a:pt x="597" y="733"/>
                  </a:lnTo>
                  <a:lnTo>
                    <a:pt x="619" y="746"/>
                  </a:lnTo>
                  <a:lnTo>
                    <a:pt x="642" y="760"/>
                  </a:lnTo>
                  <a:lnTo>
                    <a:pt x="663" y="774"/>
                  </a:lnTo>
                  <a:lnTo>
                    <a:pt x="684" y="786"/>
                  </a:lnTo>
                  <a:lnTo>
                    <a:pt x="703" y="798"/>
                  </a:lnTo>
                  <a:lnTo>
                    <a:pt x="720" y="808"/>
                  </a:lnTo>
                  <a:lnTo>
                    <a:pt x="729" y="813"/>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1" name="Freeform 45"/>
            <p:cNvSpPr>
              <a:spLocks/>
            </p:cNvSpPr>
            <p:nvPr/>
          </p:nvSpPr>
          <p:spPr bwMode="auto">
            <a:xfrm>
              <a:off x="5490693" y="5823053"/>
              <a:ext cx="88900" cy="66675"/>
            </a:xfrm>
            <a:custGeom>
              <a:avLst/>
              <a:gdLst>
                <a:gd name="T0" fmla="*/ 15 w 56"/>
                <a:gd name="T1" fmla="*/ 0 h 42"/>
                <a:gd name="T2" fmla="*/ 56 w 56"/>
                <a:gd name="T3" fmla="*/ 42 h 42"/>
                <a:gd name="T4" fmla="*/ 0 w 56"/>
                <a:gd name="T5" fmla="*/ 25 h 42"/>
                <a:gd name="T6" fmla="*/ 15 w 56"/>
                <a:gd name="T7" fmla="*/ 0 h 42"/>
              </a:gdLst>
              <a:ahLst/>
              <a:cxnLst>
                <a:cxn ang="0">
                  <a:pos x="T0" y="T1"/>
                </a:cxn>
                <a:cxn ang="0">
                  <a:pos x="T2" y="T3"/>
                </a:cxn>
                <a:cxn ang="0">
                  <a:pos x="T4" y="T5"/>
                </a:cxn>
                <a:cxn ang="0">
                  <a:pos x="T6" y="T7"/>
                </a:cxn>
              </a:cxnLst>
              <a:rect l="0" t="0" r="r" b="b"/>
              <a:pathLst>
                <a:path w="56" h="42">
                  <a:moveTo>
                    <a:pt x="15" y="0"/>
                  </a:moveTo>
                  <a:lnTo>
                    <a:pt x="56" y="42"/>
                  </a:lnTo>
                  <a:lnTo>
                    <a:pt x="0" y="25"/>
                  </a:lnTo>
                  <a:lnTo>
                    <a:pt x="15"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52" name="Gruppieren 51"/>
          <p:cNvGrpSpPr/>
          <p:nvPr/>
        </p:nvGrpSpPr>
        <p:grpSpPr>
          <a:xfrm>
            <a:off x="6746405" y="4907066"/>
            <a:ext cx="1069976" cy="974725"/>
            <a:chOff x="5222405" y="4907065"/>
            <a:chExt cx="1069976" cy="974725"/>
          </a:xfrm>
        </p:grpSpPr>
        <p:sp>
          <p:nvSpPr>
            <p:cNvPr id="53" name="Freeform 46"/>
            <p:cNvSpPr>
              <a:spLocks/>
            </p:cNvSpPr>
            <p:nvPr/>
          </p:nvSpPr>
          <p:spPr bwMode="auto">
            <a:xfrm>
              <a:off x="5222405" y="4907065"/>
              <a:ext cx="1066800" cy="912813"/>
            </a:xfrm>
            <a:custGeom>
              <a:avLst/>
              <a:gdLst>
                <a:gd name="T0" fmla="*/ 0 w 672"/>
                <a:gd name="T1" fmla="*/ 0 h 575"/>
                <a:gd name="T2" fmla="*/ 1 w 672"/>
                <a:gd name="T3" fmla="*/ 1 h 575"/>
                <a:gd name="T4" fmla="*/ 3 w 672"/>
                <a:gd name="T5" fmla="*/ 2 h 575"/>
                <a:gd name="T6" fmla="*/ 7 w 672"/>
                <a:gd name="T7" fmla="*/ 4 h 575"/>
                <a:gd name="T8" fmla="*/ 13 w 672"/>
                <a:gd name="T9" fmla="*/ 7 h 575"/>
                <a:gd name="T10" fmla="*/ 21 w 672"/>
                <a:gd name="T11" fmla="*/ 12 h 575"/>
                <a:gd name="T12" fmla="*/ 32 w 672"/>
                <a:gd name="T13" fmla="*/ 18 h 575"/>
                <a:gd name="T14" fmla="*/ 45 w 672"/>
                <a:gd name="T15" fmla="*/ 26 h 575"/>
                <a:gd name="T16" fmla="*/ 61 w 672"/>
                <a:gd name="T17" fmla="*/ 35 h 575"/>
                <a:gd name="T18" fmla="*/ 80 w 672"/>
                <a:gd name="T19" fmla="*/ 46 h 575"/>
                <a:gd name="T20" fmla="*/ 101 w 672"/>
                <a:gd name="T21" fmla="*/ 58 h 575"/>
                <a:gd name="T22" fmla="*/ 125 w 672"/>
                <a:gd name="T23" fmla="*/ 71 h 575"/>
                <a:gd name="T24" fmla="*/ 149 w 672"/>
                <a:gd name="T25" fmla="*/ 86 h 575"/>
                <a:gd name="T26" fmla="*/ 176 w 672"/>
                <a:gd name="T27" fmla="*/ 101 h 575"/>
                <a:gd name="T28" fmla="*/ 202 w 672"/>
                <a:gd name="T29" fmla="*/ 117 h 575"/>
                <a:gd name="T30" fmla="*/ 230 w 672"/>
                <a:gd name="T31" fmla="*/ 133 h 575"/>
                <a:gd name="T32" fmla="*/ 258 w 672"/>
                <a:gd name="T33" fmla="*/ 149 h 575"/>
                <a:gd name="T34" fmla="*/ 285 w 672"/>
                <a:gd name="T35" fmla="*/ 166 h 575"/>
                <a:gd name="T36" fmla="*/ 312 w 672"/>
                <a:gd name="T37" fmla="*/ 182 h 575"/>
                <a:gd name="T38" fmla="*/ 339 w 672"/>
                <a:gd name="T39" fmla="*/ 197 h 575"/>
                <a:gd name="T40" fmla="*/ 364 w 672"/>
                <a:gd name="T41" fmla="*/ 213 h 575"/>
                <a:gd name="T42" fmla="*/ 389 w 672"/>
                <a:gd name="T43" fmla="*/ 227 h 575"/>
                <a:gd name="T44" fmla="*/ 412 w 672"/>
                <a:gd name="T45" fmla="*/ 242 h 575"/>
                <a:gd name="T46" fmla="*/ 434 w 672"/>
                <a:gd name="T47" fmla="*/ 255 h 575"/>
                <a:gd name="T48" fmla="*/ 454 w 672"/>
                <a:gd name="T49" fmla="*/ 268 h 575"/>
                <a:gd name="T50" fmla="*/ 474 w 672"/>
                <a:gd name="T51" fmla="*/ 280 h 575"/>
                <a:gd name="T52" fmla="*/ 492 w 672"/>
                <a:gd name="T53" fmla="*/ 292 h 575"/>
                <a:gd name="T54" fmla="*/ 509 w 672"/>
                <a:gd name="T55" fmla="*/ 303 h 575"/>
                <a:gd name="T56" fmla="*/ 525 w 672"/>
                <a:gd name="T57" fmla="*/ 314 h 575"/>
                <a:gd name="T58" fmla="*/ 539 w 672"/>
                <a:gd name="T59" fmla="*/ 324 h 575"/>
                <a:gd name="T60" fmla="*/ 553 w 672"/>
                <a:gd name="T61" fmla="*/ 334 h 575"/>
                <a:gd name="T62" fmla="*/ 565 w 672"/>
                <a:gd name="T63" fmla="*/ 343 h 575"/>
                <a:gd name="T64" fmla="*/ 577 w 672"/>
                <a:gd name="T65" fmla="*/ 352 h 575"/>
                <a:gd name="T66" fmla="*/ 588 w 672"/>
                <a:gd name="T67" fmla="*/ 361 h 575"/>
                <a:gd name="T68" fmla="*/ 597 w 672"/>
                <a:gd name="T69" fmla="*/ 369 h 575"/>
                <a:gd name="T70" fmla="*/ 607 w 672"/>
                <a:gd name="T71" fmla="*/ 377 h 575"/>
                <a:gd name="T72" fmla="*/ 615 w 672"/>
                <a:gd name="T73" fmla="*/ 385 h 575"/>
                <a:gd name="T74" fmla="*/ 623 w 672"/>
                <a:gd name="T75" fmla="*/ 393 h 575"/>
                <a:gd name="T76" fmla="*/ 633 w 672"/>
                <a:gd name="T77" fmla="*/ 403 h 575"/>
                <a:gd name="T78" fmla="*/ 643 w 672"/>
                <a:gd name="T79" fmla="*/ 414 h 575"/>
                <a:gd name="T80" fmla="*/ 651 w 672"/>
                <a:gd name="T81" fmla="*/ 424 h 575"/>
                <a:gd name="T82" fmla="*/ 657 w 672"/>
                <a:gd name="T83" fmla="*/ 434 h 575"/>
                <a:gd name="T84" fmla="*/ 663 w 672"/>
                <a:gd name="T85" fmla="*/ 445 h 575"/>
                <a:gd name="T86" fmla="*/ 667 w 672"/>
                <a:gd name="T87" fmla="*/ 455 h 575"/>
                <a:gd name="T88" fmla="*/ 670 w 672"/>
                <a:gd name="T89" fmla="*/ 466 h 575"/>
                <a:gd name="T90" fmla="*/ 671 w 672"/>
                <a:gd name="T91" fmla="*/ 476 h 575"/>
                <a:gd name="T92" fmla="*/ 672 w 672"/>
                <a:gd name="T93" fmla="*/ 487 h 575"/>
                <a:gd name="T94" fmla="*/ 672 w 672"/>
                <a:gd name="T95" fmla="*/ 499 h 575"/>
                <a:gd name="T96" fmla="*/ 671 w 672"/>
                <a:gd name="T97" fmla="*/ 510 h 575"/>
                <a:gd name="T98" fmla="*/ 669 w 672"/>
                <a:gd name="T99" fmla="*/ 523 h 575"/>
                <a:gd name="T100" fmla="*/ 666 w 672"/>
                <a:gd name="T101" fmla="*/ 535 h 575"/>
                <a:gd name="T102" fmla="*/ 662 w 672"/>
                <a:gd name="T103" fmla="*/ 547 h 575"/>
                <a:gd name="T104" fmla="*/ 658 w 672"/>
                <a:gd name="T105" fmla="*/ 560 h 575"/>
                <a:gd name="T106" fmla="*/ 653 w 672"/>
                <a:gd name="T107" fmla="*/ 572 h 575"/>
                <a:gd name="T108" fmla="*/ 652 w 672"/>
                <a:gd name="T109" fmla="*/ 575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2" h="575">
                  <a:moveTo>
                    <a:pt x="0" y="0"/>
                  </a:moveTo>
                  <a:lnTo>
                    <a:pt x="1" y="1"/>
                  </a:lnTo>
                  <a:lnTo>
                    <a:pt x="3" y="2"/>
                  </a:lnTo>
                  <a:lnTo>
                    <a:pt x="7" y="4"/>
                  </a:lnTo>
                  <a:lnTo>
                    <a:pt x="13" y="7"/>
                  </a:lnTo>
                  <a:lnTo>
                    <a:pt x="21" y="12"/>
                  </a:lnTo>
                  <a:lnTo>
                    <a:pt x="32" y="18"/>
                  </a:lnTo>
                  <a:lnTo>
                    <a:pt x="45" y="26"/>
                  </a:lnTo>
                  <a:lnTo>
                    <a:pt x="61" y="35"/>
                  </a:lnTo>
                  <a:lnTo>
                    <a:pt x="80" y="46"/>
                  </a:lnTo>
                  <a:lnTo>
                    <a:pt x="101" y="58"/>
                  </a:lnTo>
                  <a:lnTo>
                    <a:pt x="125" y="71"/>
                  </a:lnTo>
                  <a:lnTo>
                    <a:pt x="149" y="86"/>
                  </a:lnTo>
                  <a:lnTo>
                    <a:pt x="176" y="101"/>
                  </a:lnTo>
                  <a:lnTo>
                    <a:pt x="202" y="117"/>
                  </a:lnTo>
                  <a:lnTo>
                    <a:pt x="230" y="133"/>
                  </a:lnTo>
                  <a:lnTo>
                    <a:pt x="258" y="149"/>
                  </a:lnTo>
                  <a:lnTo>
                    <a:pt x="285" y="166"/>
                  </a:lnTo>
                  <a:lnTo>
                    <a:pt x="312" y="182"/>
                  </a:lnTo>
                  <a:lnTo>
                    <a:pt x="339" y="197"/>
                  </a:lnTo>
                  <a:lnTo>
                    <a:pt x="364" y="213"/>
                  </a:lnTo>
                  <a:lnTo>
                    <a:pt x="389" y="227"/>
                  </a:lnTo>
                  <a:lnTo>
                    <a:pt x="412" y="242"/>
                  </a:lnTo>
                  <a:lnTo>
                    <a:pt x="434" y="255"/>
                  </a:lnTo>
                  <a:lnTo>
                    <a:pt x="454" y="268"/>
                  </a:lnTo>
                  <a:lnTo>
                    <a:pt x="474" y="280"/>
                  </a:lnTo>
                  <a:lnTo>
                    <a:pt x="492" y="292"/>
                  </a:lnTo>
                  <a:lnTo>
                    <a:pt x="509" y="303"/>
                  </a:lnTo>
                  <a:lnTo>
                    <a:pt x="525" y="314"/>
                  </a:lnTo>
                  <a:lnTo>
                    <a:pt x="539" y="324"/>
                  </a:lnTo>
                  <a:lnTo>
                    <a:pt x="553" y="334"/>
                  </a:lnTo>
                  <a:lnTo>
                    <a:pt x="565" y="343"/>
                  </a:lnTo>
                  <a:lnTo>
                    <a:pt x="577" y="352"/>
                  </a:lnTo>
                  <a:lnTo>
                    <a:pt x="588" y="361"/>
                  </a:lnTo>
                  <a:lnTo>
                    <a:pt x="597" y="369"/>
                  </a:lnTo>
                  <a:lnTo>
                    <a:pt x="607" y="377"/>
                  </a:lnTo>
                  <a:lnTo>
                    <a:pt x="615" y="385"/>
                  </a:lnTo>
                  <a:lnTo>
                    <a:pt x="623" y="393"/>
                  </a:lnTo>
                  <a:lnTo>
                    <a:pt x="633" y="403"/>
                  </a:lnTo>
                  <a:lnTo>
                    <a:pt x="643" y="414"/>
                  </a:lnTo>
                  <a:lnTo>
                    <a:pt x="651" y="424"/>
                  </a:lnTo>
                  <a:lnTo>
                    <a:pt x="657" y="434"/>
                  </a:lnTo>
                  <a:lnTo>
                    <a:pt x="663" y="445"/>
                  </a:lnTo>
                  <a:lnTo>
                    <a:pt x="667" y="455"/>
                  </a:lnTo>
                  <a:lnTo>
                    <a:pt x="670" y="466"/>
                  </a:lnTo>
                  <a:lnTo>
                    <a:pt x="671" y="476"/>
                  </a:lnTo>
                  <a:lnTo>
                    <a:pt x="672" y="487"/>
                  </a:lnTo>
                  <a:lnTo>
                    <a:pt x="672" y="499"/>
                  </a:lnTo>
                  <a:lnTo>
                    <a:pt x="671" y="510"/>
                  </a:lnTo>
                  <a:lnTo>
                    <a:pt x="669" y="523"/>
                  </a:lnTo>
                  <a:lnTo>
                    <a:pt x="666" y="535"/>
                  </a:lnTo>
                  <a:lnTo>
                    <a:pt x="662" y="547"/>
                  </a:lnTo>
                  <a:lnTo>
                    <a:pt x="658" y="560"/>
                  </a:lnTo>
                  <a:lnTo>
                    <a:pt x="653" y="572"/>
                  </a:lnTo>
                  <a:lnTo>
                    <a:pt x="652" y="575"/>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4" name="Freeform 47"/>
            <p:cNvSpPr>
              <a:spLocks/>
            </p:cNvSpPr>
            <p:nvPr/>
          </p:nvSpPr>
          <p:spPr bwMode="auto">
            <a:xfrm>
              <a:off x="6227293" y="5789715"/>
              <a:ext cx="65088" cy="92075"/>
            </a:xfrm>
            <a:custGeom>
              <a:avLst/>
              <a:gdLst>
                <a:gd name="T0" fmla="*/ 41 w 41"/>
                <a:gd name="T1" fmla="*/ 14 h 58"/>
                <a:gd name="T2" fmla="*/ 0 w 41"/>
                <a:gd name="T3" fmla="*/ 58 h 58"/>
                <a:gd name="T4" fmla="*/ 16 w 41"/>
                <a:gd name="T5" fmla="*/ 0 h 58"/>
                <a:gd name="T6" fmla="*/ 41 w 41"/>
                <a:gd name="T7" fmla="*/ 14 h 58"/>
              </a:gdLst>
              <a:ahLst/>
              <a:cxnLst>
                <a:cxn ang="0">
                  <a:pos x="T0" y="T1"/>
                </a:cxn>
                <a:cxn ang="0">
                  <a:pos x="T2" y="T3"/>
                </a:cxn>
                <a:cxn ang="0">
                  <a:pos x="T4" y="T5"/>
                </a:cxn>
                <a:cxn ang="0">
                  <a:pos x="T6" y="T7"/>
                </a:cxn>
              </a:cxnLst>
              <a:rect l="0" t="0" r="r" b="b"/>
              <a:pathLst>
                <a:path w="41" h="58">
                  <a:moveTo>
                    <a:pt x="41" y="14"/>
                  </a:moveTo>
                  <a:lnTo>
                    <a:pt x="0" y="58"/>
                  </a:lnTo>
                  <a:lnTo>
                    <a:pt x="16" y="0"/>
                  </a:lnTo>
                  <a:lnTo>
                    <a:pt x="41" y="14"/>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55" name="Gruppieren 54"/>
          <p:cNvGrpSpPr/>
          <p:nvPr/>
        </p:nvGrpSpPr>
        <p:grpSpPr>
          <a:xfrm>
            <a:off x="6043144" y="4907065"/>
            <a:ext cx="1116013" cy="973138"/>
            <a:chOff x="4519143" y="4907065"/>
            <a:chExt cx="1116013" cy="973138"/>
          </a:xfrm>
        </p:grpSpPr>
        <p:sp>
          <p:nvSpPr>
            <p:cNvPr id="56" name="Freeform 48"/>
            <p:cNvSpPr>
              <a:spLocks/>
            </p:cNvSpPr>
            <p:nvPr/>
          </p:nvSpPr>
          <p:spPr bwMode="auto">
            <a:xfrm>
              <a:off x="4519143" y="4907065"/>
              <a:ext cx="1116013" cy="906463"/>
            </a:xfrm>
            <a:custGeom>
              <a:avLst/>
              <a:gdLst>
                <a:gd name="T0" fmla="*/ 703 w 703"/>
                <a:gd name="T1" fmla="*/ 0 h 571"/>
                <a:gd name="T2" fmla="*/ 702 w 703"/>
                <a:gd name="T3" fmla="*/ 1 h 571"/>
                <a:gd name="T4" fmla="*/ 700 w 703"/>
                <a:gd name="T5" fmla="*/ 1 h 571"/>
                <a:gd name="T6" fmla="*/ 696 w 703"/>
                <a:gd name="T7" fmla="*/ 3 h 571"/>
                <a:gd name="T8" fmla="*/ 690 w 703"/>
                <a:gd name="T9" fmla="*/ 5 h 571"/>
                <a:gd name="T10" fmla="*/ 681 w 703"/>
                <a:gd name="T11" fmla="*/ 8 h 571"/>
                <a:gd name="T12" fmla="*/ 670 w 703"/>
                <a:gd name="T13" fmla="*/ 13 h 571"/>
                <a:gd name="T14" fmla="*/ 656 w 703"/>
                <a:gd name="T15" fmla="*/ 18 h 571"/>
                <a:gd name="T16" fmla="*/ 640 w 703"/>
                <a:gd name="T17" fmla="*/ 25 h 571"/>
                <a:gd name="T18" fmla="*/ 620 w 703"/>
                <a:gd name="T19" fmla="*/ 33 h 571"/>
                <a:gd name="T20" fmla="*/ 599 w 703"/>
                <a:gd name="T21" fmla="*/ 42 h 571"/>
                <a:gd name="T22" fmla="*/ 575 w 703"/>
                <a:gd name="T23" fmla="*/ 51 h 571"/>
                <a:gd name="T24" fmla="*/ 549 w 703"/>
                <a:gd name="T25" fmla="*/ 62 h 571"/>
                <a:gd name="T26" fmla="*/ 522 w 703"/>
                <a:gd name="T27" fmla="*/ 73 h 571"/>
                <a:gd name="T28" fmla="*/ 494 w 703"/>
                <a:gd name="T29" fmla="*/ 85 h 571"/>
                <a:gd name="T30" fmla="*/ 466 w 703"/>
                <a:gd name="T31" fmla="*/ 97 h 571"/>
                <a:gd name="T32" fmla="*/ 437 w 703"/>
                <a:gd name="T33" fmla="*/ 109 h 571"/>
                <a:gd name="T34" fmla="*/ 409 w 703"/>
                <a:gd name="T35" fmla="*/ 121 h 571"/>
                <a:gd name="T36" fmla="*/ 381 w 703"/>
                <a:gd name="T37" fmla="*/ 133 h 571"/>
                <a:gd name="T38" fmla="*/ 354 w 703"/>
                <a:gd name="T39" fmla="*/ 144 h 571"/>
                <a:gd name="T40" fmla="*/ 328 w 703"/>
                <a:gd name="T41" fmla="*/ 156 h 571"/>
                <a:gd name="T42" fmla="*/ 303 w 703"/>
                <a:gd name="T43" fmla="*/ 167 h 571"/>
                <a:gd name="T44" fmla="*/ 279 w 703"/>
                <a:gd name="T45" fmla="*/ 178 h 571"/>
                <a:gd name="T46" fmla="*/ 256 w 703"/>
                <a:gd name="T47" fmla="*/ 188 h 571"/>
                <a:gd name="T48" fmla="*/ 235 w 703"/>
                <a:gd name="T49" fmla="*/ 198 h 571"/>
                <a:gd name="T50" fmla="*/ 214 w 703"/>
                <a:gd name="T51" fmla="*/ 208 h 571"/>
                <a:gd name="T52" fmla="*/ 196 w 703"/>
                <a:gd name="T53" fmla="*/ 218 h 571"/>
                <a:gd name="T54" fmla="*/ 178 w 703"/>
                <a:gd name="T55" fmla="*/ 227 h 571"/>
                <a:gd name="T56" fmla="*/ 162 w 703"/>
                <a:gd name="T57" fmla="*/ 235 h 571"/>
                <a:gd name="T58" fmla="*/ 146 w 703"/>
                <a:gd name="T59" fmla="*/ 244 h 571"/>
                <a:gd name="T60" fmla="*/ 132 w 703"/>
                <a:gd name="T61" fmla="*/ 252 h 571"/>
                <a:gd name="T62" fmla="*/ 119 w 703"/>
                <a:gd name="T63" fmla="*/ 260 h 571"/>
                <a:gd name="T64" fmla="*/ 107 w 703"/>
                <a:gd name="T65" fmla="*/ 268 h 571"/>
                <a:gd name="T66" fmla="*/ 96 w 703"/>
                <a:gd name="T67" fmla="*/ 276 h 571"/>
                <a:gd name="T68" fmla="*/ 85 w 703"/>
                <a:gd name="T69" fmla="*/ 283 h 571"/>
                <a:gd name="T70" fmla="*/ 76 w 703"/>
                <a:gd name="T71" fmla="*/ 291 h 571"/>
                <a:gd name="T72" fmla="*/ 67 w 703"/>
                <a:gd name="T73" fmla="*/ 299 h 571"/>
                <a:gd name="T74" fmla="*/ 58 w 703"/>
                <a:gd name="T75" fmla="*/ 306 h 571"/>
                <a:gd name="T76" fmla="*/ 47 w 703"/>
                <a:gd name="T77" fmla="*/ 317 h 571"/>
                <a:gd name="T78" fmla="*/ 37 w 703"/>
                <a:gd name="T79" fmla="*/ 328 h 571"/>
                <a:gd name="T80" fmla="*/ 29 w 703"/>
                <a:gd name="T81" fmla="*/ 339 h 571"/>
                <a:gd name="T82" fmla="*/ 21 w 703"/>
                <a:gd name="T83" fmla="*/ 351 h 571"/>
                <a:gd name="T84" fmla="*/ 15 w 703"/>
                <a:gd name="T85" fmla="*/ 363 h 571"/>
                <a:gd name="T86" fmla="*/ 10 w 703"/>
                <a:gd name="T87" fmla="*/ 376 h 571"/>
                <a:gd name="T88" fmla="*/ 6 w 703"/>
                <a:gd name="T89" fmla="*/ 389 h 571"/>
                <a:gd name="T90" fmla="*/ 3 w 703"/>
                <a:gd name="T91" fmla="*/ 403 h 571"/>
                <a:gd name="T92" fmla="*/ 1 w 703"/>
                <a:gd name="T93" fmla="*/ 418 h 571"/>
                <a:gd name="T94" fmla="*/ 0 w 703"/>
                <a:gd name="T95" fmla="*/ 434 h 571"/>
                <a:gd name="T96" fmla="*/ 0 w 703"/>
                <a:gd name="T97" fmla="*/ 450 h 571"/>
                <a:gd name="T98" fmla="*/ 1 w 703"/>
                <a:gd name="T99" fmla="*/ 468 h 571"/>
                <a:gd name="T100" fmla="*/ 3 w 703"/>
                <a:gd name="T101" fmla="*/ 486 h 571"/>
                <a:gd name="T102" fmla="*/ 6 w 703"/>
                <a:gd name="T103" fmla="*/ 505 h 571"/>
                <a:gd name="T104" fmla="*/ 9 w 703"/>
                <a:gd name="T105" fmla="*/ 523 h 571"/>
                <a:gd name="T106" fmla="*/ 12 w 703"/>
                <a:gd name="T107" fmla="*/ 541 h 571"/>
                <a:gd name="T108" fmla="*/ 16 w 703"/>
                <a:gd name="T109" fmla="*/ 559 h 571"/>
                <a:gd name="T110" fmla="*/ 19 w 703"/>
                <a:gd name="T111"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3" h="571">
                  <a:moveTo>
                    <a:pt x="703" y="0"/>
                  </a:moveTo>
                  <a:lnTo>
                    <a:pt x="702" y="1"/>
                  </a:lnTo>
                  <a:lnTo>
                    <a:pt x="700" y="1"/>
                  </a:lnTo>
                  <a:lnTo>
                    <a:pt x="696" y="3"/>
                  </a:lnTo>
                  <a:lnTo>
                    <a:pt x="690" y="5"/>
                  </a:lnTo>
                  <a:lnTo>
                    <a:pt x="681" y="8"/>
                  </a:lnTo>
                  <a:lnTo>
                    <a:pt x="670" y="13"/>
                  </a:lnTo>
                  <a:lnTo>
                    <a:pt x="656" y="18"/>
                  </a:lnTo>
                  <a:lnTo>
                    <a:pt x="640" y="25"/>
                  </a:lnTo>
                  <a:lnTo>
                    <a:pt x="620" y="33"/>
                  </a:lnTo>
                  <a:lnTo>
                    <a:pt x="599" y="42"/>
                  </a:lnTo>
                  <a:lnTo>
                    <a:pt x="575" y="51"/>
                  </a:lnTo>
                  <a:lnTo>
                    <a:pt x="549" y="62"/>
                  </a:lnTo>
                  <a:lnTo>
                    <a:pt x="522" y="73"/>
                  </a:lnTo>
                  <a:lnTo>
                    <a:pt x="494" y="85"/>
                  </a:lnTo>
                  <a:lnTo>
                    <a:pt x="466" y="97"/>
                  </a:lnTo>
                  <a:lnTo>
                    <a:pt x="437" y="109"/>
                  </a:lnTo>
                  <a:lnTo>
                    <a:pt x="409" y="121"/>
                  </a:lnTo>
                  <a:lnTo>
                    <a:pt x="381" y="133"/>
                  </a:lnTo>
                  <a:lnTo>
                    <a:pt x="354" y="144"/>
                  </a:lnTo>
                  <a:lnTo>
                    <a:pt x="328" y="156"/>
                  </a:lnTo>
                  <a:lnTo>
                    <a:pt x="303" y="167"/>
                  </a:lnTo>
                  <a:lnTo>
                    <a:pt x="279" y="178"/>
                  </a:lnTo>
                  <a:lnTo>
                    <a:pt x="256" y="188"/>
                  </a:lnTo>
                  <a:lnTo>
                    <a:pt x="235" y="198"/>
                  </a:lnTo>
                  <a:lnTo>
                    <a:pt x="214" y="208"/>
                  </a:lnTo>
                  <a:lnTo>
                    <a:pt x="196" y="218"/>
                  </a:lnTo>
                  <a:lnTo>
                    <a:pt x="178" y="227"/>
                  </a:lnTo>
                  <a:lnTo>
                    <a:pt x="162" y="235"/>
                  </a:lnTo>
                  <a:lnTo>
                    <a:pt x="146" y="244"/>
                  </a:lnTo>
                  <a:lnTo>
                    <a:pt x="132" y="252"/>
                  </a:lnTo>
                  <a:lnTo>
                    <a:pt x="119" y="260"/>
                  </a:lnTo>
                  <a:lnTo>
                    <a:pt x="107" y="268"/>
                  </a:lnTo>
                  <a:lnTo>
                    <a:pt x="96" y="276"/>
                  </a:lnTo>
                  <a:lnTo>
                    <a:pt x="85" y="283"/>
                  </a:lnTo>
                  <a:lnTo>
                    <a:pt x="76" y="291"/>
                  </a:lnTo>
                  <a:lnTo>
                    <a:pt x="67" y="299"/>
                  </a:lnTo>
                  <a:lnTo>
                    <a:pt x="58" y="306"/>
                  </a:lnTo>
                  <a:lnTo>
                    <a:pt x="47" y="317"/>
                  </a:lnTo>
                  <a:lnTo>
                    <a:pt x="37" y="328"/>
                  </a:lnTo>
                  <a:lnTo>
                    <a:pt x="29" y="339"/>
                  </a:lnTo>
                  <a:lnTo>
                    <a:pt x="21" y="351"/>
                  </a:lnTo>
                  <a:lnTo>
                    <a:pt x="15" y="363"/>
                  </a:lnTo>
                  <a:lnTo>
                    <a:pt x="10" y="376"/>
                  </a:lnTo>
                  <a:lnTo>
                    <a:pt x="6" y="389"/>
                  </a:lnTo>
                  <a:lnTo>
                    <a:pt x="3" y="403"/>
                  </a:lnTo>
                  <a:lnTo>
                    <a:pt x="1" y="418"/>
                  </a:lnTo>
                  <a:lnTo>
                    <a:pt x="0" y="434"/>
                  </a:lnTo>
                  <a:lnTo>
                    <a:pt x="0" y="450"/>
                  </a:lnTo>
                  <a:lnTo>
                    <a:pt x="1" y="468"/>
                  </a:lnTo>
                  <a:lnTo>
                    <a:pt x="3" y="486"/>
                  </a:lnTo>
                  <a:lnTo>
                    <a:pt x="6" y="505"/>
                  </a:lnTo>
                  <a:lnTo>
                    <a:pt x="9" y="523"/>
                  </a:lnTo>
                  <a:lnTo>
                    <a:pt x="12" y="541"/>
                  </a:lnTo>
                  <a:lnTo>
                    <a:pt x="16" y="559"/>
                  </a:lnTo>
                  <a:lnTo>
                    <a:pt x="19" y="571"/>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7" name="Freeform 49"/>
            <p:cNvSpPr>
              <a:spLocks/>
            </p:cNvSpPr>
            <p:nvPr/>
          </p:nvSpPr>
          <p:spPr bwMode="auto">
            <a:xfrm>
              <a:off x="4519143" y="5784953"/>
              <a:ext cx="46038" cy="95250"/>
            </a:xfrm>
            <a:custGeom>
              <a:avLst/>
              <a:gdLst>
                <a:gd name="T0" fmla="*/ 27 w 29"/>
                <a:gd name="T1" fmla="*/ 0 h 60"/>
                <a:gd name="T2" fmla="*/ 29 w 29"/>
                <a:gd name="T3" fmla="*/ 60 h 60"/>
                <a:gd name="T4" fmla="*/ 0 w 29"/>
                <a:gd name="T5" fmla="*/ 8 h 60"/>
                <a:gd name="T6" fmla="*/ 27 w 29"/>
                <a:gd name="T7" fmla="*/ 0 h 60"/>
              </a:gdLst>
              <a:ahLst/>
              <a:cxnLst>
                <a:cxn ang="0">
                  <a:pos x="T0" y="T1"/>
                </a:cxn>
                <a:cxn ang="0">
                  <a:pos x="T2" y="T3"/>
                </a:cxn>
                <a:cxn ang="0">
                  <a:pos x="T4" y="T5"/>
                </a:cxn>
                <a:cxn ang="0">
                  <a:pos x="T6" y="T7"/>
                </a:cxn>
              </a:cxnLst>
              <a:rect l="0" t="0" r="r" b="b"/>
              <a:pathLst>
                <a:path w="29" h="60">
                  <a:moveTo>
                    <a:pt x="27" y="0"/>
                  </a:moveTo>
                  <a:lnTo>
                    <a:pt x="29" y="60"/>
                  </a:lnTo>
                  <a:lnTo>
                    <a:pt x="0" y="8"/>
                  </a:lnTo>
                  <a:lnTo>
                    <a:pt x="27"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58" name="Gruppieren 57"/>
          <p:cNvGrpSpPr/>
          <p:nvPr/>
        </p:nvGrpSpPr>
        <p:grpSpPr>
          <a:xfrm>
            <a:off x="6457481" y="4221266"/>
            <a:ext cx="885825" cy="1668463"/>
            <a:chOff x="4933480" y="4221265"/>
            <a:chExt cx="885825" cy="1668463"/>
          </a:xfrm>
        </p:grpSpPr>
        <p:sp>
          <p:nvSpPr>
            <p:cNvPr id="59" name="Freeform 50"/>
            <p:cNvSpPr>
              <a:spLocks/>
            </p:cNvSpPr>
            <p:nvPr/>
          </p:nvSpPr>
          <p:spPr bwMode="auto">
            <a:xfrm>
              <a:off x="4990630" y="4221265"/>
              <a:ext cx="828675" cy="1631950"/>
            </a:xfrm>
            <a:custGeom>
              <a:avLst/>
              <a:gdLst>
                <a:gd name="T0" fmla="*/ 341 w 522"/>
                <a:gd name="T1" fmla="*/ 1 h 1028"/>
                <a:gd name="T2" fmla="*/ 345 w 522"/>
                <a:gd name="T3" fmla="*/ 7 h 1028"/>
                <a:gd name="T4" fmla="*/ 352 w 522"/>
                <a:gd name="T5" fmla="*/ 23 h 1028"/>
                <a:gd name="T6" fmla="*/ 365 w 522"/>
                <a:gd name="T7" fmla="*/ 51 h 1028"/>
                <a:gd name="T8" fmla="*/ 383 w 522"/>
                <a:gd name="T9" fmla="*/ 88 h 1028"/>
                <a:gd name="T10" fmla="*/ 404 w 522"/>
                <a:gd name="T11" fmla="*/ 135 h 1028"/>
                <a:gd name="T12" fmla="*/ 427 w 522"/>
                <a:gd name="T13" fmla="*/ 187 h 1028"/>
                <a:gd name="T14" fmla="*/ 450 w 522"/>
                <a:gd name="T15" fmla="*/ 241 h 1028"/>
                <a:gd name="T16" fmla="*/ 470 w 522"/>
                <a:gd name="T17" fmla="*/ 294 h 1028"/>
                <a:gd name="T18" fmla="*/ 488 w 522"/>
                <a:gd name="T19" fmla="*/ 343 h 1028"/>
                <a:gd name="T20" fmla="*/ 503 w 522"/>
                <a:gd name="T21" fmla="*/ 389 h 1028"/>
                <a:gd name="T22" fmla="*/ 513 w 522"/>
                <a:gd name="T23" fmla="*/ 431 h 1028"/>
                <a:gd name="T24" fmla="*/ 519 w 522"/>
                <a:gd name="T25" fmla="*/ 469 h 1028"/>
                <a:gd name="T26" fmla="*/ 522 w 522"/>
                <a:gd name="T27" fmla="*/ 503 h 1028"/>
                <a:gd name="T28" fmla="*/ 520 w 522"/>
                <a:gd name="T29" fmla="*/ 535 h 1028"/>
                <a:gd name="T30" fmla="*/ 515 w 522"/>
                <a:gd name="T31" fmla="*/ 565 h 1028"/>
                <a:gd name="T32" fmla="*/ 506 w 522"/>
                <a:gd name="T33" fmla="*/ 594 h 1028"/>
                <a:gd name="T34" fmla="*/ 496 w 522"/>
                <a:gd name="T35" fmla="*/ 619 h 1028"/>
                <a:gd name="T36" fmla="*/ 482 w 522"/>
                <a:gd name="T37" fmla="*/ 645 h 1028"/>
                <a:gd name="T38" fmla="*/ 464 w 522"/>
                <a:gd name="T39" fmla="*/ 670 h 1028"/>
                <a:gd name="T40" fmla="*/ 443 w 522"/>
                <a:gd name="T41" fmla="*/ 696 h 1028"/>
                <a:gd name="T42" fmla="*/ 417 w 522"/>
                <a:gd name="T43" fmla="*/ 722 h 1028"/>
                <a:gd name="T44" fmla="*/ 386 w 522"/>
                <a:gd name="T45" fmla="*/ 751 h 1028"/>
                <a:gd name="T46" fmla="*/ 351 w 522"/>
                <a:gd name="T47" fmla="*/ 781 h 1028"/>
                <a:gd name="T48" fmla="*/ 310 w 522"/>
                <a:gd name="T49" fmla="*/ 813 h 1028"/>
                <a:gd name="T50" fmla="*/ 265 w 522"/>
                <a:gd name="T51" fmla="*/ 847 h 1028"/>
                <a:gd name="T52" fmla="*/ 216 w 522"/>
                <a:gd name="T53" fmla="*/ 882 h 1028"/>
                <a:gd name="T54" fmla="*/ 166 w 522"/>
                <a:gd name="T55" fmla="*/ 918 h 1028"/>
                <a:gd name="T56" fmla="*/ 115 w 522"/>
                <a:gd name="T57" fmla="*/ 952 h 1028"/>
                <a:gd name="T58" fmla="*/ 68 w 522"/>
                <a:gd name="T59" fmla="*/ 984 h 1028"/>
                <a:gd name="T60" fmla="*/ 26 w 522"/>
                <a:gd name="T61" fmla="*/ 1011 h 1028"/>
                <a:gd name="T62" fmla="*/ 0 w 522"/>
                <a:gd name="T63"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1028">
                  <a:moveTo>
                    <a:pt x="341" y="0"/>
                  </a:moveTo>
                  <a:lnTo>
                    <a:pt x="341" y="1"/>
                  </a:lnTo>
                  <a:lnTo>
                    <a:pt x="342" y="4"/>
                  </a:lnTo>
                  <a:lnTo>
                    <a:pt x="345" y="7"/>
                  </a:lnTo>
                  <a:lnTo>
                    <a:pt x="347" y="14"/>
                  </a:lnTo>
                  <a:lnTo>
                    <a:pt x="352" y="23"/>
                  </a:lnTo>
                  <a:lnTo>
                    <a:pt x="358" y="35"/>
                  </a:lnTo>
                  <a:lnTo>
                    <a:pt x="365" y="51"/>
                  </a:lnTo>
                  <a:lnTo>
                    <a:pt x="373" y="68"/>
                  </a:lnTo>
                  <a:lnTo>
                    <a:pt x="383" y="88"/>
                  </a:lnTo>
                  <a:lnTo>
                    <a:pt x="393" y="111"/>
                  </a:lnTo>
                  <a:lnTo>
                    <a:pt x="404" y="135"/>
                  </a:lnTo>
                  <a:lnTo>
                    <a:pt x="416" y="160"/>
                  </a:lnTo>
                  <a:lnTo>
                    <a:pt x="427" y="187"/>
                  </a:lnTo>
                  <a:lnTo>
                    <a:pt x="439" y="214"/>
                  </a:lnTo>
                  <a:lnTo>
                    <a:pt x="450" y="241"/>
                  </a:lnTo>
                  <a:lnTo>
                    <a:pt x="460" y="268"/>
                  </a:lnTo>
                  <a:lnTo>
                    <a:pt x="470" y="294"/>
                  </a:lnTo>
                  <a:lnTo>
                    <a:pt x="479" y="319"/>
                  </a:lnTo>
                  <a:lnTo>
                    <a:pt x="488" y="343"/>
                  </a:lnTo>
                  <a:lnTo>
                    <a:pt x="496" y="367"/>
                  </a:lnTo>
                  <a:lnTo>
                    <a:pt x="503" y="389"/>
                  </a:lnTo>
                  <a:lnTo>
                    <a:pt x="508" y="411"/>
                  </a:lnTo>
                  <a:lnTo>
                    <a:pt x="513" y="431"/>
                  </a:lnTo>
                  <a:lnTo>
                    <a:pt x="516" y="450"/>
                  </a:lnTo>
                  <a:lnTo>
                    <a:pt x="519" y="469"/>
                  </a:lnTo>
                  <a:lnTo>
                    <a:pt x="521" y="486"/>
                  </a:lnTo>
                  <a:lnTo>
                    <a:pt x="522" y="503"/>
                  </a:lnTo>
                  <a:lnTo>
                    <a:pt x="521" y="519"/>
                  </a:lnTo>
                  <a:lnTo>
                    <a:pt x="520" y="535"/>
                  </a:lnTo>
                  <a:lnTo>
                    <a:pt x="518" y="550"/>
                  </a:lnTo>
                  <a:lnTo>
                    <a:pt x="515" y="565"/>
                  </a:lnTo>
                  <a:lnTo>
                    <a:pt x="511" y="580"/>
                  </a:lnTo>
                  <a:lnTo>
                    <a:pt x="506" y="594"/>
                  </a:lnTo>
                  <a:lnTo>
                    <a:pt x="502" y="607"/>
                  </a:lnTo>
                  <a:lnTo>
                    <a:pt x="496" y="619"/>
                  </a:lnTo>
                  <a:lnTo>
                    <a:pt x="489" y="632"/>
                  </a:lnTo>
                  <a:lnTo>
                    <a:pt x="482" y="645"/>
                  </a:lnTo>
                  <a:lnTo>
                    <a:pt x="473" y="657"/>
                  </a:lnTo>
                  <a:lnTo>
                    <a:pt x="464" y="670"/>
                  </a:lnTo>
                  <a:lnTo>
                    <a:pt x="454" y="683"/>
                  </a:lnTo>
                  <a:lnTo>
                    <a:pt x="443" y="696"/>
                  </a:lnTo>
                  <a:lnTo>
                    <a:pt x="431" y="709"/>
                  </a:lnTo>
                  <a:lnTo>
                    <a:pt x="417" y="722"/>
                  </a:lnTo>
                  <a:lnTo>
                    <a:pt x="402" y="736"/>
                  </a:lnTo>
                  <a:lnTo>
                    <a:pt x="386" y="751"/>
                  </a:lnTo>
                  <a:lnTo>
                    <a:pt x="369" y="766"/>
                  </a:lnTo>
                  <a:lnTo>
                    <a:pt x="351" y="781"/>
                  </a:lnTo>
                  <a:lnTo>
                    <a:pt x="331" y="797"/>
                  </a:lnTo>
                  <a:lnTo>
                    <a:pt x="310" y="813"/>
                  </a:lnTo>
                  <a:lnTo>
                    <a:pt x="288" y="830"/>
                  </a:lnTo>
                  <a:lnTo>
                    <a:pt x="265" y="847"/>
                  </a:lnTo>
                  <a:lnTo>
                    <a:pt x="241" y="865"/>
                  </a:lnTo>
                  <a:lnTo>
                    <a:pt x="216" y="882"/>
                  </a:lnTo>
                  <a:lnTo>
                    <a:pt x="191" y="900"/>
                  </a:lnTo>
                  <a:lnTo>
                    <a:pt x="166" y="918"/>
                  </a:lnTo>
                  <a:lnTo>
                    <a:pt x="140" y="935"/>
                  </a:lnTo>
                  <a:lnTo>
                    <a:pt x="115" y="952"/>
                  </a:lnTo>
                  <a:lnTo>
                    <a:pt x="91" y="968"/>
                  </a:lnTo>
                  <a:lnTo>
                    <a:pt x="68" y="984"/>
                  </a:lnTo>
                  <a:lnTo>
                    <a:pt x="46" y="998"/>
                  </a:lnTo>
                  <a:lnTo>
                    <a:pt x="26" y="1011"/>
                  </a:lnTo>
                  <a:lnTo>
                    <a:pt x="9" y="1022"/>
                  </a:lnTo>
                  <a:lnTo>
                    <a:pt x="0" y="1028"/>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0" name="Freeform 51"/>
            <p:cNvSpPr>
              <a:spLocks/>
            </p:cNvSpPr>
            <p:nvPr/>
          </p:nvSpPr>
          <p:spPr bwMode="auto">
            <a:xfrm>
              <a:off x="4933480" y="5821465"/>
              <a:ext cx="90488" cy="68263"/>
            </a:xfrm>
            <a:custGeom>
              <a:avLst/>
              <a:gdLst>
                <a:gd name="T0" fmla="*/ 57 w 57"/>
                <a:gd name="T1" fmla="*/ 25 h 43"/>
                <a:gd name="T2" fmla="*/ 0 w 57"/>
                <a:gd name="T3" fmla="*/ 43 h 43"/>
                <a:gd name="T4" fmla="*/ 41 w 57"/>
                <a:gd name="T5" fmla="*/ 0 h 43"/>
                <a:gd name="T6" fmla="*/ 57 w 57"/>
                <a:gd name="T7" fmla="*/ 25 h 43"/>
              </a:gdLst>
              <a:ahLst/>
              <a:cxnLst>
                <a:cxn ang="0">
                  <a:pos x="T0" y="T1"/>
                </a:cxn>
                <a:cxn ang="0">
                  <a:pos x="T2" y="T3"/>
                </a:cxn>
                <a:cxn ang="0">
                  <a:pos x="T4" y="T5"/>
                </a:cxn>
                <a:cxn ang="0">
                  <a:pos x="T6" y="T7"/>
                </a:cxn>
              </a:cxnLst>
              <a:rect l="0" t="0" r="r" b="b"/>
              <a:pathLst>
                <a:path w="57" h="43">
                  <a:moveTo>
                    <a:pt x="57" y="25"/>
                  </a:moveTo>
                  <a:lnTo>
                    <a:pt x="0" y="43"/>
                  </a:lnTo>
                  <a:lnTo>
                    <a:pt x="41" y="0"/>
                  </a:lnTo>
                  <a:lnTo>
                    <a:pt x="57" y="25"/>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61" name="Gruppieren 60"/>
          <p:cNvGrpSpPr/>
          <p:nvPr/>
        </p:nvGrpSpPr>
        <p:grpSpPr>
          <a:xfrm>
            <a:off x="5792319" y="4049815"/>
            <a:ext cx="1787525" cy="1830388"/>
            <a:chOff x="4268318" y="4049815"/>
            <a:chExt cx="1787525" cy="1830388"/>
          </a:xfrm>
        </p:grpSpPr>
        <p:sp>
          <p:nvSpPr>
            <p:cNvPr id="62" name="Freeform 52"/>
            <p:cNvSpPr>
              <a:spLocks/>
            </p:cNvSpPr>
            <p:nvPr/>
          </p:nvSpPr>
          <p:spPr bwMode="auto">
            <a:xfrm>
              <a:off x="4288955" y="4049815"/>
              <a:ext cx="1766888" cy="1763713"/>
            </a:xfrm>
            <a:custGeom>
              <a:avLst/>
              <a:gdLst>
                <a:gd name="T0" fmla="*/ 1085 w 1113"/>
                <a:gd name="T1" fmla="*/ 1 h 1111"/>
                <a:gd name="T2" fmla="*/ 1087 w 1113"/>
                <a:gd name="T3" fmla="*/ 8 h 1111"/>
                <a:gd name="T4" fmla="*/ 1089 w 1113"/>
                <a:gd name="T5" fmla="*/ 26 h 1111"/>
                <a:gd name="T6" fmla="*/ 1093 w 1113"/>
                <a:gd name="T7" fmla="*/ 56 h 1111"/>
                <a:gd name="T8" fmla="*/ 1098 w 1113"/>
                <a:gd name="T9" fmla="*/ 98 h 1111"/>
                <a:gd name="T10" fmla="*/ 1103 w 1113"/>
                <a:gd name="T11" fmla="*/ 148 h 1111"/>
                <a:gd name="T12" fmla="*/ 1108 w 1113"/>
                <a:gd name="T13" fmla="*/ 205 h 1111"/>
                <a:gd name="T14" fmla="*/ 1112 w 1113"/>
                <a:gd name="T15" fmla="*/ 263 h 1111"/>
                <a:gd name="T16" fmla="*/ 1113 w 1113"/>
                <a:gd name="T17" fmla="*/ 319 h 1111"/>
                <a:gd name="T18" fmla="*/ 1112 w 1113"/>
                <a:gd name="T19" fmla="*/ 372 h 1111"/>
                <a:gd name="T20" fmla="*/ 1109 w 1113"/>
                <a:gd name="T21" fmla="*/ 419 h 1111"/>
                <a:gd name="T22" fmla="*/ 1101 w 1113"/>
                <a:gd name="T23" fmla="*/ 460 h 1111"/>
                <a:gd name="T24" fmla="*/ 1092 w 1113"/>
                <a:gd name="T25" fmla="*/ 496 h 1111"/>
                <a:gd name="T26" fmla="*/ 1078 w 1113"/>
                <a:gd name="T27" fmla="*/ 528 h 1111"/>
                <a:gd name="T28" fmla="*/ 1061 w 1113"/>
                <a:gd name="T29" fmla="*/ 555 h 1111"/>
                <a:gd name="T30" fmla="*/ 1039 w 1113"/>
                <a:gd name="T31" fmla="*/ 580 h 1111"/>
                <a:gd name="T32" fmla="*/ 1013 w 1113"/>
                <a:gd name="T33" fmla="*/ 602 h 1111"/>
                <a:gd name="T34" fmla="*/ 988 w 1113"/>
                <a:gd name="T35" fmla="*/ 618 h 1111"/>
                <a:gd name="T36" fmla="*/ 959 w 1113"/>
                <a:gd name="T37" fmla="*/ 633 h 1111"/>
                <a:gd name="T38" fmla="*/ 928 w 1113"/>
                <a:gd name="T39" fmla="*/ 648 h 1111"/>
                <a:gd name="T40" fmla="*/ 894 w 1113"/>
                <a:gd name="T41" fmla="*/ 661 h 1111"/>
                <a:gd name="T42" fmla="*/ 856 w 1113"/>
                <a:gd name="T43" fmla="*/ 674 h 1111"/>
                <a:gd name="T44" fmla="*/ 816 w 1113"/>
                <a:gd name="T45" fmla="*/ 686 h 1111"/>
                <a:gd name="T46" fmla="*/ 774 w 1113"/>
                <a:gd name="T47" fmla="*/ 697 h 1111"/>
                <a:gd name="T48" fmla="*/ 730 w 1113"/>
                <a:gd name="T49" fmla="*/ 708 h 1111"/>
                <a:gd name="T50" fmla="*/ 684 w 1113"/>
                <a:gd name="T51" fmla="*/ 718 h 1111"/>
                <a:gd name="T52" fmla="*/ 637 w 1113"/>
                <a:gd name="T53" fmla="*/ 727 h 1111"/>
                <a:gd name="T54" fmla="*/ 590 w 1113"/>
                <a:gd name="T55" fmla="*/ 737 h 1111"/>
                <a:gd name="T56" fmla="*/ 544 w 1113"/>
                <a:gd name="T57" fmla="*/ 746 h 1111"/>
                <a:gd name="T58" fmla="*/ 498 w 1113"/>
                <a:gd name="T59" fmla="*/ 755 h 1111"/>
                <a:gd name="T60" fmla="*/ 454 w 1113"/>
                <a:gd name="T61" fmla="*/ 763 h 1111"/>
                <a:gd name="T62" fmla="*/ 411 w 1113"/>
                <a:gd name="T63" fmla="*/ 771 h 1111"/>
                <a:gd name="T64" fmla="*/ 371 w 1113"/>
                <a:gd name="T65" fmla="*/ 780 h 1111"/>
                <a:gd name="T66" fmla="*/ 334 w 1113"/>
                <a:gd name="T67" fmla="*/ 789 h 1111"/>
                <a:gd name="T68" fmla="*/ 298 w 1113"/>
                <a:gd name="T69" fmla="*/ 798 h 1111"/>
                <a:gd name="T70" fmla="*/ 265 w 1113"/>
                <a:gd name="T71" fmla="*/ 807 h 1111"/>
                <a:gd name="T72" fmla="*/ 236 w 1113"/>
                <a:gd name="T73" fmla="*/ 818 h 1111"/>
                <a:gd name="T74" fmla="*/ 200 w 1113"/>
                <a:gd name="T75" fmla="*/ 832 h 1111"/>
                <a:gd name="T76" fmla="*/ 168 w 1113"/>
                <a:gd name="T77" fmla="*/ 849 h 1111"/>
                <a:gd name="T78" fmla="*/ 140 w 1113"/>
                <a:gd name="T79" fmla="*/ 868 h 1111"/>
                <a:gd name="T80" fmla="*/ 115 w 1113"/>
                <a:gd name="T81" fmla="*/ 890 h 1111"/>
                <a:gd name="T82" fmla="*/ 93 w 1113"/>
                <a:gd name="T83" fmla="*/ 916 h 1111"/>
                <a:gd name="T84" fmla="*/ 72 w 1113"/>
                <a:gd name="T85" fmla="*/ 946 h 1111"/>
                <a:gd name="T86" fmla="*/ 53 w 1113"/>
                <a:gd name="T87" fmla="*/ 980 h 1111"/>
                <a:gd name="T88" fmla="*/ 35 w 1113"/>
                <a:gd name="T89" fmla="*/ 1017 h 1111"/>
                <a:gd name="T90" fmla="*/ 20 w 1113"/>
                <a:gd name="T91" fmla="*/ 1055 h 1111"/>
                <a:gd name="T92" fmla="*/ 7 w 1113"/>
                <a:gd name="T93" fmla="*/ 1091 h 1111"/>
                <a:gd name="T94" fmla="*/ 0 w 1113"/>
                <a:gd name="T95" fmla="*/ 1111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3" h="1111">
                  <a:moveTo>
                    <a:pt x="1085" y="0"/>
                  </a:moveTo>
                  <a:lnTo>
                    <a:pt x="1085" y="1"/>
                  </a:lnTo>
                  <a:lnTo>
                    <a:pt x="1086" y="4"/>
                  </a:lnTo>
                  <a:lnTo>
                    <a:pt x="1087" y="8"/>
                  </a:lnTo>
                  <a:lnTo>
                    <a:pt x="1088" y="16"/>
                  </a:lnTo>
                  <a:lnTo>
                    <a:pt x="1089" y="26"/>
                  </a:lnTo>
                  <a:lnTo>
                    <a:pt x="1091" y="39"/>
                  </a:lnTo>
                  <a:lnTo>
                    <a:pt x="1093" y="56"/>
                  </a:lnTo>
                  <a:lnTo>
                    <a:pt x="1095" y="75"/>
                  </a:lnTo>
                  <a:lnTo>
                    <a:pt x="1098" y="98"/>
                  </a:lnTo>
                  <a:lnTo>
                    <a:pt x="1101" y="122"/>
                  </a:lnTo>
                  <a:lnTo>
                    <a:pt x="1103" y="148"/>
                  </a:lnTo>
                  <a:lnTo>
                    <a:pt x="1106" y="176"/>
                  </a:lnTo>
                  <a:lnTo>
                    <a:pt x="1108" y="205"/>
                  </a:lnTo>
                  <a:lnTo>
                    <a:pt x="1110" y="234"/>
                  </a:lnTo>
                  <a:lnTo>
                    <a:pt x="1112" y="263"/>
                  </a:lnTo>
                  <a:lnTo>
                    <a:pt x="1113" y="292"/>
                  </a:lnTo>
                  <a:lnTo>
                    <a:pt x="1113" y="319"/>
                  </a:lnTo>
                  <a:lnTo>
                    <a:pt x="1113" y="346"/>
                  </a:lnTo>
                  <a:lnTo>
                    <a:pt x="1112" y="372"/>
                  </a:lnTo>
                  <a:lnTo>
                    <a:pt x="1111" y="396"/>
                  </a:lnTo>
                  <a:lnTo>
                    <a:pt x="1109" y="419"/>
                  </a:lnTo>
                  <a:lnTo>
                    <a:pt x="1105" y="440"/>
                  </a:lnTo>
                  <a:lnTo>
                    <a:pt x="1101" y="460"/>
                  </a:lnTo>
                  <a:lnTo>
                    <a:pt x="1097" y="479"/>
                  </a:lnTo>
                  <a:lnTo>
                    <a:pt x="1092" y="496"/>
                  </a:lnTo>
                  <a:lnTo>
                    <a:pt x="1085" y="513"/>
                  </a:lnTo>
                  <a:lnTo>
                    <a:pt x="1078" y="528"/>
                  </a:lnTo>
                  <a:lnTo>
                    <a:pt x="1070" y="543"/>
                  </a:lnTo>
                  <a:lnTo>
                    <a:pt x="1061" y="555"/>
                  </a:lnTo>
                  <a:lnTo>
                    <a:pt x="1050" y="568"/>
                  </a:lnTo>
                  <a:lnTo>
                    <a:pt x="1039" y="580"/>
                  </a:lnTo>
                  <a:lnTo>
                    <a:pt x="1027" y="591"/>
                  </a:lnTo>
                  <a:lnTo>
                    <a:pt x="1013" y="602"/>
                  </a:lnTo>
                  <a:lnTo>
                    <a:pt x="1001" y="610"/>
                  </a:lnTo>
                  <a:lnTo>
                    <a:pt x="988" y="618"/>
                  </a:lnTo>
                  <a:lnTo>
                    <a:pt x="974" y="626"/>
                  </a:lnTo>
                  <a:lnTo>
                    <a:pt x="959" y="633"/>
                  </a:lnTo>
                  <a:lnTo>
                    <a:pt x="944" y="640"/>
                  </a:lnTo>
                  <a:lnTo>
                    <a:pt x="928" y="648"/>
                  </a:lnTo>
                  <a:lnTo>
                    <a:pt x="911" y="654"/>
                  </a:lnTo>
                  <a:lnTo>
                    <a:pt x="894" y="661"/>
                  </a:lnTo>
                  <a:lnTo>
                    <a:pt x="875" y="667"/>
                  </a:lnTo>
                  <a:lnTo>
                    <a:pt x="856" y="674"/>
                  </a:lnTo>
                  <a:lnTo>
                    <a:pt x="837" y="680"/>
                  </a:lnTo>
                  <a:lnTo>
                    <a:pt x="816" y="686"/>
                  </a:lnTo>
                  <a:lnTo>
                    <a:pt x="795" y="691"/>
                  </a:lnTo>
                  <a:lnTo>
                    <a:pt x="774" y="697"/>
                  </a:lnTo>
                  <a:lnTo>
                    <a:pt x="752" y="702"/>
                  </a:lnTo>
                  <a:lnTo>
                    <a:pt x="730" y="708"/>
                  </a:lnTo>
                  <a:lnTo>
                    <a:pt x="707" y="713"/>
                  </a:lnTo>
                  <a:lnTo>
                    <a:pt x="684" y="718"/>
                  </a:lnTo>
                  <a:lnTo>
                    <a:pt x="661" y="722"/>
                  </a:lnTo>
                  <a:lnTo>
                    <a:pt x="637" y="727"/>
                  </a:lnTo>
                  <a:lnTo>
                    <a:pt x="614" y="732"/>
                  </a:lnTo>
                  <a:lnTo>
                    <a:pt x="590" y="737"/>
                  </a:lnTo>
                  <a:lnTo>
                    <a:pt x="567" y="741"/>
                  </a:lnTo>
                  <a:lnTo>
                    <a:pt x="544" y="746"/>
                  </a:lnTo>
                  <a:lnTo>
                    <a:pt x="521" y="750"/>
                  </a:lnTo>
                  <a:lnTo>
                    <a:pt x="498" y="755"/>
                  </a:lnTo>
                  <a:lnTo>
                    <a:pt x="476" y="759"/>
                  </a:lnTo>
                  <a:lnTo>
                    <a:pt x="454" y="763"/>
                  </a:lnTo>
                  <a:lnTo>
                    <a:pt x="432" y="768"/>
                  </a:lnTo>
                  <a:lnTo>
                    <a:pt x="411" y="771"/>
                  </a:lnTo>
                  <a:lnTo>
                    <a:pt x="391" y="776"/>
                  </a:lnTo>
                  <a:lnTo>
                    <a:pt x="371" y="780"/>
                  </a:lnTo>
                  <a:lnTo>
                    <a:pt x="352" y="784"/>
                  </a:lnTo>
                  <a:lnTo>
                    <a:pt x="334" y="789"/>
                  </a:lnTo>
                  <a:lnTo>
                    <a:pt x="315" y="794"/>
                  </a:lnTo>
                  <a:lnTo>
                    <a:pt x="298" y="798"/>
                  </a:lnTo>
                  <a:lnTo>
                    <a:pt x="282" y="803"/>
                  </a:lnTo>
                  <a:lnTo>
                    <a:pt x="265" y="807"/>
                  </a:lnTo>
                  <a:lnTo>
                    <a:pt x="251" y="812"/>
                  </a:lnTo>
                  <a:lnTo>
                    <a:pt x="236" y="818"/>
                  </a:lnTo>
                  <a:lnTo>
                    <a:pt x="217" y="824"/>
                  </a:lnTo>
                  <a:lnTo>
                    <a:pt x="200" y="832"/>
                  </a:lnTo>
                  <a:lnTo>
                    <a:pt x="183" y="840"/>
                  </a:lnTo>
                  <a:lnTo>
                    <a:pt x="168" y="849"/>
                  </a:lnTo>
                  <a:lnTo>
                    <a:pt x="154" y="858"/>
                  </a:lnTo>
                  <a:lnTo>
                    <a:pt x="140" y="868"/>
                  </a:lnTo>
                  <a:lnTo>
                    <a:pt x="127" y="878"/>
                  </a:lnTo>
                  <a:lnTo>
                    <a:pt x="115" y="890"/>
                  </a:lnTo>
                  <a:lnTo>
                    <a:pt x="104" y="902"/>
                  </a:lnTo>
                  <a:lnTo>
                    <a:pt x="93" y="916"/>
                  </a:lnTo>
                  <a:lnTo>
                    <a:pt x="82" y="931"/>
                  </a:lnTo>
                  <a:lnTo>
                    <a:pt x="72" y="946"/>
                  </a:lnTo>
                  <a:lnTo>
                    <a:pt x="62" y="962"/>
                  </a:lnTo>
                  <a:lnTo>
                    <a:pt x="53" y="980"/>
                  </a:lnTo>
                  <a:lnTo>
                    <a:pt x="44" y="998"/>
                  </a:lnTo>
                  <a:lnTo>
                    <a:pt x="35" y="1017"/>
                  </a:lnTo>
                  <a:lnTo>
                    <a:pt x="28" y="1036"/>
                  </a:lnTo>
                  <a:lnTo>
                    <a:pt x="20" y="1055"/>
                  </a:lnTo>
                  <a:lnTo>
                    <a:pt x="13" y="1073"/>
                  </a:lnTo>
                  <a:lnTo>
                    <a:pt x="7" y="1091"/>
                  </a:lnTo>
                  <a:lnTo>
                    <a:pt x="1" y="1107"/>
                  </a:lnTo>
                  <a:lnTo>
                    <a:pt x="0" y="1111"/>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3" name="Freeform 53"/>
            <p:cNvSpPr>
              <a:spLocks/>
            </p:cNvSpPr>
            <p:nvPr/>
          </p:nvSpPr>
          <p:spPr bwMode="auto">
            <a:xfrm>
              <a:off x="4268318" y="5784953"/>
              <a:ext cx="46038" cy="95250"/>
            </a:xfrm>
            <a:custGeom>
              <a:avLst/>
              <a:gdLst>
                <a:gd name="T0" fmla="*/ 29 w 29"/>
                <a:gd name="T1" fmla="*/ 8 h 60"/>
                <a:gd name="T2" fmla="*/ 0 w 29"/>
                <a:gd name="T3" fmla="*/ 60 h 60"/>
                <a:gd name="T4" fmla="*/ 1 w 29"/>
                <a:gd name="T5" fmla="*/ 0 h 60"/>
                <a:gd name="T6" fmla="*/ 29 w 29"/>
                <a:gd name="T7" fmla="*/ 8 h 60"/>
              </a:gdLst>
              <a:ahLst/>
              <a:cxnLst>
                <a:cxn ang="0">
                  <a:pos x="T0" y="T1"/>
                </a:cxn>
                <a:cxn ang="0">
                  <a:pos x="T2" y="T3"/>
                </a:cxn>
                <a:cxn ang="0">
                  <a:pos x="T4" y="T5"/>
                </a:cxn>
                <a:cxn ang="0">
                  <a:pos x="T6" y="T7"/>
                </a:cxn>
              </a:cxnLst>
              <a:rect l="0" t="0" r="r" b="b"/>
              <a:pathLst>
                <a:path w="29" h="60">
                  <a:moveTo>
                    <a:pt x="29" y="8"/>
                  </a:moveTo>
                  <a:lnTo>
                    <a:pt x="0" y="60"/>
                  </a:lnTo>
                  <a:lnTo>
                    <a:pt x="1" y="0"/>
                  </a:lnTo>
                  <a:lnTo>
                    <a:pt x="29" y="8"/>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64" name="Gruppieren 63"/>
          <p:cNvGrpSpPr/>
          <p:nvPr/>
        </p:nvGrpSpPr>
        <p:grpSpPr>
          <a:xfrm>
            <a:off x="6609880" y="4049816"/>
            <a:ext cx="1758950" cy="1833563"/>
            <a:chOff x="5085880" y="4049815"/>
            <a:chExt cx="1758950" cy="1833563"/>
          </a:xfrm>
        </p:grpSpPr>
        <p:sp>
          <p:nvSpPr>
            <p:cNvPr id="65" name="Freeform 54"/>
            <p:cNvSpPr>
              <a:spLocks/>
            </p:cNvSpPr>
            <p:nvPr/>
          </p:nvSpPr>
          <p:spPr bwMode="auto">
            <a:xfrm>
              <a:off x="5085880" y="4049815"/>
              <a:ext cx="1758950" cy="1776413"/>
            </a:xfrm>
            <a:custGeom>
              <a:avLst/>
              <a:gdLst>
                <a:gd name="T0" fmla="*/ 0 w 1108"/>
                <a:gd name="T1" fmla="*/ 1 h 1119"/>
                <a:gd name="T2" fmla="*/ 4 w 1108"/>
                <a:gd name="T3" fmla="*/ 4 h 1119"/>
                <a:gd name="T4" fmla="*/ 14 w 1108"/>
                <a:gd name="T5" fmla="*/ 10 h 1119"/>
                <a:gd name="T6" fmla="*/ 32 w 1108"/>
                <a:gd name="T7" fmla="*/ 23 h 1119"/>
                <a:gd name="T8" fmla="*/ 59 w 1108"/>
                <a:gd name="T9" fmla="*/ 42 h 1119"/>
                <a:gd name="T10" fmla="*/ 95 w 1108"/>
                <a:gd name="T11" fmla="*/ 68 h 1119"/>
                <a:gd name="T12" fmla="*/ 141 w 1108"/>
                <a:gd name="T13" fmla="*/ 101 h 1119"/>
                <a:gd name="T14" fmla="*/ 194 w 1108"/>
                <a:gd name="T15" fmla="*/ 140 h 1119"/>
                <a:gd name="T16" fmla="*/ 254 w 1108"/>
                <a:gd name="T17" fmla="*/ 183 h 1119"/>
                <a:gd name="T18" fmla="*/ 319 w 1108"/>
                <a:gd name="T19" fmla="*/ 230 h 1119"/>
                <a:gd name="T20" fmla="*/ 386 w 1108"/>
                <a:gd name="T21" fmla="*/ 279 h 1119"/>
                <a:gd name="T22" fmla="*/ 454 w 1108"/>
                <a:gd name="T23" fmla="*/ 328 h 1119"/>
                <a:gd name="T24" fmla="*/ 519 w 1108"/>
                <a:gd name="T25" fmla="*/ 377 h 1119"/>
                <a:gd name="T26" fmla="*/ 583 w 1108"/>
                <a:gd name="T27" fmla="*/ 424 h 1119"/>
                <a:gd name="T28" fmla="*/ 643 w 1108"/>
                <a:gd name="T29" fmla="*/ 469 h 1119"/>
                <a:gd name="T30" fmla="*/ 698 w 1108"/>
                <a:gd name="T31" fmla="*/ 511 h 1119"/>
                <a:gd name="T32" fmla="*/ 750 w 1108"/>
                <a:gd name="T33" fmla="*/ 551 h 1119"/>
                <a:gd name="T34" fmla="*/ 797 w 1108"/>
                <a:gd name="T35" fmla="*/ 587 h 1119"/>
                <a:gd name="T36" fmla="*/ 839 w 1108"/>
                <a:gd name="T37" fmla="*/ 621 h 1119"/>
                <a:gd name="T38" fmla="*/ 877 w 1108"/>
                <a:gd name="T39" fmla="*/ 652 h 1119"/>
                <a:gd name="T40" fmla="*/ 911 w 1108"/>
                <a:gd name="T41" fmla="*/ 681 h 1119"/>
                <a:gd name="T42" fmla="*/ 942 w 1108"/>
                <a:gd name="T43" fmla="*/ 708 h 1119"/>
                <a:gd name="T44" fmla="*/ 969 w 1108"/>
                <a:gd name="T45" fmla="*/ 733 h 1119"/>
                <a:gd name="T46" fmla="*/ 993 w 1108"/>
                <a:gd name="T47" fmla="*/ 756 h 1119"/>
                <a:gd name="T48" fmla="*/ 1014 w 1108"/>
                <a:gd name="T49" fmla="*/ 778 h 1119"/>
                <a:gd name="T50" fmla="*/ 1033 w 1108"/>
                <a:gd name="T51" fmla="*/ 799 h 1119"/>
                <a:gd name="T52" fmla="*/ 1061 w 1108"/>
                <a:gd name="T53" fmla="*/ 834 h 1119"/>
                <a:gd name="T54" fmla="*/ 1082 w 1108"/>
                <a:gd name="T55" fmla="*/ 866 h 1119"/>
                <a:gd name="T56" fmla="*/ 1097 w 1108"/>
                <a:gd name="T57" fmla="*/ 897 h 1119"/>
                <a:gd name="T58" fmla="*/ 1106 w 1108"/>
                <a:gd name="T59" fmla="*/ 926 h 1119"/>
                <a:gd name="T60" fmla="*/ 1108 w 1108"/>
                <a:gd name="T61" fmla="*/ 957 h 1119"/>
                <a:gd name="T62" fmla="*/ 1106 w 1108"/>
                <a:gd name="T63" fmla="*/ 987 h 1119"/>
                <a:gd name="T64" fmla="*/ 1098 w 1108"/>
                <a:gd name="T65" fmla="*/ 1019 h 1119"/>
                <a:gd name="T66" fmla="*/ 1086 w 1108"/>
                <a:gd name="T67" fmla="*/ 1051 h 1119"/>
                <a:gd name="T68" fmla="*/ 1070 w 1108"/>
                <a:gd name="T69" fmla="*/ 1082 h 1119"/>
                <a:gd name="T70" fmla="*/ 1054 w 1108"/>
                <a:gd name="T71" fmla="*/ 1110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08" h="1119">
                  <a:moveTo>
                    <a:pt x="0" y="0"/>
                  </a:moveTo>
                  <a:lnTo>
                    <a:pt x="0" y="1"/>
                  </a:lnTo>
                  <a:lnTo>
                    <a:pt x="2" y="2"/>
                  </a:lnTo>
                  <a:lnTo>
                    <a:pt x="4" y="4"/>
                  </a:lnTo>
                  <a:lnTo>
                    <a:pt x="8" y="6"/>
                  </a:lnTo>
                  <a:lnTo>
                    <a:pt x="14" y="10"/>
                  </a:lnTo>
                  <a:lnTo>
                    <a:pt x="22" y="16"/>
                  </a:lnTo>
                  <a:lnTo>
                    <a:pt x="32" y="23"/>
                  </a:lnTo>
                  <a:lnTo>
                    <a:pt x="44" y="31"/>
                  </a:lnTo>
                  <a:lnTo>
                    <a:pt x="59" y="42"/>
                  </a:lnTo>
                  <a:lnTo>
                    <a:pt x="75" y="54"/>
                  </a:lnTo>
                  <a:lnTo>
                    <a:pt x="95" y="68"/>
                  </a:lnTo>
                  <a:lnTo>
                    <a:pt x="117" y="84"/>
                  </a:lnTo>
                  <a:lnTo>
                    <a:pt x="141" y="101"/>
                  </a:lnTo>
                  <a:lnTo>
                    <a:pt x="167" y="120"/>
                  </a:lnTo>
                  <a:lnTo>
                    <a:pt x="194" y="140"/>
                  </a:lnTo>
                  <a:lnTo>
                    <a:pt x="224" y="161"/>
                  </a:lnTo>
                  <a:lnTo>
                    <a:pt x="254" y="183"/>
                  </a:lnTo>
                  <a:lnTo>
                    <a:pt x="287" y="207"/>
                  </a:lnTo>
                  <a:lnTo>
                    <a:pt x="319" y="230"/>
                  </a:lnTo>
                  <a:lnTo>
                    <a:pt x="353" y="255"/>
                  </a:lnTo>
                  <a:lnTo>
                    <a:pt x="386" y="279"/>
                  </a:lnTo>
                  <a:lnTo>
                    <a:pt x="420" y="304"/>
                  </a:lnTo>
                  <a:lnTo>
                    <a:pt x="454" y="328"/>
                  </a:lnTo>
                  <a:lnTo>
                    <a:pt x="487" y="353"/>
                  </a:lnTo>
                  <a:lnTo>
                    <a:pt x="519" y="377"/>
                  </a:lnTo>
                  <a:lnTo>
                    <a:pt x="551" y="400"/>
                  </a:lnTo>
                  <a:lnTo>
                    <a:pt x="583" y="424"/>
                  </a:lnTo>
                  <a:lnTo>
                    <a:pt x="613" y="447"/>
                  </a:lnTo>
                  <a:lnTo>
                    <a:pt x="643" y="469"/>
                  </a:lnTo>
                  <a:lnTo>
                    <a:pt x="671" y="490"/>
                  </a:lnTo>
                  <a:lnTo>
                    <a:pt x="698" y="511"/>
                  </a:lnTo>
                  <a:lnTo>
                    <a:pt x="725" y="531"/>
                  </a:lnTo>
                  <a:lnTo>
                    <a:pt x="750" y="551"/>
                  </a:lnTo>
                  <a:lnTo>
                    <a:pt x="774" y="569"/>
                  </a:lnTo>
                  <a:lnTo>
                    <a:pt x="797" y="587"/>
                  </a:lnTo>
                  <a:lnTo>
                    <a:pt x="818" y="604"/>
                  </a:lnTo>
                  <a:lnTo>
                    <a:pt x="839" y="621"/>
                  </a:lnTo>
                  <a:lnTo>
                    <a:pt x="859" y="637"/>
                  </a:lnTo>
                  <a:lnTo>
                    <a:pt x="877" y="652"/>
                  </a:lnTo>
                  <a:lnTo>
                    <a:pt x="895" y="667"/>
                  </a:lnTo>
                  <a:lnTo>
                    <a:pt x="911" y="681"/>
                  </a:lnTo>
                  <a:lnTo>
                    <a:pt x="927" y="695"/>
                  </a:lnTo>
                  <a:lnTo>
                    <a:pt x="942" y="708"/>
                  </a:lnTo>
                  <a:lnTo>
                    <a:pt x="956" y="721"/>
                  </a:lnTo>
                  <a:lnTo>
                    <a:pt x="969" y="733"/>
                  </a:lnTo>
                  <a:lnTo>
                    <a:pt x="981" y="745"/>
                  </a:lnTo>
                  <a:lnTo>
                    <a:pt x="993" y="756"/>
                  </a:lnTo>
                  <a:lnTo>
                    <a:pt x="1004" y="768"/>
                  </a:lnTo>
                  <a:lnTo>
                    <a:pt x="1014" y="778"/>
                  </a:lnTo>
                  <a:lnTo>
                    <a:pt x="1024" y="789"/>
                  </a:lnTo>
                  <a:lnTo>
                    <a:pt x="1033" y="799"/>
                  </a:lnTo>
                  <a:lnTo>
                    <a:pt x="1048" y="817"/>
                  </a:lnTo>
                  <a:lnTo>
                    <a:pt x="1061" y="834"/>
                  </a:lnTo>
                  <a:lnTo>
                    <a:pt x="1072" y="850"/>
                  </a:lnTo>
                  <a:lnTo>
                    <a:pt x="1082" y="866"/>
                  </a:lnTo>
                  <a:lnTo>
                    <a:pt x="1090" y="881"/>
                  </a:lnTo>
                  <a:lnTo>
                    <a:pt x="1097" y="897"/>
                  </a:lnTo>
                  <a:lnTo>
                    <a:pt x="1102" y="912"/>
                  </a:lnTo>
                  <a:lnTo>
                    <a:pt x="1106" y="926"/>
                  </a:lnTo>
                  <a:lnTo>
                    <a:pt x="1108" y="941"/>
                  </a:lnTo>
                  <a:lnTo>
                    <a:pt x="1108" y="957"/>
                  </a:lnTo>
                  <a:lnTo>
                    <a:pt x="1108" y="972"/>
                  </a:lnTo>
                  <a:lnTo>
                    <a:pt x="1106" y="987"/>
                  </a:lnTo>
                  <a:lnTo>
                    <a:pt x="1102" y="1003"/>
                  </a:lnTo>
                  <a:lnTo>
                    <a:pt x="1098" y="1019"/>
                  </a:lnTo>
                  <a:lnTo>
                    <a:pt x="1092" y="1035"/>
                  </a:lnTo>
                  <a:lnTo>
                    <a:pt x="1086" y="1051"/>
                  </a:lnTo>
                  <a:lnTo>
                    <a:pt x="1078" y="1067"/>
                  </a:lnTo>
                  <a:lnTo>
                    <a:pt x="1070" y="1082"/>
                  </a:lnTo>
                  <a:lnTo>
                    <a:pt x="1062" y="1097"/>
                  </a:lnTo>
                  <a:lnTo>
                    <a:pt x="1054" y="1110"/>
                  </a:lnTo>
                  <a:lnTo>
                    <a:pt x="1048" y="1119"/>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6" name="Freeform 55"/>
            <p:cNvSpPr>
              <a:spLocks/>
            </p:cNvSpPr>
            <p:nvPr/>
          </p:nvSpPr>
          <p:spPr bwMode="auto">
            <a:xfrm>
              <a:off x="6711480" y="5797653"/>
              <a:ext cx="74613" cy="85725"/>
            </a:xfrm>
            <a:custGeom>
              <a:avLst/>
              <a:gdLst>
                <a:gd name="T0" fmla="*/ 47 w 47"/>
                <a:gd name="T1" fmla="*/ 17 h 54"/>
                <a:gd name="T2" fmla="*/ 0 w 47"/>
                <a:gd name="T3" fmla="*/ 54 h 54"/>
                <a:gd name="T4" fmla="*/ 25 w 47"/>
                <a:gd name="T5" fmla="*/ 0 h 54"/>
                <a:gd name="T6" fmla="*/ 47 w 47"/>
                <a:gd name="T7" fmla="*/ 17 h 54"/>
              </a:gdLst>
              <a:ahLst/>
              <a:cxnLst>
                <a:cxn ang="0">
                  <a:pos x="T0" y="T1"/>
                </a:cxn>
                <a:cxn ang="0">
                  <a:pos x="T2" y="T3"/>
                </a:cxn>
                <a:cxn ang="0">
                  <a:pos x="T4" y="T5"/>
                </a:cxn>
                <a:cxn ang="0">
                  <a:pos x="T6" y="T7"/>
                </a:cxn>
              </a:cxnLst>
              <a:rect l="0" t="0" r="r" b="b"/>
              <a:pathLst>
                <a:path w="47" h="54">
                  <a:moveTo>
                    <a:pt x="47" y="17"/>
                  </a:moveTo>
                  <a:lnTo>
                    <a:pt x="0" y="54"/>
                  </a:lnTo>
                  <a:lnTo>
                    <a:pt x="25" y="0"/>
                  </a:lnTo>
                  <a:lnTo>
                    <a:pt x="47" y="17"/>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67" name="Gruppieren 66"/>
          <p:cNvGrpSpPr/>
          <p:nvPr/>
        </p:nvGrpSpPr>
        <p:grpSpPr>
          <a:xfrm>
            <a:off x="6301905" y="4084741"/>
            <a:ext cx="1112838" cy="1803401"/>
            <a:chOff x="4777905" y="4084740"/>
            <a:chExt cx="1112838" cy="1803401"/>
          </a:xfrm>
        </p:grpSpPr>
        <p:sp>
          <p:nvSpPr>
            <p:cNvPr id="68" name="Freeform 56"/>
            <p:cNvSpPr>
              <a:spLocks/>
            </p:cNvSpPr>
            <p:nvPr/>
          </p:nvSpPr>
          <p:spPr bwMode="auto">
            <a:xfrm>
              <a:off x="4777905" y="4084740"/>
              <a:ext cx="1057275" cy="1762125"/>
            </a:xfrm>
            <a:custGeom>
              <a:avLst/>
              <a:gdLst>
                <a:gd name="T0" fmla="*/ 0 w 666"/>
                <a:gd name="T1" fmla="*/ 1 h 1110"/>
                <a:gd name="T2" fmla="*/ 0 w 666"/>
                <a:gd name="T3" fmla="*/ 7 h 1110"/>
                <a:gd name="T4" fmla="*/ 2 w 666"/>
                <a:gd name="T5" fmla="*/ 21 h 1110"/>
                <a:gd name="T6" fmla="*/ 4 w 666"/>
                <a:gd name="T7" fmla="*/ 46 h 1110"/>
                <a:gd name="T8" fmla="*/ 9 w 666"/>
                <a:gd name="T9" fmla="*/ 82 h 1110"/>
                <a:gd name="T10" fmla="*/ 14 w 666"/>
                <a:gd name="T11" fmla="*/ 126 h 1110"/>
                <a:gd name="T12" fmla="*/ 21 w 666"/>
                <a:gd name="T13" fmla="*/ 178 h 1110"/>
                <a:gd name="T14" fmla="*/ 28 w 666"/>
                <a:gd name="T15" fmla="*/ 232 h 1110"/>
                <a:gd name="T16" fmla="*/ 37 w 666"/>
                <a:gd name="T17" fmla="*/ 286 h 1110"/>
                <a:gd name="T18" fmla="*/ 45 w 666"/>
                <a:gd name="T19" fmla="*/ 338 h 1110"/>
                <a:gd name="T20" fmla="*/ 55 w 666"/>
                <a:gd name="T21" fmla="*/ 387 h 1110"/>
                <a:gd name="T22" fmla="*/ 65 w 666"/>
                <a:gd name="T23" fmla="*/ 432 h 1110"/>
                <a:gd name="T24" fmla="*/ 76 w 666"/>
                <a:gd name="T25" fmla="*/ 473 h 1110"/>
                <a:gd name="T26" fmla="*/ 87 w 666"/>
                <a:gd name="T27" fmla="*/ 510 h 1110"/>
                <a:gd name="T28" fmla="*/ 100 w 666"/>
                <a:gd name="T29" fmla="*/ 545 h 1110"/>
                <a:gd name="T30" fmla="*/ 114 w 666"/>
                <a:gd name="T31" fmla="*/ 577 h 1110"/>
                <a:gd name="T32" fmla="*/ 130 w 666"/>
                <a:gd name="T33" fmla="*/ 607 h 1110"/>
                <a:gd name="T34" fmla="*/ 147 w 666"/>
                <a:gd name="T35" fmla="*/ 637 h 1110"/>
                <a:gd name="T36" fmla="*/ 165 w 666"/>
                <a:gd name="T37" fmla="*/ 665 h 1110"/>
                <a:gd name="T38" fmla="*/ 185 w 666"/>
                <a:gd name="T39" fmla="*/ 691 h 1110"/>
                <a:gd name="T40" fmla="*/ 207 w 666"/>
                <a:gd name="T41" fmla="*/ 719 h 1110"/>
                <a:gd name="T42" fmla="*/ 233 w 666"/>
                <a:gd name="T43" fmla="*/ 747 h 1110"/>
                <a:gd name="T44" fmla="*/ 262 w 666"/>
                <a:gd name="T45" fmla="*/ 776 h 1110"/>
                <a:gd name="T46" fmla="*/ 294 w 666"/>
                <a:gd name="T47" fmla="*/ 808 h 1110"/>
                <a:gd name="T48" fmla="*/ 330 w 666"/>
                <a:gd name="T49" fmla="*/ 841 h 1110"/>
                <a:gd name="T50" fmla="*/ 371 w 666"/>
                <a:gd name="T51" fmla="*/ 876 h 1110"/>
                <a:gd name="T52" fmla="*/ 415 w 666"/>
                <a:gd name="T53" fmla="*/ 913 h 1110"/>
                <a:gd name="T54" fmla="*/ 462 w 666"/>
                <a:gd name="T55" fmla="*/ 951 h 1110"/>
                <a:gd name="T56" fmla="*/ 511 w 666"/>
                <a:gd name="T57" fmla="*/ 990 h 1110"/>
                <a:gd name="T58" fmla="*/ 559 w 666"/>
                <a:gd name="T59" fmla="*/ 1028 h 1110"/>
                <a:gd name="T60" fmla="*/ 604 w 666"/>
                <a:gd name="T61" fmla="*/ 1062 h 1110"/>
                <a:gd name="T62" fmla="*/ 643 w 666"/>
                <a:gd name="T63" fmla="*/ 1092 h 1110"/>
                <a:gd name="T64" fmla="*/ 666 w 666"/>
                <a:gd name="T65" fmla="*/ 111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6" h="1110">
                  <a:moveTo>
                    <a:pt x="0" y="0"/>
                  </a:moveTo>
                  <a:lnTo>
                    <a:pt x="0" y="1"/>
                  </a:lnTo>
                  <a:lnTo>
                    <a:pt x="0" y="3"/>
                  </a:lnTo>
                  <a:lnTo>
                    <a:pt x="0" y="7"/>
                  </a:lnTo>
                  <a:lnTo>
                    <a:pt x="1" y="13"/>
                  </a:lnTo>
                  <a:lnTo>
                    <a:pt x="2" y="21"/>
                  </a:lnTo>
                  <a:lnTo>
                    <a:pt x="3" y="32"/>
                  </a:lnTo>
                  <a:lnTo>
                    <a:pt x="4" y="46"/>
                  </a:lnTo>
                  <a:lnTo>
                    <a:pt x="6" y="63"/>
                  </a:lnTo>
                  <a:lnTo>
                    <a:pt x="9" y="82"/>
                  </a:lnTo>
                  <a:lnTo>
                    <a:pt x="11" y="103"/>
                  </a:lnTo>
                  <a:lnTo>
                    <a:pt x="14" y="126"/>
                  </a:lnTo>
                  <a:lnTo>
                    <a:pt x="17" y="151"/>
                  </a:lnTo>
                  <a:lnTo>
                    <a:pt x="21" y="178"/>
                  </a:lnTo>
                  <a:lnTo>
                    <a:pt x="24" y="205"/>
                  </a:lnTo>
                  <a:lnTo>
                    <a:pt x="28" y="232"/>
                  </a:lnTo>
                  <a:lnTo>
                    <a:pt x="32" y="259"/>
                  </a:lnTo>
                  <a:lnTo>
                    <a:pt x="37" y="286"/>
                  </a:lnTo>
                  <a:lnTo>
                    <a:pt x="41" y="312"/>
                  </a:lnTo>
                  <a:lnTo>
                    <a:pt x="45" y="338"/>
                  </a:lnTo>
                  <a:lnTo>
                    <a:pt x="50" y="363"/>
                  </a:lnTo>
                  <a:lnTo>
                    <a:pt x="55" y="387"/>
                  </a:lnTo>
                  <a:lnTo>
                    <a:pt x="60" y="410"/>
                  </a:lnTo>
                  <a:lnTo>
                    <a:pt x="65" y="432"/>
                  </a:lnTo>
                  <a:lnTo>
                    <a:pt x="70" y="453"/>
                  </a:lnTo>
                  <a:lnTo>
                    <a:pt x="76" y="473"/>
                  </a:lnTo>
                  <a:lnTo>
                    <a:pt x="82" y="492"/>
                  </a:lnTo>
                  <a:lnTo>
                    <a:pt x="87" y="510"/>
                  </a:lnTo>
                  <a:lnTo>
                    <a:pt x="94" y="528"/>
                  </a:lnTo>
                  <a:lnTo>
                    <a:pt x="100" y="545"/>
                  </a:lnTo>
                  <a:lnTo>
                    <a:pt x="107" y="561"/>
                  </a:lnTo>
                  <a:lnTo>
                    <a:pt x="114" y="577"/>
                  </a:lnTo>
                  <a:lnTo>
                    <a:pt x="122" y="593"/>
                  </a:lnTo>
                  <a:lnTo>
                    <a:pt x="130" y="607"/>
                  </a:lnTo>
                  <a:lnTo>
                    <a:pt x="138" y="622"/>
                  </a:lnTo>
                  <a:lnTo>
                    <a:pt x="147" y="637"/>
                  </a:lnTo>
                  <a:lnTo>
                    <a:pt x="156" y="651"/>
                  </a:lnTo>
                  <a:lnTo>
                    <a:pt x="165" y="665"/>
                  </a:lnTo>
                  <a:lnTo>
                    <a:pt x="175" y="678"/>
                  </a:lnTo>
                  <a:lnTo>
                    <a:pt x="185" y="691"/>
                  </a:lnTo>
                  <a:lnTo>
                    <a:pt x="196" y="705"/>
                  </a:lnTo>
                  <a:lnTo>
                    <a:pt x="207" y="719"/>
                  </a:lnTo>
                  <a:lnTo>
                    <a:pt x="220" y="733"/>
                  </a:lnTo>
                  <a:lnTo>
                    <a:pt x="233" y="747"/>
                  </a:lnTo>
                  <a:lnTo>
                    <a:pt x="247" y="761"/>
                  </a:lnTo>
                  <a:lnTo>
                    <a:pt x="262" y="776"/>
                  </a:lnTo>
                  <a:lnTo>
                    <a:pt x="277" y="792"/>
                  </a:lnTo>
                  <a:lnTo>
                    <a:pt x="294" y="808"/>
                  </a:lnTo>
                  <a:lnTo>
                    <a:pt x="312" y="824"/>
                  </a:lnTo>
                  <a:lnTo>
                    <a:pt x="330" y="841"/>
                  </a:lnTo>
                  <a:lnTo>
                    <a:pt x="350" y="858"/>
                  </a:lnTo>
                  <a:lnTo>
                    <a:pt x="371" y="876"/>
                  </a:lnTo>
                  <a:lnTo>
                    <a:pt x="393" y="894"/>
                  </a:lnTo>
                  <a:lnTo>
                    <a:pt x="415" y="913"/>
                  </a:lnTo>
                  <a:lnTo>
                    <a:pt x="439" y="932"/>
                  </a:lnTo>
                  <a:lnTo>
                    <a:pt x="462" y="951"/>
                  </a:lnTo>
                  <a:lnTo>
                    <a:pt x="487" y="971"/>
                  </a:lnTo>
                  <a:lnTo>
                    <a:pt x="511" y="990"/>
                  </a:lnTo>
                  <a:lnTo>
                    <a:pt x="536" y="1009"/>
                  </a:lnTo>
                  <a:lnTo>
                    <a:pt x="559" y="1028"/>
                  </a:lnTo>
                  <a:lnTo>
                    <a:pt x="582" y="1046"/>
                  </a:lnTo>
                  <a:lnTo>
                    <a:pt x="604" y="1062"/>
                  </a:lnTo>
                  <a:lnTo>
                    <a:pt x="625" y="1078"/>
                  </a:lnTo>
                  <a:lnTo>
                    <a:pt x="643" y="1092"/>
                  </a:lnTo>
                  <a:lnTo>
                    <a:pt x="659" y="1105"/>
                  </a:lnTo>
                  <a:lnTo>
                    <a:pt x="666" y="1110"/>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9" name="Freeform 57"/>
            <p:cNvSpPr>
              <a:spLocks/>
            </p:cNvSpPr>
            <p:nvPr/>
          </p:nvSpPr>
          <p:spPr bwMode="auto">
            <a:xfrm>
              <a:off x="5805018" y="5813528"/>
              <a:ext cx="85725" cy="74613"/>
            </a:xfrm>
            <a:custGeom>
              <a:avLst/>
              <a:gdLst>
                <a:gd name="T0" fmla="*/ 17 w 54"/>
                <a:gd name="T1" fmla="*/ 0 h 47"/>
                <a:gd name="T2" fmla="*/ 54 w 54"/>
                <a:gd name="T3" fmla="*/ 47 h 47"/>
                <a:gd name="T4" fmla="*/ 0 w 54"/>
                <a:gd name="T5" fmla="*/ 23 h 47"/>
                <a:gd name="T6" fmla="*/ 17 w 54"/>
                <a:gd name="T7" fmla="*/ 0 h 47"/>
              </a:gdLst>
              <a:ahLst/>
              <a:cxnLst>
                <a:cxn ang="0">
                  <a:pos x="T0" y="T1"/>
                </a:cxn>
                <a:cxn ang="0">
                  <a:pos x="T2" y="T3"/>
                </a:cxn>
                <a:cxn ang="0">
                  <a:pos x="T4" y="T5"/>
                </a:cxn>
                <a:cxn ang="0">
                  <a:pos x="T6" y="T7"/>
                </a:cxn>
              </a:cxnLst>
              <a:rect l="0" t="0" r="r" b="b"/>
              <a:pathLst>
                <a:path w="54" h="47">
                  <a:moveTo>
                    <a:pt x="17" y="0"/>
                  </a:moveTo>
                  <a:lnTo>
                    <a:pt x="54" y="47"/>
                  </a:lnTo>
                  <a:lnTo>
                    <a:pt x="0" y="23"/>
                  </a:lnTo>
                  <a:lnTo>
                    <a:pt x="17"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70" name="Gruppieren 69"/>
          <p:cNvGrpSpPr/>
          <p:nvPr/>
        </p:nvGrpSpPr>
        <p:grpSpPr>
          <a:xfrm>
            <a:off x="5431955" y="3240191"/>
            <a:ext cx="3354388" cy="2640013"/>
            <a:chOff x="3907955" y="3240190"/>
            <a:chExt cx="3354388" cy="2640013"/>
          </a:xfrm>
        </p:grpSpPr>
        <p:sp>
          <p:nvSpPr>
            <p:cNvPr id="71" name="Freeform 58"/>
            <p:cNvSpPr>
              <a:spLocks/>
            </p:cNvSpPr>
            <p:nvPr/>
          </p:nvSpPr>
          <p:spPr bwMode="auto">
            <a:xfrm>
              <a:off x="3958755" y="3240190"/>
              <a:ext cx="3303588" cy="2570163"/>
            </a:xfrm>
            <a:custGeom>
              <a:avLst/>
              <a:gdLst>
                <a:gd name="T0" fmla="*/ 1037 w 2081"/>
                <a:gd name="T1" fmla="*/ 78 h 1619"/>
                <a:gd name="T2" fmla="*/ 1056 w 2081"/>
                <a:gd name="T3" fmla="*/ 74 h 1619"/>
                <a:gd name="T4" fmla="*/ 1100 w 2081"/>
                <a:gd name="T5" fmla="*/ 65 h 1619"/>
                <a:gd name="T6" fmla="*/ 1172 w 2081"/>
                <a:gd name="T7" fmla="*/ 52 h 1619"/>
                <a:gd name="T8" fmla="*/ 1265 w 2081"/>
                <a:gd name="T9" fmla="*/ 37 h 1619"/>
                <a:gd name="T10" fmla="*/ 1370 w 2081"/>
                <a:gd name="T11" fmla="*/ 22 h 1619"/>
                <a:gd name="T12" fmla="*/ 1476 w 2081"/>
                <a:gd name="T13" fmla="*/ 9 h 1619"/>
                <a:gd name="T14" fmla="*/ 1575 w 2081"/>
                <a:gd name="T15" fmla="*/ 2 h 1619"/>
                <a:gd name="T16" fmla="*/ 1664 w 2081"/>
                <a:gd name="T17" fmla="*/ 1 h 1619"/>
                <a:gd name="T18" fmla="*/ 1740 w 2081"/>
                <a:gd name="T19" fmla="*/ 6 h 1619"/>
                <a:gd name="T20" fmla="*/ 1806 w 2081"/>
                <a:gd name="T21" fmla="*/ 19 h 1619"/>
                <a:gd name="T22" fmla="*/ 1860 w 2081"/>
                <a:gd name="T23" fmla="*/ 40 h 1619"/>
                <a:gd name="T24" fmla="*/ 1907 w 2081"/>
                <a:gd name="T25" fmla="*/ 69 h 1619"/>
                <a:gd name="T26" fmla="*/ 1948 w 2081"/>
                <a:gd name="T27" fmla="*/ 107 h 1619"/>
                <a:gd name="T28" fmla="*/ 1979 w 2081"/>
                <a:gd name="T29" fmla="*/ 146 h 1619"/>
                <a:gd name="T30" fmla="*/ 2006 w 2081"/>
                <a:gd name="T31" fmla="*/ 191 h 1619"/>
                <a:gd name="T32" fmla="*/ 2030 w 2081"/>
                <a:gd name="T33" fmla="*/ 241 h 1619"/>
                <a:gd name="T34" fmla="*/ 2050 w 2081"/>
                <a:gd name="T35" fmla="*/ 298 h 1619"/>
                <a:gd name="T36" fmla="*/ 2065 w 2081"/>
                <a:gd name="T37" fmla="*/ 360 h 1619"/>
                <a:gd name="T38" fmla="*/ 2076 w 2081"/>
                <a:gd name="T39" fmla="*/ 427 h 1619"/>
                <a:gd name="T40" fmla="*/ 2081 w 2081"/>
                <a:gd name="T41" fmla="*/ 497 h 1619"/>
                <a:gd name="T42" fmla="*/ 2080 w 2081"/>
                <a:gd name="T43" fmla="*/ 570 h 1619"/>
                <a:gd name="T44" fmla="*/ 2073 w 2081"/>
                <a:gd name="T45" fmla="*/ 644 h 1619"/>
                <a:gd name="T46" fmla="*/ 2059 w 2081"/>
                <a:gd name="T47" fmla="*/ 718 h 1619"/>
                <a:gd name="T48" fmla="*/ 2038 w 2081"/>
                <a:gd name="T49" fmla="*/ 791 h 1619"/>
                <a:gd name="T50" fmla="*/ 2011 w 2081"/>
                <a:gd name="T51" fmla="*/ 861 h 1619"/>
                <a:gd name="T52" fmla="*/ 1977 w 2081"/>
                <a:gd name="T53" fmla="*/ 927 h 1619"/>
                <a:gd name="T54" fmla="*/ 1937 w 2081"/>
                <a:gd name="T55" fmla="*/ 988 h 1619"/>
                <a:gd name="T56" fmla="*/ 1890 w 2081"/>
                <a:gd name="T57" fmla="*/ 1045 h 1619"/>
                <a:gd name="T58" fmla="*/ 1836 w 2081"/>
                <a:gd name="T59" fmla="*/ 1097 h 1619"/>
                <a:gd name="T60" fmla="*/ 1778 w 2081"/>
                <a:gd name="T61" fmla="*/ 1143 h 1619"/>
                <a:gd name="T62" fmla="*/ 1718 w 2081"/>
                <a:gd name="T63" fmla="*/ 1181 h 1619"/>
                <a:gd name="T64" fmla="*/ 1651 w 2081"/>
                <a:gd name="T65" fmla="*/ 1217 h 1619"/>
                <a:gd name="T66" fmla="*/ 1578 w 2081"/>
                <a:gd name="T67" fmla="*/ 1249 h 1619"/>
                <a:gd name="T68" fmla="*/ 1499 w 2081"/>
                <a:gd name="T69" fmla="*/ 1280 h 1619"/>
                <a:gd name="T70" fmla="*/ 1414 w 2081"/>
                <a:gd name="T71" fmla="*/ 1307 h 1619"/>
                <a:gd name="T72" fmla="*/ 1323 w 2081"/>
                <a:gd name="T73" fmla="*/ 1333 h 1619"/>
                <a:gd name="T74" fmla="*/ 1230 w 2081"/>
                <a:gd name="T75" fmla="*/ 1356 h 1619"/>
                <a:gd name="T76" fmla="*/ 1133 w 2081"/>
                <a:gd name="T77" fmla="*/ 1377 h 1619"/>
                <a:gd name="T78" fmla="*/ 1035 w 2081"/>
                <a:gd name="T79" fmla="*/ 1396 h 1619"/>
                <a:gd name="T80" fmla="*/ 937 w 2081"/>
                <a:gd name="T81" fmla="*/ 1413 h 1619"/>
                <a:gd name="T82" fmla="*/ 841 w 2081"/>
                <a:gd name="T83" fmla="*/ 1428 h 1619"/>
                <a:gd name="T84" fmla="*/ 747 w 2081"/>
                <a:gd name="T85" fmla="*/ 1441 h 1619"/>
                <a:gd name="T86" fmla="*/ 657 w 2081"/>
                <a:gd name="T87" fmla="*/ 1452 h 1619"/>
                <a:gd name="T88" fmla="*/ 573 w 2081"/>
                <a:gd name="T89" fmla="*/ 1462 h 1619"/>
                <a:gd name="T90" fmla="*/ 494 w 2081"/>
                <a:gd name="T91" fmla="*/ 1471 h 1619"/>
                <a:gd name="T92" fmla="*/ 422 w 2081"/>
                <a:gd name="T93" fmla="*/ 1479 h 1619"/>
                <a:gd name="T94" fmla="*/ 356 w 2081"/>
                <a:gd name="T95" fmla="*/ 1487 h 1619"/>
                <a:gd name="T96" fmla="*/ 296 w 2081"/>
                <a:gd name="T97" fmla="*/ 1494 h 1619"/>
                <a:gd name="T98" fmla="*/ 222 w 2081"/>
                <a:gd name="T99" fmla="*/ 1505 h 1619"/>
                <a:gd name="T100" fmla="*/ 154 w 2081"/>
                <a:gd name="T101" fmla="*/ 1518 h 1619"/>
                <a:gd name="T102" fmla="*/ 100 w 2081"/>
                <a:gd name="T103" fmla="*/ 1533 h 1619"/>
                <a:gd name="T104" fmla="*/ 60 w 2081"/>
                <a:gd name="T105" fmla="*/ 1551 h 1619"/>
                <a:gd name="T106" fmla="*/ 31 w 2081"/>
                <a:gd name="T107" fmla="*/ 1571 h 1619"/>
                <a:gd name="T108" fmla="*/ 12 w 2081"/>
                <a:gd name="T109" fmla="*/ 1594 h 1619"/>
                <a:gd name="T110" fmla="*/ 0 w 2081"/>
                <a:gd name="T111" fmla="*/ 1619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81" h="1619">
                  <a:moveTo>
                    <a:pt x="1034" y="78"/>
                  </a:moveTo>
                  <a:lnTo>
                    <a:pt x="1035" y="78"/>
                  </a:lnTo>
                  <a:lnTo>
                    <a:pt x="1037" y="78"/>
                  </a:lnTo>
                  <a:lnTo>
                    <a:pt x="1041" y="77"/>
                  </a:lnTo>
                  <a:lnTo>
                    <a:pt x="1047" y="75"/>
                  </a:lnTo>
                  <a:lnTo>
                    <a:pt x="1056" y="74"/>
                  </a:lnTo>
                  <a:lnTo>
                    <a:pt x="1068" y="72"/>
                  </a:lnTo>
                  <a:lnTo>
                    <a:pt x="1082" y="69"/>
                  </a:lnTo>
                  <a:lnTo>
                    <a:pt x="1100" y="65"/>
                  </a:lnTo>
                  <a:lnTo>
                    <a:pt x="1121" y="61"/>
                  </a:lnTo>
                  <a:lnTo>
                    <a:pt x="1145" y="57"/>
                  </a:lnTo>
                  <a:lnTo>
                    <a:pt x="1172" y="52"/>
                  </a:lnTo>
                  <a:lnTo>
                    <a:pt x="1201" y="47"/>
                  </a:lnTo>
                  <a:lnTo>
                    <a:pt x="1232" y="42"/>
                  </a:lnTo>
                  <a:lnTo>
                    <a:pt x="1265" y="37"/>
                  </a:lnTo>
                  <a:lnTo>
                    <a:pt x="1299" y="32"/>
                  </a:lnTo>
                  <a:lnTo>
                    <a:pt x="1334" y="26"/>
                  </a:lnTo>
                  <a:lnTo>
                    <a:pt x="1370" y="22"/>
                  </a:lnTo>
                  <a:lnTo>
                    <a:pt x="1405" y="17"/>
                  </a:lnTo>
                  <a:lnTo>
                    <a:pt x="1441" y="13"/>
                  </a:lnTo>
                  <a:lnTo>
                    <a:pt x="1476" y="9"/>
                  </a:lnTo>
                  <a:lnTo>
                    <a:pt x="1510" y="6"/>
                  </a:lnTo>
                  <a:lnTo>
                    <a:pt x="1544" y="4"/>
                  </a:lnTo>
                  <a:lnTo>
                    <a:pt x="1575" y="2"/>
                  </a:lnTo>
                  <a:lnTo>
                    <a:pt x="1607" y="1"/>
                  </a:lnTo>
                  <a:lnTo>
                    <a:pt x="1636" y="0"/>
                  </a:lnTo>
                  <a:lnTo>
                    <a:pt x="1664" y="1"/>
                  </a:lnTo>
                  <a:lnTo>
                    <a:pt x="1691" y="1"/>
                  </a:lnTo>
                  <a:lnTo>
                    <a:pt x="1716" y="3"/>
                  </a:lnTo>
                  <a:lnTo>
                    <a:pt x="1740" y="6"/>
                  </a:lnTo>
                  <a:lnTo>
                    <a:pt x="1764" y="10"/>
                  </a:lnTo>
                  <a:lnTo>
                    <a:pt x="1785" y="13"/>
                  </a:lnTo>
                  <a:lnTo>
                    <a:pt x="1806" y="19"/>
                  </a:lnTo>
                  <a:lnTo>
                    <a:pt x="1825" y="25"/>
                  </a:lnTo>
                  <a:lnTo>
                    <a:pt x="1843" y="32"/>
                  </a:lnTo>
                  <a:lnTo>
                    <a:pt x="1860" y="40"/>
                  </a:lnTo>
                  <a:lnTo>
                    <a:pt x="1877" y="49"/>
                  </a:lnTo>
                  <a:lnTo>
                    <a:pt x="1893" y="58"/>
                  </a:lnTo>
                  <a:lnTo>
                    <a:pt x="1907" y="69"/>
                  </a:lnTo>
                  <a:lnTo>
                    <a:pt x="1922" y="81"/>
                  </a:lnTo>
                  <a:lnTo>
                    <a:pt x="1935" y="94"/>
                  </a:lnTo>
                  <a:lnTo>
                    <a:pt x="1948" y="107"/>
                  </a:lnTo>
                  <a:lnTo>
                    <a:pt x="1959" y="119"/>
                  </a:lnTo>
                  <a:lnTo>
                    <a:pt x="1969" y="132"/>
                  </a:lnTo>
                  <a:lnTo>
                    <a:pt x="1979" y="146"/>
                  </a:lnTo>
                  <a:lnTo>
                    <a:pt x="1988" y="160"/>
                  </a:lnTo>
                  <a:lnTo>
                    <a:pt x="1997" y="175"/>
                  </a:lnTo>
                  <a:lnTo>
                    <a:pt x="2006" y="191"/>
                  </a:lnTo>
                  <a:lnTo>
                    <a:pt x="2015" y="207"/>
                  </a:lnTo>
                  <a:lnTo>
                    <a:pt x="2022" y="224"/>
                  </a:lnTo>
                  <a:lnTo>
                    <a:pt x="2030" y="241"/>
                  </a:lnTo>
                  <a:lnTo>
                    <a:pt x="2037" y="260"/>
                  </a:lnTo>
                  <a:lnTo>
                    <a:pt x="2044" y="278"/>
                  </a:lnTo>
                  <a:lnTo>
                    <a:pt x="2050" y="298"/>
                  </a:lnTo>
                  <a:lnTo>
                    <a:pt x="2055" y="318"/>
                  </a:lnTo>
                  <a:lnTo>
                    <a:pt x="2061" y="339"/>
                  </a:lnTo>
                  <a:lnTo>
                    <a:pt x="2065" y="360"/>
                  </a:lnTo>
                  <a:lnTo>
                    <a:pt x="2070" y="382"/>
                  </a:lnTo>
                  <a:lnTo>
                    <a:pt x="2073" y="404"/>
                  </a:lnTo>
                  <a:lnTo>
                    <a:pt x="2076" y="427"/>
                  </a:lnTo>
                  <a:lnTo>
                    <a:pt x="2078" y="450"/>
                  </a:lnTo>
                  <a:lnTo>
                    <a:pt x="2080" y="473"/>
                  </a:lnTo>
                  <a:lnTo>
                    <a:pt x="2081" y="497"/>
                  </a:lnTo>
                  <a:lnTo>
                    <a:pt x="2081" y="521"/>
                  </a:lnTo>
                  <a:lnTo>
                    <a:pt x="2081" y="546"/>
                  </a:lnTo>
                  <a:lnTo>
                    <a:pt x="2080" y="570"/>
                  </a:lnTo>
                  <a:lnTo>
                    <a:pt x="2078" y="595"/>
                  </a:lnTo>
                  <a:lnTo>
                    <a:pt x="2076" y="620"/>
                  </a:lnTo>
                  <a:lnTo>
                    <a:pt x="2073" y="644"/>
                  </a:lnTo>
                  <a:lnTo>
                    <a:pt x="2069" y="669"/>
                  </a:lnTo>
                  <a:lnTo>
                    <a:pt x="2064" y="694"/>
                  </a:lnTo>
                  <a:lnTo>
                    <a:pt x="2059" y="718"/>
                  </a:lnTo>
                  <a:lnTo>
                    <a:pt x="2052" y="742"/>
                  </a:lnTo>
                  <a:lnTo>
                    <a:pt x="2046" y="767"/>
                  </a:lnTo>
                  <a:lnTo>
                    <a:pt x="2038" y="791"/>
                  </a:lnTo>
                  <a:lnTo>
                    <a:pt x="2030" y="814"/>
                  </a:lnTo>
                  <a:lnTo>
                    <a:pt x="2021" y="838"/>
                  </a:lnTo>
                  <a:lnTo>
                    <a:pt x="2011" y="861"/>
                  </a:lnTo>
                  <a:lnTo>
                    <a:pt x="2000" y="883"/>
                  </a:lnTo>
                  <a:lnTo>
                    <a:pt x="1989" y="905"/>
                  </a:lnTo>
                  <a:lnTo>
                    <a:pt x="1977" y="927"/>
                  </a:lnTo>
                  <a:lnTo>
                    <a:pt x="1964" y="948"/>
                  </a:lnTo>
                  <a:lnTo>
                    <a:pt x="1951" y="969"/>
                  </a:lnTo>
                  <a:lnTo>
                    <a:pt x="1937" y="988"/>
                  </a:lnTo>
                  <a:lnTo>
                    <a:pt x="1922" y="1008"/>
                  </a:lnTo>
                  <a:lnTo>
                    <a:pt x="1906" y="1027"/>
                  </a:lnTo>
                  <a:lnTo>
                    <a:pt x="1890" y="1045"/>
                  </a:lnTo>
                  <a:lnTo>
                    <a:pt x="1873" y="1063"/>
                  </a:lnTo>
                  <a:lnTo>
                    <a:pt x="1855" y="1080"/>
                  </a:lnTo>
                  <a:lnTo>
                    <a:pt x="1836" y="1097"/>
                  </a:lnTo>
                  <a:lnTo>
                    <a:pt x="1817" y="1113"/>
                  </a:lnTo>
                  <a:lnTo>
                    <a:pt x="1797" y="1129"/>
                  </a:lnTo>
                  <a:lnTo>
                    <a:pt x="1778" y="1143"/>
                  </a:lnTo>
                  <a:lnTo>
                    <a:pt x="1759" y="1156"/>
                  </a:lnTo>
                  <a:lnTo>
                    <a:pt x="1739" y="1169"/>
                  </a:lnTo>
                  <a:lnTo>
                    <a:pt x="1718" y="1181"/>
                  </a:lnTo>
                  <a:lnTo>
                    <a:pt x="1696" y="1194"/>
                  </a:lnTo>
                  <a:lnTo>
                    <a:pt x="1674" y="1205"/>
                  </a:lnTo>
                  <a:lnTo>
                    <a:pt x="1651" y="1217"/>
                  </a:lnTo>
                  <a:lnTo>
                    <a:pt x="1628" y="1228"/>
                  </a:lnTo>
                  <a:lnTo>
                    <a:pt x="1603" y="1239"/>
                  </a:lnTo>
                  <a:lnTo>
                    <a:pt x="1578" y="1249"/>
                  </a:lnTo>
                  <a:lnTo>
                    <a:pt x="1552" y="1260"/>
                  </a:lnTo>
                  <a:lnTo>
                    <a:pt x="1526" y="1270"/>
                  </a:lnTo>
                  <a:lnTo>
                    <a:pt x="1499" y="1280"/>
                  </a:lnTo>
                  <a:lnTo>
                    <a:pt x="1471" y="1289"/>
                  </a:lnTo>
                  <a:lnTo>
                    <a:pt x="1442" y="1299"/>
                  </a:lnTo>
                  <a:lnTo>
                    <a:pt x="1414" y="1307"/>
                  </a:lnTo>
                  <a:lnTo>
                    <a:pt x="1384" y="1316"/>
                  </a:lnTo>
                  <a:lnTo>
                    <a:pt x="1354" y="1325"/>
                  </a:lnTo>
                  <a:lnTo>
                    <a:pt x="1323" y="1333"/>
                  </a:lnTo>
                  <a:lnTo>
                    <a:pt x="1293" y="1341"/>
                  </a:lnTo>
                  <a:lnTo>
                    <a:pt x="1261" y="1349"/>
                  </a:lnTo>
                  <a:lnTo>
                    <a:pt x="1230" y="1356"/>
                  </a:lnTo>
                  <a:lnTo>
                    <a:pt x="1198" y="1364"/>
                  </a:lnTo>
                  <a:lnTo>
                    <a:pt x="1165" y="1371"/>
                  </a:lnTo>
                  <a:lnTo>
                    <a:pt x="1133" y="1377"/>
                  </a:lnTo>
                  <a:lnTo>
                    <a:pt x="1100" y="1384"/>
                  </a:lnTo>
                  <a:lnTo>
                    <a:pt x="1068" y="1390"/>
                  </a:lnTo>
                  <a:lnTo>
                    <a:pt x="1035" y="1396"/>
                  </a:lnTo>
                  <a:lnTo>
                    <a:pt x="1002" y="1402"/>
                  </a:lnTo>
                  <a:lnTo>
                    <a:pt x="970" y="1408"/>
                  </a:lnTo>
                  <a:lnTo>
                    <a:pt x="937" y="1413"/>
                  </a:lnTo>
                  <a:lnTo>
                    <a:pt x="905" y="1418"/>
                  </a:lnTo>
                  <a:lnTo>
                    <a:pt x="872" y="1423"/>
                  </a:lnTo>
                  <a:lnTo>
                    <a:pt x="841" y="1428"/>
                  </a:lnTo>
                  <a:lnTo>
                    <a:pt x="809" y="1432"/>
                  </a:lnTo>
                  <a:lnTo>
                    <a:pt x="778" y="1436"/>
                  </a:lnTo>
                  <a:lnTo>
                    <a:pt x="747" y="1441"/>
                  </a:lnTo>
                  <a:lnTo>
                    <a:pt x="717" y="1445"/>
                  </a:lnTo>
                  <a:lnTo>
                    <a:pt x="687" y="1448"/>
                  </a:lnTo>
                  <a:lnTo>
                    <a:pt x="657" y="1452"/>
                  </a:lnTo>
                  <a:lnTo>
                    <a:pt x="629" y="1456"/>
                  </a:lnTo>
                  <a:lnTo>
                    <a:pt x="601" y="1459"/>
                  </a:lnTo>
                  <a:lnTo>
                    <a:pt x="573" y="1462"/>
                  </a:lnTo>
                  <a:lnTo>
                    <a:pt x="546" y="1465"/>
                  </a:lnTo>
                  <a:lnTo>
                    <a:pt x="520" y="1468"/>
                  </a:lnTo>
                  <a:lnTo>
                    <a:pt x="494" y="1471"/>
                  </a:lnTo>
                  <a:lnTo>
                    <a:pt x="470" y="1474"/>
                  </a:lnTo>
                  <a:lnTo>
                    <a:pt x="445" y="1476"/>
                  </a:lnTo>
                  <a:lnTo>
                    <a:pt x="422" y="1479"/>
                  </a:lnTo>
                  <a:lnTo>
                    <a:pt x="399" y="1482"/>
                  </a:lnTo>
                  <a:lnTo>
                    <a:pt x="377" y="1484"/>
                  </a:lnTo>
                  <a:lnTo>
                    <a:pt x="356" y="1487"/>
                  </a:lnTo>
                  <a:lnTo>
                    <a:pt x="335" y="1489"/>
                  </a:lnTo>
                  <a:lnTo>
                    <a:pt x="315" y="1492"/>
                  </a:lnTo>
                  <a:lnTo>
                    <a:pt x="296" y="1494"/>
                  </a:lnTo>
                  <a:lnTo>
                    <a:pt x="278" y="1496"/>
                  </a:lnTo>
                  <a:lnTo>
                    <a:pt x="249" y="1501"/>
                  </a:lnTo>
                  <a:lnTo>
                    <a:pt x="222" y="1505"/>
                  </a:lnTo>
                  <a:lnTo>
                    <a:pt x="198" y="1509"/>
                  </a:lnTo>
                  <a:lnTo>
                    <a:pt x="175" y="1514"/>
                  </a:lnTo>
                  <a:lnTo>
                    <a:pt x="154" y="1518"/>
                  </a:lnTo>
                  <a:lnTo>
                    <a:pt x="134" y="1523"/>
                  </a:lnTo>
                  <a:lnTo>
                    <a:pt x="116" y="1528"/>
                  </a:lnTo>
                  <a:lnTo>
                    <a:pt x="100" y="1533"/>
                  </a:lnTo>
                  <a:lnTo>
                    <a:pt x="86" y="1539"/>
                  </a:lnTo>
                  <a:lnTo>
                    <a:pt x="72" y="1544"/>
                  </a:lnTo>
                  <a:lnTo>
                    <a:pt x="60" y="1551"/>
                  </a:lnTo>
                  <a:lnTo>
                    <a:pt x="49" y="1557"/>
                  </a:lnTo>
                  <a:lnTo>
                    <a:pt x="40" y="1564"/>
                  </a:lnTo>
                  <a:lnTo>
                    <a:pt x="31" y="1571"/>
                  </a:lnTo>
                  <a:lnTo>
                    <a:pt x="24" y="1579"/>
                  </a:lnTo>
                  <a:lnTo>
                    <a:pt x="17" y="1586"/>
                  </a:lnTo>
                  <a:lnTo>
                    <a:pt x="12" y="1594"/>
                  </a:lnTo>
                  <a:lnTo>
                    <a:pt x="7" y="1603"/>
                  </a:lnTo>
                  <a:lnTo>
                    <a:pt x="3" y="1611"/>
                  </a:lnTo>
                  <a:lnTo>
                    <a:pt x="0" y="1619"/>
                  </a:lnTo>
                  <a:lnTo>
                    <a:pt x="0" y="1619"/>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2" name="Freeform 59"/>
            <p:cNvSpPr>
              <a:spLocks/>
            </p:cNvSpPr>
            <p:nvPr/>
          </p:nvSpPr>
          <p:spPr bwMode="auto">
            <a:xfrm>
              <a:off x="3907955" y="5784953"/>
              <a:ext cx="42863" cy="95250"/>
            </a:xfrm>
            <a:custGeom>
              <a:avLst/>
              <a:gdLst>
                <a:gd name="T0" fmla="*/ 27 w 27"/>
                <a:gd name="T1" fmla="*/ 0 h 60"/>
                <a:gd name="T2" fmla="*/ 26 w 27"/>
                <a:gd name="T3" fmla="*/ 60 h 60"/>
                <a:gd name="T4" fmla="*/ 0 w 27"/>
                <a:gd name="T5" fmla="*/ 6 h 60"/>
                <a:gd name="T6" fmla="*/ 27 w 27"/>
                <a:gd name="T7" fmla="*/ 0 h 60"/>
              </a:gdLst>
              <a:ahLst/>
              <a:cxnLst>
                <a:cxn ang="0">
                  <a:pos x="T0" y="T1"/>
                </a:cxn>
                <a:cxn ang="0">
                  <a:pos x="T2" y="T3"/>
                </a:cxn>
                <a:cxn ang="0">
                  <a:pos x="T4" y="T5"/>
                </a:cxn>
                <a:cxn ang="0">
                  <a:pos x="T6" y="T7"/>
                </a:cxn>
              </a:cxnLst>
              <a:rect l="0" t="0" r="r" b="b"/>
              <a:pathLst>
                <a:path w="27" h="60">
                  <a:moveTo>
                    <a:pt x="27" y="0"/>
                  </a:moveTo>
                  <a:lnTo>
                    <a:pt x="26" y="60"/>
                  </a:lnTo>
                  <a:lnTo>
                    <a:pt x="0" y="6"/>
                  </a:lnTo>
                  <a:lnTo>
                    <a:pt x="27"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grpSp>
        <p:nvGrpSpPr>
          <p:cNvPr id="73" name="Gruppieren 72"/>
          <p:cNvGrpSpPr/>
          <p:nvPr/>
        </p:nvGrpSpPr>
        <p:grpSpPr>
          <a:xfrm>
            <a:off x="4523905" y="5621441"/>
            <a:ext cx="1296988" cy="258763"/>
            <a:chOff x="2999905" y="5621440"/>
            <a:chExt cx="1296988" cy="258763"/>
          </a:xfrm>
        </p:grpSpPr>
        <p:sp>
          <p:nvSpPr>
            <p:cNvPr id="74" name="Freeform 60"/>
            <p:cNvSpPr>
              <a:spLocks/>
            </p:cNvSpPr>
            <p:nvPr/>
          </p:nvSpPr>
          <p:spPr bwMode="auto">
            <a:xfrm>
              <a:off x="3033243" y="5621440"/>
              <a:ext cx="1263650" cy="192088"/>
            </a:xfrm>
            <a:custGeom>
              <a:avLst/>
              <a:gdLst>
                <a:gd name="T0" fmla="*/ 796 w 796"/>
                <a:gd name="T1" fmla="*/ 4 h 121"/>
                <a:gd name="T2" fmla="*/ 795 w 796"/>
                <a:gd name="T3" fmla="*/ 4 h 121"/>
                <a:gd name="T4" fmla="*/ 793 w 796"/>
                <a:gd name="T5" fmla="*/ 4 h 121"/>
                <a:gd name="T6" fmla="*/ 789 w 796"/>
                <a:gd name="T7" fmla="*/ 4 h 121"/>
                <a:gd name="T8" fmla="*/ 782 w 796"/>
                <a:gd name="T9" fmla="*/ 4 h 121"/>
                <a:gd name="T10" fmla="*/ 773 w 796"/>
                <a:gd name="T11" fmla="*/ 3 h 121"/>
                <a:gd name="T12" fmla="*/ 761 w 796"/>
                <a:gd name="T13" fmla="*/ 3 h 121"/>
                <a:gd name="T14" fmla="*/ 745 w 796"/>
                <a:gd name="T15" fmla="*/ 3 h 121"/>
                <a:gd name="T16" fmla="*/ 727 w 796"/>
                <a:gd name="T17" fmla="*/ 3 h 121"/>
                <a:gd name="T18" fmla="*/ 705 w 796"/>
                <a:gd name="T19" fmla="*/ 2 h 121"/>
                <a:gd name="T20" fmla="*/ 681 w 796"/>
                <a:gd name="T21" fmla="*/ 2 h 121"/>
                <a:gd name="T22" fmla="*/ 654 w 796"/>
                <a:gd name="T23" fmla="*/ 2 h 121"/>
                <a:gd name="T24" fmla="*/ 626 w 796"/>
                <a:gd name="T25" fmla="*/ 1 h 121"/>
                <a:gd name="T26" fmla="*/ 596 w 796"/>
                <a:gd name="T27" fmla="*/ 1 h 121"/>
                <a:gd name="T28" fmla="*/ 565 w 796"/>
                <a:gd name="T29" fmla="*/ 1 h 121"/>
                <a:gd name="T30" fmla="*/ 533 w 796"/>
                <a:gd name="T31" fmla="*/ 1 h 121"/>
                <a:gd name="T32" fmla="*/ 502 w 796"/>
                <a:gd name="T33" fmla="*/ 1 h 121"/>
                <a:gd name="T34" fmla="*/ 470 w 796"/>
                <a:gd name="T35" fmla="*/ 0 h 121"/>
                <a:gd name="T36" fmla="*/ 439 w 796"/>
                <a:gd name="T37" fmla="*/ 0 h 121"/>
                <a:gd name="T38" fmla="*/ 408 w 796"/>
                <a:gd name="T39" fmla="*/ 0 h 121"/>
                <a:gd name="T40" fmla="*/ 380 w 796"/>
                <a:gd name="T41" fmla="*/ 1 h 121"/>
                <a:gd name="T42" fmla="*/ 351 w 796"/>
                <a:gd name="T43" fmla="*/ 1 h 121"/>
                <a:gd name="T44" fmla="*/ 325 w 796"/>
                <a:gd name="T45" fmla="*/ 1 h 121"/>
                <a:gd name="T46" fmla="*/ 299 w 796"/>
                <a:gd name="T47" fmla="*/ 1 h 121"/>
                <a:gd name="T48" fmla="*/ 276 w 796"/>
                <a:gd name="T49" fmla="*/ 2 h 121"/>
                <a:gd name="T50" fmla="*/ 253 w 796"/>
                <a:gd name="T51" fmla="*/ 2 h 121"/>
                <a:gd name="T52" fmla="*/ 232 w 796"/>
                <a:gd name="T53" fmla="*/ 3 h 121"/>
                <a:gd name="T54" fmla="*/ 213 w 796"/>
                <a:gd name="T55" fmla="*/ 4 h 121"/>
                <a:gd name="T56" fmla="*/ 194 w 796"/>
                <a:gd name="T57" fmla="*/ 5 h 121"/>
                <a:gd name="T58" fmla="*/ 177 w 796"/>
                <a:gd name="T59" fmla="*/ 6 h 121"/>
                <a:gd name="T60" fmla="*/ 161 w 796"/>
                <a:gd name="T61" fmla="*/ 7 h 121"/>
                <a:gd name="T62" fmla="*/ 146 w 796"/>
                <a:gd name="T63" fmla="*/ 8 h 121"/>
                <a:gd name="T64" fmla="*/ 132 w 796"/>
                <a:gd name="T65" fmla="*/ 9 h 121"/>
                <a:gd name="T66" fmla="*/ 120 w 796"/>
                <a:gd name="T67" fmla="*/ 11 h 121"/>
                <a:gd name="T68" fmla="*/ 108 w 796"/>
                <a:gd name="T69" fmla="*/ 12 h 121"/>
                <a:gd name="T70" fmla="*/ 96 w 796"/>
                <a:gd name="T71" fmla="*/ 14 h 121"/>
                <a:gd name="T72" fmla="*/ 86 w 796"/>
                <a:gd name="T73" fmla="*/ 16 h 121"/>
                <a:gd name="T74" fmla="*/ 76 w 796"/>
                <a:gd name="T75" fmla="*/ 18 h 121"/>
                <a:gd name="T76" fmla="*/ 63 w 796"/>
                <a:gd name="T77" fmla="*/ 21 h 121"/>
                <a:gd name="T78" fmla="*/ 51 w 796"/>
                <a:gd name="T79" fmla="*/ 25 h 121"/>
                <a:gd name="T80" fmla="*/ 41 w 796"/>
                <a:gd name="T81" fmla="*/ 29 h 121"/>
                <a:gd name="T82" fmla="*/ 32 w 796"/>
                <a:gd name="T83" fmla="*/ 33 h 121"/>
                <a:gd name="T84" fmla="*/ 24 w 796"/>
                <a:gd name="T85" fmla="*/ 38 h 121"/>
                <a:gd name="T86" fmla="*/ 18 w 796"/>
                <a:gd name="T87" fmla="*/ 43 h 121"/>
                <a:gd name="T88" fmla="*/ 12 w 796"/>
                <a:gd name="T89" fmla="*/ 49 h 121"/>
                <a:gd name="T90" fmla="*/ 8 w 796"/>
                <a:gd name="T91" fmla="*/ 55 h 121"/>
                <a:gd name="T92" fmla="*/ 5 w 796"/>
                <a:gd name="T93" fmla="*/ 63 h 121"/>
                <a:gd name="T94" fmla="*/ 2 w 796"/>
                <a:gd name="T95" fmla="*/ 71 h 121"/>
                <a:gd name="T96" fmla="*/ 0 w 796"/>
                <a:gd name="T97" fmla="*/ 79 h 121"/>
                <a:gd name="T98" fmla="*/ 0 w 796"/>
                <a:gd name="T99" fmla="*/ 88 h 121"/>
                <a:gd name="T100" fmla="*/ 0 w 796"/>
                <a:gd name="T101" fmla="*/ 98 h 121"/>
                <a:gd name="T102" fmla="*/ 1 w 796"/>
                <a:gd name="T103" fmla="*/ 108 h 121"/>
                <a:gd name="T104" fmla="*/ 2 w 796"/>
                <a:gd name="T105" fmla="*/ 118 h 121"/>
                <a:gd name="T106" fmla="*/ 3 w 796"/>
                <a:gd name="T10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6" h="121">
                  <a:moveTo>
                    <a:pt x="796" y="4"/>
                  </a:moveTo>
                  <a:lnTo>
                    <a:pt x="795" y="4"/>
                  </a:lnTo>
                  <a:lnTo>
                    <a:pt x="793" y="4"/>
                  </a:lnTo>
                  <a:lnTo>
                    <a:pt x="789" y="4"/>
                  </a:lnTo>
                  <a:lnTo>
                    <a:pt x="782" y="4"/>
                  </a:lnTo>
                  <a:lnTo>
                    <a:pt x="773" y="3"/>
                  </a:lnTo>
                  <a:lnTo>
                    <a:pt x="761" y="3"/>
                  </a:lnTo>
                  <a:lnTo>
                    <a:pt x="745" y="3"/>
                  </a:lnTo>
                  <a:lnTo>
                    <a:pt x="727" y="3"/>
                  </a:lnTo>
                  <a:lnTo>
                    <a:pt x="705" y="2"/>
                  </a:lnTo>
                  <a:lnTo>
                    <a:pt x="681" y="2"/>
                  </a:lnTo>
                  <a:lnTo>
                    <a:pt x="654" y="2"/>
                  </a:lnTo>
                  <a:lnTo>
                    <a:pt x="626" y="1"/>
                  </a:lnTo>
                  <a:lnTo>
                    <a:pt x="596" y="1"/>
                  </a:lnTo>
                  <a:lnTo>
                    <a:pt x="565" y="1"/>
                  </a:lnTo>
                  <a:lnTo>
                    <a:pt x="533" y="1"/>
                  </a:lnTo>
                  <a:lnTo>
                    <a:pt x="502" y="1"/>
                  </a:lnTo>
                  <a:lnTo>
                    <a:pt x="470" y="0"/>
                  </a:lnTo>
                  <a:lnTo>
                    <a:pt x="439" y="0"/>
                  </a:lnTo>
                  <a:lnTo>
                    <a:pt x="408" y="0"/>
                  </a:lnTo>
                  <a:lnTo>
                    <a:pt x="380" y="1"/>
                  </a:lnTo>
                  <a:lnTo>
                    <a:pt x="351" y="1"/>
                  </a:lnTo>
                  <a:lnTo>
                    <a:pt x="325" y="1"/>
                  </a:lnTo>
                  <a:lnTo>
                    <a:pt x="299" y="1"/>
                  </a:lnTo>
                  <a:lnTo>
                    <a:pt x="276" y="2"/>
                  </a:lnTo>
                  <a:lnTo>
                    <a:pt x="253" y="2"/>
                  </a:lnTo>
                  <a:lnTo>
                    <a:pt x="232" y="3"/>
                  </a:lnTo>
                  <a:lnTo>
                    <a:pt x="213" y="4"/>
                  </a:lnTo>
                  <a:lnTo>
                    <a:pt x="194" y="5"/>
                  </a:lnTo>
                  <a:lnTo>
                    <a:pt x="177" y="6"/>
                  </a:lnTo>
                  <a:lnTo>
                    <a:pt x="161" y="7"/>
                  </a:lnTo>
                  <a:lnTo>
                    <a:pt x="146" y="8"/>
                  </a:lnTo>
                  <a:lnTo>
                    <a:pt x="132" y="9"/>
                  </a:lnTo>
                  <a:lnTo>
                    <a:pt x="120" y="11"/>
                  </a:lnTo>
                  <a:lnTo>
                    <a:pt x="108" y="12"/>
                  </a:lnTo>
                  <a:lnTo>
                    <a:pt x="96" y="14"/>
                  </a:lnTo>
                  <a:lnTo>
                    <a:pt x="86" y="16"/>
                  </a:lnTo>
                  <a:lnTo>
                    <a:pt x="76" y="18"/>
                  </a:lnTo>
                  <a:lnTo>
                    <a:pt x="63" y="21"/>
                  </a:lnTo>
                  <a:lnTo>
                    <a:pt x="51" y="25"/>
                  </a:lnTo>
                  <a:lnTo>
                    <a:pt x="41" y="29"/>
                  </a:lnTo>
                  <a:lnTo>
                    <a:pt x="32" y="33"/>
                  </a:lnTo>
                  <a:lnTo>
                    <a:pt x="24" y="38"/>
                  </a:lnTo>
                  <a:lnTo>
                    <a:pt x="18" y="43"/>
                  </a:lnTo>
                  <a:lnTo>
                    <a:pt x="12" y="49"/>
                  </a:lnTo>
                  <a:lnTo>
                    <a:pt x="8" y="55"/>
                  </a:lnTo>
                  <a:lnTo>
                    <a:pt x="5" y="63"/>
                  </a:lnTo>
                  <a:lnTo>
                    <a:pt x="2" y="71"/>
                  </a:lnTo>
                  <a:lnTo>
                    <a:pt x="0" y="79"/>
                  </a:lnTo>
                  <a:lnTo>
                    <a:pt x="0" y="88"/>
                  </a:lnTo>
                  <a:lnTo>
                    <a:pt x="0" y="98"/>
                  </a:lnTo>
                  <a:lnTo>
                    <a:pt x="1" y="108"/>
                  </a:lnTo>
                  <a:lnTo>
                    <a:pt x="2" y="118"/>
                  </a:lnTo>
                  <a:lnTo>
                    <a:pt x="3" y="121"/>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75" name="Freeform 61"/>
            <p:cNvSpPr>
              <a:spLocks/>
            </p:cNvSpPr>
            <p:nvPr/>
          </p:nvSpPr>
          <p:spPr bwMode="auto">
            <a:xfrm>
              <a:off x="2999905" y="5786540"/>
              <a:ext cx="53975" cy="93663"/>
            </a:xfrm>
            <a:custGeom>
              <a:avLst/>
              <a:gdLst>
                <a:gd name="T0" fmla="*/ 27 w 34"/>
                <a:gd name="T1" fmla="*/ 0 h 59"/>
                <a:gd name="T2" fmla="*/ 34 w 34"/>
                <a:gd name="T3" fmla="*/ 59 h 59"/>
                <a:gd name="T4" fmla="*/ 0 w 34"/>
                <a:gd name="T5" fmla="*/ 11 h 59"/>
                <a:gd name="T6" fmla="*/ 27 w 34"/>
                <a:gd name="T7" fmla="*/ 0 h 59"/>
              </a:gdLst>
              <a:ahLst/>
              <a:cxnLst>
                <a:cxn ang="0">
                  <a:pos x="T0" y="T1"/>
                </a:cxn>
                <a:cxn ang="0">
                  <a:pos x="T2" y="T3"/>
                </a:cxn>
                <a:cxn ang="0">
                  <a:pos x="T4" y="T5"/>
                </a:cxn>
                <a:cxn ang="0">
                  <a:pos x="T6" y="T7"/>
                </a:cxn>
              </a:cxnLst>
              <a:rect l="0" t="0" r="r" b="b"/>
              <a:pathLst>
                <a:path w="34" h="59">
                  <a:moveTo>
                    <a:pt x="27" y="0"/>
                  </a:moveTo>
                  <a:lnTo>
                    <a:pt x="34" y="59"/>
                  </a:lnTo>
                  <a:lnTo>
                    <a:pt x="0" y="11"/>
                  </a:lnTo>
                  <a:lnTo>
                    <a:pt x="27"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grpSp>
      <p:sp>
        <p:nvSpPr>
          <p:cNvPr id="76" name="Rectangle 62"/>
          <p:cNvSpPr>
            <a:spLocks noChangeArrowheads="1"/>
          </p:cNvSpPr>
          <p:nvPr/>
        </p:nvSpPr>
        <p:spPr bwMode="auto">
          <a:xfrm>
            <a:off x="4792193" y="5962753"/>
            <a:ext cx="1378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n </a:t>
            </a:r>
            <a:endParaRPr lang="en-US" dirty="0">
              <a:solidFill>
                <a:srgbClr val="000000"/>
              </a:solidFill>
              <a:latin typeface="Arial" pitchFamily="34" charset="0"/>
              <a:cs typeface="Arial" pitchFamily="34" charset="0"/>
            </a:endParaRPr>
          </a:p>
        </p:txBody>
      </p:sp>
      <p:sp>
        <p:nvSpPr>
          <p:cNvPr id="77" name="Rectangle 63"/>
          <p:cNvSpPr>
            <a:spLocks noChangeArrowheads="1"/>
          </p:cNvSpPr>
          <p:nvPr/>
        </p:nvSpPr>
        <p:spPr bwMode="auto">
          <a:xfrm>
            <a:off x="7638580" y="5962753"/>
            <a:ext cx="27251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mm</a:t>
            </a:r>
            <a:endParaRPr lang="en-US" dirty="0">
              <a:solidFill>
                <a:srgbClr val="000000"/>
              </a:solidFill>
              <a:latin typeface="Arial" pitchFamily="34" charset="0"/>
              <a:cs typeface="Arial" pitchFamily="34" charset="0"/>
            </a:endParaRPr>
          </a:p>
        </p:txBody>
      </p:sp>
      <p:sp>
        <p:nvSpPr>
          <p:cNvPr id="78" name="Rectangle 64"/>
          <p:cNvSpPr>
            <a:spLocks noChangeArrowheads="1"/>
          </p:cNvSpPr>
          <p:nvPr/>
        </p:nvSpPr>
        <p:spPr bwMode="auto">
          <a:xfrm>
            <a:off x="5170018" y="5962753"/>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o</a:t>
            </a:r>
            <a:endParaRPr lang="en-US" dirty="0">
              <a:solidFill>
                <a:srgbClr val="000000"/>
              </a:solidFill>
              <a:latin typeface="Arial" pitchFamily="34" charset="0"/>
              <a:cs typeface="Arial" pitchFamily="34" charset="0"/>
            </a:endParaRPr>
          </a:p>
        </p:txBody>
      </p:sp>
      <p:sp>
        <p:nvSpPr>
          <p:cNvPr id="79" name="Rectangle 65"/>
          <p:cNvSpPr>
            <a:spLocks noChangeArrowheads="1"/>
          </p:cNvSpPr>
          <p:nvPr/>
        </p:nvSpPr>
        <p:spPr bwMode="auto">
          <a:xfrm>
            <a:off x="5409730" y="5962753"/>
            <a:ext cx="593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r</a:t>
            </a:r>
            <a:endParaRPr lang="en-US" dirty="0">
              <a:solidFill>
                <a:srgbClr val="000000"/>
              </a:solidFill>
              <a:latin typeface="Arial" pitchFamily="34" charset="0"/>
              <a:cs typeface="Arial" pitchFamily="34" charset="0"/>
            </a:endParaRPr>
          </a:p>
        </p:txBody>
      </p:sp>
      <p:sp>
        <p:nvSpPr>
          <p:cNvPr id="80" name="Rectangle 66"/>
          <p:cNvSpPr>
            <a:spLocks noChangeArrowheads="1"/>
          </p:cNvSpPr>
          <p:nvPr/>
        </p:nvSpPr>
        <p:spPr bwMode="auto">
          <a:xfrm>
            <a:off x="5649443" y="5962753"/>
            <a:ext cx="2228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ien</a:t>
            </a:r>
            <a:endParaRPr lang="en-US" dirty="0">
              <a:solidFill>
                <a:srgbClr val="000000"/>
              </a:solidFill>
              <a:latin typeface="Arial" pitchFamily="34" charset="0"/>
              <a:cs typeface="Arial" pitchFamily="34" charset="0"/>
            </a:endParaRPr>
          </a:p>
        </p:txBody>
      </p:sp>
      <p:sp>
        <p:nvSpPr>
          <p:cNvPr id="81" name="Rectangle 67"/>
          <p:cNvSpPr>
            <a:spLocks noChangeArrowheads="1"/>
          </p:cNvSpPr>
          <p:nvPr/>
        </p:nvSpPr>
        <p:spPr bwMode="auto">
          <a:xfrm>
            <a:off x="6027268" y="5962753"/>
            <a:ext cx="2308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ted</a:t>
            </a:r>
            <a:endParaRPr lang="en-US" dirty="0">
              <a:solidFill>
                <a:srgbClr val="000000"/>
              </a:solidFill>
              <a:latin typeface="Arial" pitchFamily="34" charset="0"/>
              <a:cs typeface="Arial" pitchFamily="34" charset="0"/>
            </a:endParaRPr>
          </a:p>
        </p:txBody>
      </p:sp>
      <p:sp>
        <p:nvSpPr>
          <p:cNvPr id="82" name="Rectangle 68"/>
          <p:cNvSpPr>
            <a:spLocks noChangeArrowheads="1"/>
          </p:cNvSpPr>
          <p:nvPr/>
        </p:nvSpPr>
        <p:spPr bwMode="auto">
          <a:xfrm>
            <a:off x="6644805" y="5962753"/>
            <a:ext cx="2564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Pro</a:t>
            </a:r>
            <a:endParaRPr lang="en-US" dirty="0">
              <a:solidFill>
                <a:srgbClr val="000000"/>
              </a:solidFill>
              <a:latin typeface="Arial" pitchFamily="34" charset="0"/>
              <a:cs typeface="Arial" pitchFamily="34" charset="0"/>
            </a:endParaRPr>
          </a:p>
        </p:txBody>
      </p:sp>
      <p:sp>
        <p:nvSpPr>
          <p:cNvPr id="83" name="Rectangle 69"/>
          <p:cNvSpPr>
            <a:spLocks noChangeArrowheads="1"/>
          </p:cNvSpPr>
          <p:nvPr/>
        </p:nvSpPr>
        <p:spPr bwMode="auto">
          <a:xfrm>
            <a:off x="7055968" y="5962753"/>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g</a:t>
            </a:r>
            <a:endParaRPr lang="en-US" dirty="0">
              <a:solidFill>
                <a:srgbClr val="000000"/>
              </a:solidFill>
              <a:latin typeface="Arial" pitchFamily="34" charset="0"/>
              <a:cs typeface="Arial" pitchFamily="34" charset="0"/>
            </a:endParaRPr>
          </a:p>
        </p:txBody>
      </p:sp>
      <p:sp>
        <p:nvSpPr>
          <p:cNvPr id="84" name="Rectangle 70"/>
          <p:cNvSpPr>
            <a:spLocks noChangeArrowheads="1"/>
          </p:cNvSpPr>
          <p:nvPr/>
        </p:nvSpPr>
        <p:spPr bwMode="auto">
          <a:xfrm>
            <a:off x="7295680" y="5962753"/>
            <a:ext cx="14427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err="1">
                <a:solidFill>
                  <a:srgbClr val="000000"/>
                </a:solidFill>
                <a:latin typeface="Helvetica" charset="0"/>
                <a:cs typeface="Arial" pitchFamily="34" charset="0"/>
              </a:rPr>
              <a:t>ra</a:t>
            </a:r>
            <a:endParaRPr lang="en-US" dirty="0">
              <a:solidFill>
                <a:srgbClr val="000000"/>
              </a:solidFill>
              <a:latin typeface="Arial" pitchFamily="34" charset="0"/>
              <a:cs typeface="Arial" pitchFamily="34" charset="0"/>
            </a:endParaRPr>
          </a:p>
        </p:txBody>
      </p:sp>
      <p:sp>
        <p:nvSpPr>
          <p:cNvPr id="85" name="Rectangle 71"/>
          <p:cNvSpPr>
            <a:spLocks noChangeArrowheads="1"/>
          </p:cNvSpPr>
          <p:nvPr/>
        </p:nvSpPr>
        <p:spPr bwMode="auto">
          <a:xfrm>
            <a:off x="8049743" y="5962753"/>
            <a:ext cx="23243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ing</a:t>
            </a:r>
            <a:endParaRPr lang="en-US" dirty="0">
              <a:solidFill>
                <a:srgbClr val="000000"/>
              </a:solidFill>
              <a:latin typeface="Arial" pitchFamily="34" charset="0"/>
              <a:cs typeface="Arial" pitchFamily="34" charset="0"/>
            </a:endParaRPr>
          </a:p>
        </p:txBody>
      </p:sp>
      <p:sp>
        <p:nvSpPr>
          <p:cNvPr id="86" name="Rectangle 72"/>
          <p:cNvSpPr>
            <a:spLocks noChangeArrowheads="1"/>
          </p:cNvSpPr>
          <p:nvPr/>
        </p:nvSpPr>
        <p:spPr bwMode="auto">
          <a:xfrm>
            <a:off x="4552480" y="5962753"/>
            <a:ext cx="5931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r</a:t>
            </a:r>
            <a:endParaRPr lang="en-US" dirty="0">
              <a:solidFill>
                <a:srgbClr val="000000"/>
              </a:solidFill>
              <a:latin typeface="Arial" pitchFamily="34" charset="0"/>
              <a:cs typeface="Arial" pitchFamily="34" charset="0"/>
            </a:endParaRPr>
          </a:p>
        </p:txBody>
      </p:sp>
      <p:sp>
        <p:nvSpPr>
          <p:cNvPr id="87" name="Rectangle 73"/>
          <p:cNvSpPr>
            <a:spLocks noChangeArrowheads="1"/>
          </p:cNvSpPr>
          <p:nvPr/>
        </p:nvSpPr>
        <p:spPr bwMode="auto">
          <a:xfrm>
            <a:off x="4312768" y="5962753"/>
            <a:ext cx="9457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u</a:t>
            </a:r>
            <a:endParaRPr lang="en-US" dirty="0">
              <a:solidFill>
                <a:srgbClr val="000000"/>
              </a:solidFill>
              <a:latin typeface="Arial" pitchFamily="34" charset="0"/>
              <a:cs typeface="Arial" pitchFamily="34" charset="0"/>
            </a:endParaRPr>
          </a:p>
        </p:txBody>
      </p:sp>
      <p:sp>
        <p:nvSpPr>
          <p:cNvPr id="88" name="Rectangle 74"/>
          <p:cNvSpPr>
            <a:spLocks noChangeArrowheads="1"/>
          </p:cNvSpPr>
          <p:nvPr/>
        </p:nvSpPr>
        <p:spPr bwMode="auto">
          <a:xfrm>
            <a:off x="4073055" y="5962753"/>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t</a:t>
            </a:r>
            <a:endParaRPr lang="en-US" dirty="0">
              <a:solidFill>
                <a:srgbClr val="000000"/>
              </a:solidFill>
              <a:latin typeface="Arial" pitchFamily="34" charset="0"/>
              <a:cs typeface="Arial" pitchFamily="34" charset="0"/>
            </a:endParaRPr>
          </a:p>
        </p:txBody>
      </p:sp>
      <p:sp>
        <p:nvSpPr>
          <p:cNvPr id="89" name="Rectangle 75"/>
          <p:cNvSpPr>
            <a:spLocks noChangeArrowheads="1"/>
          </p:cNvSpPr>
          <p:nvPr/>
        </p:nvSpPr>
        <p:spPr bwMode="auto">
          <a:xfrm>
            <a:off x="3695230" y="5962753"/>
            <a:ext cx="19556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1200" b="1" dirty="0">
                <a:solidFill>
                  <a:srgbClr val="000000"/>
                </a:solidFill>
                <a:latin typeface="Helvetica" charset="0"/>
                <a:cs typeface="Arial" pitchFamily="34" charset="0"/>
              </a:rPr>
              <a:t>Re</a:t>
            </a:r>
            <a:endParaRPr lang="en-US" dirty="0">
              <a:solidFill>
                <a:srgbClr val="000000"/>
              </a:solidFill>
              <a:latin typeface="Arial" pitchFamily="34" charset="0"/>
              <a:cs typeface="Arial" pitchFamily="34" charset="0"/>
            </a:endParaRPr>
          </a:p>
        </p:txBody>
      </p:sp>
      <p:grpSp>
        <p:nvGrpSpPr>
          <p:cNvPr id="90" name="Gruppieren 89"/>
          <p:cNvGrpSpPr/>
          <p:nvPr/>
        </p:nvGrpSpPr>
        <p:grpSpPr>
          <a:xfrm>
            <a:off x="4259636" y="4725145"/>
            <a:ext cx="2484437" cy="1152525"/>
            <a:chOff x="2735635" y="4725144"/>
            <a:chExt cx="2484437" cy="1152525"/>
          </a:xfrm>
        </p:grpSpPr>
        <p:sp>
          <p:nvSpPr>
            <p:cNvPr id="91" name="Freeform 52"/>
            <p:cNvSpPr>
              <a:spLocks/>
            </p:cNvSpPr>
            <p:nvPr/>
          </p:nvSpPr>
          <p:spPr bwMode="auto">
            <a:xfrm>
              <a:off x="2735635" y="4725144"/>
              <a:ext cx="2427288" cy="1116013"/>
            </a:xfrm>
            <a:custGeom>
              <a:avLst/>
              <a:gdLst>
                <a:gd name="T0" fmla="*/ 0 w 1529"/>
                <a:gd name="T1" fmla="*/ 1 h 703"/>
                <a:gd name="T2" fmla="*/ 5 w 1529"/>
                <a:gd name="T3" fmla="*/ 3 h 703"/>
                <a:gd name="T4" fmla="*/ 16 w 1529"/>
                <a:gd name="T5" fmla="*/ 7 h 703"/>
                <a:gd name="T6" fmla="*/ 37 w 1529"/>
                <a:gd name="T7" fmla="*/ 16 h 703"/>
                <a:gd name="T8" fmla="*/ 68 w 1529"/>
                <a:gd name="T9" fmla="*/ 29 h 703"/>
                <a:gd name="T10" fmla="*/ 110 w 1529"/>
                <a:gd name="T11" fmla="*/ 47 h 703"/>
                <a:gd name="T12" fmla="*/ 163 w 1529"/>
                <a:gd name="T13" fmla="*/ 69 h 703"/>
                <a:gd name="T14" fmla="*/ 225 w 1529"/>
                <a:gd name="T15" fmla="*/ 95 h 703"/>
                <a:gd name="T16" fmla="*/ 293 w 1529"/>
                <a:gd name="T17" fmla="*/ 124 h 703"/>
                <a:gd name="T18" fmla="*/ 366 w 1529"/>
                <a:gd name="T19" fmla="*/ 155 h 703"/>
                <a:gd name="T20" fmla="*/ 441 w 1529"/>
                <a:gd name="T21" fmla="*/ 186 h 703"/>
                <a:gd name="T22" fmla="*/ 515 w 1529"/>
                <a:gd name="T23" fmla="*/ 218 h 703"/>
                <a:gd name="T24" fmla="*/ 588 w 1529"/>
                <a:gd name="T25" fmla="*/ 249 h 703"/>
                <a:gd name="T26" fmla="*/ 657 w 1529"/>
                <a:gd name="T27" fmla="*/ 278 h 703"/>
                <a:gd name="T28" fmla="*/ 723 w 1529"/>
                <a:gd name="T29" fmla="*/ 307 h 703"/>
                <a:gd name="T30" fmla="*/ 784 w 1529"/>
                <a:gd name="T31" fmla="*/ 333 h 703"/>
                <a:gd name="T32" fmla="*/ 841 w 1529"/>
                <a:gd name="T33" fmla="*/ 357 h 703"/>
                <a:gd name="T34" fmla="*/ 893 w 1529"/>
                <a:gd name="T35" fmla="*/ 380 h 703"/>
                <a:gd name="T36" fmla="*/ 940 w 1529"/>
                <a:gd name="T37" fmla="*/ 400 h 703"/>
                <a:gd name="T38" fmla="*/ 983 w 1529"/>
                <a:gd name="T39" fmla="*/ 419 h 703"/>
                <a:gd name="T40" fmla="*/ 1023 w 1529"/>
                <a:gd name="T41" fmla="*/ 437 h 703"/>
                <a:gd name="T42" fmla="*/ 1060 w 1529"/>
                <a:gd name="T43" fmla="*/ 453 h 703"/>
                <a:gd name="T44" fmla="*/ 1094 w 1529"/>
                <a:gd name="T45" fmla="*/ 469 h 703"/>
                <a:gd name="T46" fmla="*/ 1126 w 1529"/>
                <a:gd name="T47" fmla="*/ 483 h 703"/>
                <a:gd name="T48" fmla="*/ 1155 w 1529"/>
                <a:gd name="T49" fmla="*/ 497 h 703"/>
                <a:gd name="T50" fmla="*/ 1179 w 1529"/>
                <a:gd name="T51" fmla="*/ 508 h 703"/>
                <a:gd name="T52" fmla="*/ 1223 w 1529"/>
                <a:gd name="T53" fmla="*/ 529 h 703"/>
                <a:gd name="T54" fmla="*/ 1263 w 1529"/>
                <a:gd name="T55" fmla="*/ 549 h 703"/>
                <a:gd name="T56" fmla="*/ 1301 w 1529"/>
                <a:gd name="T57" fmla="*/ 568 h 703"/>
                <a:gd name="T58" fmla="*/ 1337 w 1529"/>
                <a:gd name="T59" fmla="*/ 588 h 703"/>
                <a:gd name="T60" fmla="*/ 1372 w 1529"/>
                <a:gd name="T61" fmla="*/ 607 h 703"/>
                <a:gd name="T62" fmla="*/ 1407 w 1529"/>
                <a:gd name="T63" fmla="*/ 627 h 703"/>
                <a:gd name="T64" fmla="*/ 1441 w 1529"/>
                <a:gd name="T65" fmla="*/ 648 h 703"/>
                <a:gd name="T66" fmla="*/ 1475 w 1529"/>
                <a:gd name="T67" fmla="*/ 669 h 703"/>
                <a:gd name="T68" fmla="*/ 1507 w 1529"/>
                <a:gd name="T69" fmla="*/ 688 h 703"/>
                <a:gd name="T70" fmla="*/ 1529 w 1529"/>
                <a:gd name="T71" fmla="*/ 70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9" h="703">
                  <a:moveTo>
                    <a:pt x="0" y="0"/>
                  </a:moveTo>
                  <a:lnTo>
                    <a:pt x="0" y="1"/>
                  </a:lnTo>
                  <a:lnTo>
                    <a:pt x="2" y="1"/>
                  </a:lnTo>
                  <a:lnTo>
                    <a:pt x="5" y="3"/>
                  </a:lnTo>
                  <a:lnTo>
                    <a:pt x="10" y="4"/>
                  </a:lnTo>
                  <a:lnTo>
                    <a:pt x="16" y="7"/>
                  </a:lnTo>
                  <a:lnTo>
                    <a:pt x="25" y="11"/>
                  </a:lnTo>
                  <a:lnTo>
                    <a:pt x="37" y="16"/>
                  </a:lnTo>
                  <a:lnTo>
                    <a:pt x="51" y="22"/>
                  </a:lnTo>
                  <a:lnTo>
                    <a:pt x="68" y="29"/>
                  </a:lnTo>
                  <a:lnTo>
                    <a:pt x="88" y="37"/>
                  </a:lnTo>
                  <a:lnTo>
                    <a:pt x="110" y="47"/>
                  </a:lnTo>
                  <a:lnTo>
                    <a:pt x="135" y="57"/>
                  </a:lnTo>
                  <a:lnTo>
                    <a:pt x="163" y="69"/>
                  </a:lnTo>
                  <a:lnTo>
                    <a:pt x="193" y="82"/>
                  </a:lnTo>
                  <a:lnTo>
                    <a:pt x="225" y="95"/>
                  </a:lnTo>
                  <a:lnTo>
                    <a:pt x="258" y="109"/>
                  </a:lnTo>
                  <a:lnTo>
                    <a:pt x="293" y="124"/>
                  </a:lnTo>
                  <a:lnTo>
                    <a:pt x="329" y="139"/>
                  </a:lnTo>
                  <a:lnTo>
                    <a:pt x="366" y="155"/>
                  </a:lnTo>
                  <a:lnTo>
                    <a:pt x="403" y="171"/>
                  </a:lnTo>
                  <a:lnTo>
                    <a:pt x="441" y="186"/>
                  </a:lnTo>
                  <a:lnTo>
                    <a:pt x="478" y="202"/>
                  </a:lnTo>
                  <a:lnTo>
                    <a:pt x="515" y="218"/>
                  </a:lnTo>
                  <a:lnTo>
                    <a:pt x="552" y="234"/>
                  </a:lnTo>
                  <a:lnTo>
                    <a:pt x="588" y="249"/>
                  </a:lnTo>
                  <a:lnTo>
                    <a:pt x="623" y="264"/>
                  </a:lnTo>
                  <a:lnTo>
                    <a:pt x="657" y="278"/>
                  </a:lnTo>
                  <a:lnTo>
                    <a:pt x="691" y="293"/>
                  </a:lnTo>
                  <a:lnTo>
                    <a:pt x="723" y="307"/>
                  </a:lnTo>
                  <a:lnTo>
                    <a:pt x="754" y="320"/>
                  </a:lnTo>
                  <a:lnTo>
                    <a:pt x="784" y="333"/>
                  </a:lnTo>
                  <a:lnTo>
                    <a:pt x="813" y="345"/>
                  </a:lnTo>
                  <a:lnTo>
                    <a:pt x="841" y="357"/>
                  </a:lnTo>
                  <a:lnTo>
                    <a:pt x="867" y="369"/>
                  </a:lnTo>
                  <a:lnTo>
                    <a:pt x="893" y="380"/>
                  </a:lnTo>
                  <a:lnTo>
                    <a:pt x="917" y="390"/>
                  </a:lnTo>
                  <a:lnTo>
                    <a:pt x="940" y="400"/>
                  </a:lnTo>
                  <a:lnTo>
                    <a:pt x="962" y="410"/>
                  </a:lnTo>
                  <a:lnTo>
                    <a:pt x="983" y="419"/>
                  </a:lnTo>
                  <a:lnTo>
                    <a:pt x="1004" y="428"/>
                  </a:lnTo>
                  <a:lnTo>
                    <a:pt x="1023" y="437"/>
                  </a:lnTo>
                  <a:lnTo>
                    <a:pt x="1042" y="445"/>
                  </a:lnTo>
                  <a:lnTo>
                    <a:pt x="1060" y="453"/>
                  </a:lnTo>
                  <a:lnTo>
                    <a:pt x="1077" y="461"/>
                  </a:lnTo>
                  <a:lnTo>
                    <a:pt x="1094" y="469"/>
                  </a:lnTo>
                  <a:lnTo>
                    <a:pt x="1110" y="476"/>
                  </a:lnTo>
                  <a:lnTo>
                    <a:pt x="1126" y="483"/>
                  </a:lnTo>
                  <a:lnTo>
                    <a:pt x="1141" y="490"/>
                  </a:lnTo>
                  <a:lnTo>
                    <a:pt x="1155" y="497"/>
                  </a:lnTo>
                  <a:lnTo>
                    <a:pt x="1156" y="497"/>
                  </a:lnTo>
                  <a:lnTo>
                    <a:pt x="1179" y="508"/>
                  </a:lnTo>
                  <a:lnTo>
                    <a:pt x="1201" y="518"/>
                  </a:lnTo>
                  <a:lnTo>
                    <a:pt x="1223" y="529"/>
                  </a:lnTo>
                  <a:lnTo>
                    <a:pt x="1244" y="539"/>
                  </a:lnTo>
                  <a:lnTo>
                    <a:pt x="1263" y="549"/>
                  </a:lnTo>
                  <a:lnTo>
                    <a:pt x="1282" y="558"/>
                  </a:lnTo>
                  <a:lnTo>
                    <a:pt x="1301" y="568"/>
                  </a:lnTo>
                  <a:lnTo>
                    <a:pt x="1319" y="577"/>
                  </a:lnTo>
                  <a:lnTo>
                    <a:pt x="1337" y="588"/>
                  </a:lnTo>
                  <a:lnTo>
                    <a:pt x="1354" y="597"/>
                  </a:lnTo>
                  <a:lnTo>
                    <a:pt x="1372" y="607"/>
                  </a:lnTo>
                  <a:lnTo>
                    <a:pt x="1389" y="617"/>
                  </a:lnTo>
                  <a:lnTo>
                    <a:pt x="1407" y="627"/>
                  </a:lnTo>
                  <a:lnTo>
                    <a:pt x="1424" y="637"/>
                  </a:lnTo>
                  <a:lnTo>
                    <a:pt x="1441" y="648"/>
                  </a:lnTo>
                  <a:lnTo>
                    <a:pt x="1459" y="659"/>
                  </a:lnTo>
                  <a:lnTo>
                    <a:pt x="1475" y="669"/>
                  </a:lnTo>
                  <a:lnTo>
                    <a:pt x="1491" y="679"/>
                  </a:lnTo>
                  <a:lnTo>
                    <a:pt x="1507" y="688"/>
                  </a:lnTo>
                  <a:lnTo>
                    <a:pt x="1520" y="697"/>
                  </a:lnTo>
                  <a:lnTo>
                    <a:pt x="1529" y="703"/>
                  </a:lnTo>
                </a:path>
              </a:pathLst>
            </a:custGeom>
            <a:noFill/>
            <a:ln w="8" cap="flat">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2" name="Freeform 53"/>
            <p:cNvSpPr>
              <a:spLocks/>
            </p:cNvSpPr>
            <p:nvPr/>
          </p:nvSpPr>
          <p:spPr bwMode="auto">
            <a:xfrm>
              <a:off x="5131172" y="5807819"/>
              <a:ext cx="88900" cy="69850"/>
            </a:xfrm>
            <a:custGeom>
              <a:avLst/>
              <a:gdLst>
                <a:gd name="T0" fmla="*/ 16 w 56"/>
                <a:gd name="T1" fmla="*/ 0 h 44"/>
                <a:gd name="T2" fmla="*/ 56 w 56"/>
                <a:gd name="T3" fmla="*/ 44 h 44"/>
                <a:gd name="T4" fmla="*/ 0 w 56"/>
                <a:gd name="T5" fmla="*/ 24 h 44"/>
                <a:gd name="T6" fmla="*/ 16 w 56"/>
                <a:gd name="T7" fmla="*/ 0 h 44"/>
              </a:gdLst>
              <a:ahLst/>
              <a:cxnLst>
                <a:cxn ang="0">
                  <a:pos x="T0" y="T1"/>
                </a:cxn>
                <a:cxn ang="0">
                  <a:pos x="T2" y="T3"/>
                </a:cxn>
                <a:cxn ang="0">
                  <a:pos x="T4" y="T5"/>
                </a:cxn>
                <a:cxn ang="0">
                  <a:pos x="T6" y="T7"/>
                </a:cxn>
              </a:cxnLst>
              <a:rect l="0" t="0" r="r" b="b"/>
              <a:pathLst>
                <a:path w="56" h="44">
                  <a:moveTo>
                    <a:pt x="16" y="0"/>
                  </a:moveTo>
                  <a:lnTo>
                    <a:pt x="56" y="44"/>
                  </a:lnTo>
                  <a:lnTo>
                    <a:pt x="0" y="24"/>
                  </a:lnTo>
                  <a:lnTo>
                    <a:pt x="16" y="0"/>
                  </a:lnTo>
                  <a:close/>
                </a:path>
              </a:pathLst>
            </a:custGeom>
            <a:solidFill>
              <a:srgbClr val="000000"/>
            </a:solidFill>
            <a:ln w="8"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93" name="Foliennummernplatzhalter 92">
            <a:extLst>
              <a:ext uri="{FF2B5EF4-FFF2-40B4-BE49-F238E27FC236}">
                <a16:creationId xmlns:a16="http://schemas.microsoft.com/office/drawing/2014/main" id="{2FCAA41C-B302-8144-B710-25394447BE2F}"/>
              </a:ext>
            </a:extLst>
          </p:cNvPr>
          <p:cNvSpPr>
            <a:spLocks noGrp="1"/>
          </p:cNvSpPr>
          <p:nvPr>
            <p:ph type="sldNum" sz="quarter" idx="12"/>
          </p:nvPr>
        </p:nvSpPr>
        <p:spPr/>
        <p:txBody>
          <a:bodyPr/>
          <a:lstStyle/>
          <a:p>
            <a:fld id="{B4C71E88-0A44-4F17-829B-07B79A5A6163}" type="slidenum">
              <a:rPr lang="en-US" smtClean="0"/>
              <a:pPr/>
              <a:t>8</a:t>
            </a:fld>
            <a:endParaRPr lang="en-US" dirty="0"/>
          </a:p>
        </p:txBody>
      </p:sp>
    </p:spTree>
    <p:extLst>
      <p:ext uri="{BB962C8B-B14F-4D97-AF65-F5344CB8AC3E}">
        <p14:creationId xmlns:p14="http://schemas.microsoft.com/office/powerpoint/2010/main" val="197153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ppt_w</p:attrName>
                                        </p:attrNameLst>
                                      </p:cBhvr>
                                      <p:tavLst>
                                        <p:tav tm="0">
                                          <p:val>
                                            <p:fltVal val="0"/>
                                          </p:val>
                                        </p:tav>
                                        <p:tav tm="100000">
                                          <p:val>
                                            <p:strVal val="#ppt_w"/>
                                          </p:val>
                                        </p:tav>
                                      </p:tavLst>
                                    </p:anim>
                                    <p:anim calcmode="lin" valueType="num">
                                      <p:cBhvr>
                                        <p:cTn id="58" dur="500" fill="hold"/>
                                        <p:tgtEl>
                                          <p:spTgt spid="25"/>
                                        </p:tgtEl>
                                        <p:attrNameLst>
                                          <p:attrName>ppt_h</p:attrName>
                                        </p:attrNameLst>
                                      </p:cBhvr>
                                      <p:tavLst>
                                        <p:tav tm="0">
                                          <p:val>
                                            <p:fltVal val="0"/>
                                          </p:val>
                                        </p:tav>
                                        <p:tav tm="100000">
                                          <p:val>
                                            <p:strVal val="#ppt_h"/>
                                          </p:val>
                                        </p:tav>
                                      </p:tavLst>
                                    </p:anim>
                                    <p:animEffect transition="in" filter="fade">
                                      <p:cBhvr>
                                        <p:cTn id="59" dur="500"/>
                                        <p:tgtEl>
                                          <p:spTgt spid="2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up)">
                                      <p:cBhvr>
                                        <p:cTn id="79" dur="500"/>
                                        <p:tgtEl>
                                          <p:spTgt spid="34"/>
                                        </p:tgtEl>
                                      </p:cBhvr>
                                    </p:animEffect>
                                  </p:childTnLst>
                                </p:cTn>
                              </p:par>
                              <p:par>
                                <p:cTn id="80" presetID="22" presetClass="entr" presetSubtype="1"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up)">
                                      <p:cBhvr>
                                        <p:cTn id="82" dur="500"/>
                                        <p:tgtEl>
                                          <p:spTgt spid="37"/>
                                        </p:tgtEl>
                                      </p:cBhvr>
                                    </p:animEffect>
                                  </p:childTnLst>
                                </p:cTn>
                              </p:par>
                              <p:par>
                                <p:cTn id="83" presetID="22" presetClass="entr" presetSubtype="1"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wipe(up)">
                                      <p:cBhvr>
                                        <p:cTn id="85" dur="500"/>
                                        <p:tgtEl>
                                          <p:spTgt spid="40"/>
                                        </p:tgtEl>
                                      </p:cBhvr>
                                    </p:animEffect>
                                  </p:childTnLst>
                                </p:cTn>
                              </p:par>
                              <p:par>
                                <p:cTn id="86" presetID="22" presetClass="entr" presetSubtype="1" fill="hold"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wipe(up)">
                                      <p:cBhvr>
                                        <p:cTn id="88" dur="500"/>
                                        <p:tgtEl>
                                          <p:spTgt spid="46"/>
                                        </p:tgtEl>
                                      </p:cBhvr>
                                    </p:animEffect>
                                  </p:childTnLst>
                                </p:cTn>
                              </p:par>
                              <p:par>
                                <p:cTn id="89" presetID="22" presetClass="entr" presetSubtype="1"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wipe(up)">
                                      <p:cBhvr>
                                        <p:cTn id="91" dur="500"/>
                                        <p:tgtEl>
                                          <p:spTgt spid="43"/>
                                        </p:tgtEl>
                                      </p:cBhvr>
                                    </p:animEffect>
                                  </p:childTnLst>
                                </p:cTn>
                              </p:par>
                              <p:par>
                                <p:cTn id="92" presetID="22" presetClass="entr" presetSubtype="1" fill="hold" nodeType="with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wipe(up)">
                                      <p:cBhvr>
                                        <p:cTn id="94" dur="500"/>
                                        <p:tgtEl>
                                          <p:spTgt spid="61"/>
                                        </p:tgtEl>
                                      </p:cBhvr>
                                    </p:animEffect>
                                  </p:childTnLst>
                                </p:cTn>
                              </p:par>
                              <p:par>
                                <p:cTn id="95" presetID="22" presetClass="entr" presetSubtype="1" fill="hold" nodeType="with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wipe(up)">
                                      <p:cBhvr>
                                        <p:cTn id="97" dur="500"/>
                                        <p:tgtEl>
                                          <p:spTgt spid="55"/>
                                        </p:tgtEl>
                                      </p:cBhvr>
                                    </p:animEffect>
                                  </p:childTnLst>
                                </p:cTn>
                              </p:par>
                              <p:par>
                                <p:cTn id="98" presetID="22" presetClass="entr" presetSubtype="1" fill="hold" nodeType="with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wipe(up)">
                                      <p:cBhvr>
                                        <p:cTn id="100" dur="500"/>
                                        <p:tgtEl>
                                          <p:spTgt spid="58"/>
                                        </p:tgtEl>
                                      </p:cBhvr>
                                    </p:animEffect>
                                  </p:childTnLst>
                                </p:cTn>
                              </p:par>
                              <p:par>
                                <p:cTn id="101" presetID="22" presetClass="entr" presetSubtype="1" fill="hold" nodeType="withEffect">
                                  <p:stCondLst>
                                    <p:cond delay="0"/>
                                  </p:stCondLst>
                                  <p:childTnLst>
                                    <p:set>
                                      <p:cBhvr>
                                        <p:cTn id="102" dur="1" fill="hold">
                                          <p:stCondLst>
                                            <p:cond delay="0"/>
                                          </p:stCondLst>
                                        </p:cTn>
                                        <p:tgtEl>
                                          <p:spTgt spid="90"/>
                                        </p:tgtEl>
                                        <p:attrNameLst>
                                          <p:attrName>style.visibility</p:attrName>
                                        </p:attrNameLst>
                                      </p:cBhvr>
                                      <p:to>
                                        <p:strVal val="visible"/>
                                      </p:to>
                                    </p:set>
                                    <p:animEffect transition="in" filter="wipe(up)">
                                      <p:cBhvr>
                                        <p:cTn id="103" dur="500"/>
                                        <p:tgtEl>
                                          <p:spTgt spid="90"/>
                                        </p:tgtEl>
                                      </p:cBhvr>
                                    </p:animEffect>
                                  </p:childTnLst>
                                </p:cTn>
                              </p:par>
                              <p:par>
                                <p:cTn id="104" presetID="22" presetClass="entr" presetSubtype="1"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up)">
                                      <p:cBhvr>
                                        <p:cTn id="106" dur="500"/>
                                        <p:tgtEl>
                                          <p:spTgt spid="49"/>
                                        </p:tgtEl>
                                      </p:cBhvr>
                                    </p:animEffect>
                                  </p:childTnLst>
                                </p:cTn>
                              </p:par>
                              <p:par>
                                <p:cTn id="107" presetID="22" presetClass="entr" presetSubtype="1" fill="hold"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wipe(up)">
                                      <p:cBhvr>
                                        <p:cTn id="109" dur="500"/>
                                        <p:tgtEl>
                                          <p:spTgt spid="67"/>
                                        </p:tgtEl>
                                      </p:cBhvr>
                                    </p:animEffect>
                                  </p:childTnLst>
                                </p:cTn>
                              </p:par>
                              <p:par>
                                <p:cTn id="110" presetID="22" presetClass="entr" presetSubtype="1" fill="hold"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wipe(up)">
                                      <p:cBhvr>
                                        <p:cTn id="112" dur="500"/>
                                        <p:tgtEl>
                                          <p:spTgt spid="52"/>
                                        </p:tgtEl>
                                      </p:cBhvr>
                                    </p:animEffect>
                                  </p:childTnLst>
                                </p:cTn>
                              </p:par>
                              <p:par>
                                <p:cTn id="113" presetID="22" presetClass="entr" presetSubtype="1"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wipe(up)">
                                      <p:cBhvr>
                                        <p:cTn id="115" dur="500"/>
                                        <p:tgtEl>
                                          <p:spTgt spid="64"/>
                                        </p:tgtEl>
                                      </p:cBhvr>
                                    </p:animEffect>
                                  </p:childTnLst>
                                </p:cTn>
                              </p:par>
                              <p:par>
                                <p:cTn id="116" presetID="22" presetClass="entr" presetSubtype="1" fill="hold" nodeType="withEffect">
                                  <p:stCondLst>
                                    <p:cond delay="0"/>
                                  </p:stCondLst>
                                  <p:childTnLst>
                                    <p:set>
                                      <p:cBhvr>
                                        <p:cTn id="117" dur="1" fill="hold">
                                          <p:stCondLst>
                                            <p:cond delay="0"/>
                                          </p:stCondLst>
                                        </p:cTn>
                                        <p:tgtEl>
                                          <p:spTgt spid="70"/>
                                        </p:tgtEl>
                                        <p:attrNameLst>
                                          <p:attrName>style.visibility</p:attrName>
                                        </p:attrNameLst>
                                      </p:cBhvr>
                                      <p:to>
                                        <p:strVal val="visible"/>
                                      </p:to>
                                    </p:set>
                                    <p:animEffect transition="in" filter="wipe(up)">
                                      <p:cBhvr>
                                        <p:cTn id="118" dur="500"/>
                                        <p:tgtEl>
                                          <p:spTgt spid="70"/>
                                        </p:tgtEl>
                                      </p:cBhvr>
                                    </p:animEffect>
                                  </p:childTnLst>
                                </p:cTn>
                              </p:par>
                              <p:par>
                                <p:cTn id="119" presetID="22" presetClass="entr" presetSubtype="2" fill="hold" nodeType="withEffect">
                                  <p:stCondLst>
                                    <p:cond delay="250"/>
                                  </p:stCondLst>
                                  <p:childTnLst>
                                    <p:set>
                                      <p:cBhvr>
                                        <p:cTn id="120" dur="1" fill="hold">
                                          <p:stCondLst>
                                            <p:cond delay="0"/>
                                          </p:stCondLst>
                                        </p:cTn>
                                        <p:tgtEl>
                                          <p:spTgt spid="73"/>
                                        </p:tgtEl>
                                        <p:attrNameLst>
                                          <p:attrName>style.visibility</p:attrName>
                                        </p:attrNameLst>
                                      </p:cBhvr>
                                      <p:to>
                                        <p:strVal val="visible"/>
                                      </p:to>
                                    </p:set>
                                    <p:animEffect transition="in" filter="wipe(right)">
                                      <p:cBhvr>
                                        <p:cTn id="121" dur="500"/>
                                        <p:tgtEl>
                                          <p:spTgt spid="73"/>
                                        </p:tgtEl>
                                      </p:cBhvr>
                                    </p:animEffect>
                                  </p:childTnLst>
                                </p:cTn>
                              </p:par>
                            </p:childTnLst>
                          </p:cTn>
                        </p:par>
                        <p:par>
                          <p:cTn id="122" fill="hold">
                            <p:stCondLst>
                              <p:cond delay="750"/>
                            </p:stCondLst>
                            <p:childTnLst>
                              <p:par>
                                <p:cTn id="123" presetID="16" presetClass="entr" presetSubtype="21" fill="hold" grpId="0" nodeType="afterEffect">
                                  <p:stCondLst>
                                    <p:cond delay="0"/>
                                  </p:stCondLst>
                                  <p:childTnLst>
                                    <p:set>
                                      <p:cBhvr>
                                        <p:cTn id="124" dur="1" fill="hold">
                                          <p:stCondLst>
                                            <p:cond delay="0"/>
                                          </p:stCondLst>
                                        </p:cTn>
                                        <p:tgtEl>
                                          <p:spTgt spid="5"/>
                                        </p:tgtEl>
                                        <p:attrNameLst>
                                          <p:attrName>style.visibility</p:attrName>
                                        </p:attrNameLst>
                                      </p:cBhvr>
                                      <p:to>
                                        <p:strVal val="visible"/>
                                      </p:to>
                                    </p:set>
                                    <p:animEffect transition="in" filter="barn(inVertical)">
                                      <p:cBhvr>
                                        <p:cTn id="125" dur="500"/>
                                        <p:tgtEl>
                                          <p:spTgt spid="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6"/>
                                        </p:tgtEl>
                                        <p:attrNameLst>
                                          <p:attrName>style.visibility</p:attrName>
                                        </p:attrNameLst>
                                      </p:cBhvr>
                                      <p:to>
                                        <p:strVal val="visible"/>
                                      </p:to>
                                    </p:set>
                                    <p:animEffect transition="in" filter="barn(inVertical)">
                                      <p:cBhvr>
                                        <p:cTn id="128" dur="500"/>
                                        <p:tgtEl>
                                          <p:spTgt spid="6"/>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7"/>
                                        </p:tgtEl>
                                        <p:attrNameLst>
                                          <p:attrName>style.visibility</p:attrName>
                                        </p:attrNameLst>
                                      </p:cBhvr>
                                      <p:to>
                                        <p:strVal val="visible"/>
                                      </p:to>
                                    </p:set>
                                    <p:animEffect transition="in" filter="barn(inVertical)">
                                      <p:cBhvr>
                                        <p:cTn id="131" dur="500"/>
                                        <p:tgtEl>
                                          <p:spTgt spid="7"/>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8"/>
                                        </p:tgtEl>
                                        <p:attrNameLst>
                                          <p:attrName>style.visibility</p:attrName>
                                        </p:attrNameLst>
                                      </p:cBhvr>
                                      <p:to>
                                        <p:strVal val="visible"/>
                                      </p:to>
                                    </p:set>
                                    <p:animEffect transition="in" filter="barn(inVertical)">
                                      <p:cBhvr>
                                        <p:cTn id="134" dur="500"/>
                                        <p:tgtEl>
                                          <p:spTgt spid="8"/>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9"/>
                                        </p:tgtEl>
                                        <p:attrNameLst>
                                          <p:attrName>style.visibility</p:attrName>
                                        </p:attrNameLst>
                                      </p:cBhvr>
                                      <p:to>
                                        <p:strVal val="visible"/>
                                      </p:to>
                                    </p:set>
                                    <p:animEffect transition="in" filter="barn(inVertical)">
                                      <p:cBhvr>
                                        <p:cTn id="137" dur="500"/>
                                        <p:tgtEl>
                                          <p:spTgt spid="9"/>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10"/>
                                        </p:tgtEl>
                                        <p:attrNameLst>
                                          <p:attrName>style.visibility</p:attrName>
                                        </p:attrNameLst>
                                      </p:cBhvr>
                                      <p:to>
                                        <p:strVal val="visible"/>
                                      </p:to>
                                    </p:set>
                                    <p:animEffect transition="in" filter="barn(inVertical)">
                                      <p:cBhvr>
                                        <p:cTn id="140" dur="500"/>
                                        <p:tgtEl>
                                          <p:spTgt spid="10"/>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barn(inVertical)">
                                      <p:cBhvr>
                                        <p:cTn id="143" dur="500"/>
                                        <p:tgtEl>
                                          <p:spTgt spid="11"/>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12"/>
                                        </p:tgtEl>
                                        <p:attrNameLst>
                                          <p:attrName>style.visibility</p:attrName>
                                        </p:attrNameLst>
                                      </p:cBhvr>
                                      <p:to>
                                        <p:strVal val="visible"/>
                                      </p:to>
                                    </p:set>
                                    <p:animEffect transition="in" filter="barn(inVertical)">
                                      <p:cBhvr>
                                        <p:cTn id="146" dur="500"/>
                                        <p:tgtEl>
                                          <p:spTgt spid="12"/>
                                        </p:tgtEl>
                                      </p:cBhvr>
                                    </p:animEffect>
                                  </p:childTnLst>
                                </p:cTn>
                              </p:par>
                              <p:par>
                                <p:cTn id="147" presetID="16" presetClass="entr" presetSubtype="21" fill="hold" grpId="0" nodeType="withEffect">
                                  <p:stCondLst>
                                    <p:cond delay="0"/>
                                  </p:stCondLst>
                                  <p:childTnLst>
                                    <p:set>
                                      <p:cBhvr>
                                        <p:cTn id="148" dur="1" fill="hold">
                                          <p:stCondLst>
                                            <p:cond delay="0"/>
                                          </p:stCondLst>
                                        </p:cTn>
                                        <p:tgtEl>
                                          <p:spTgt spid="13"/>
                                        </p:tgtEl>
                                        <p:attrNameLst>
                                          <p:attrName>style.visibility</p:attrName>
                                        </p:attrNameLst>
                                      </p:cBhvr>
                                      <p:to>
                                        <p:strVal val="visible"/>
                                      </p:to>
                                    </p:set>
                                    <p:animEffect transition="in" filter="barn(inVertical)">
                                      <p:cBhvr>
                                        <p:cTn id="149" dur="500"/>
                                        <p:tgtEl>
                                          <p:spTgt spid="13"/>
                                        </p:tgtEl>
                                      </p:cBhvr>
                                    </p:animEffect>
                                  </p:childTnLst>
                                </p:cTn>
                              </p:par>
                              <p:par>
                                <p:cTn id="150" presetID="16" presetClass="entr" presetSubtype="21" fill="hold" grpId="0" nodeType="withEffect">
                                  <p:stCondLst>
                                    <p:cond delay="0"/>
                                  </p:stCondLst>
                                  <p:childTnLst>
                                    <p:set>
                                      <p:cBhvr>
                                        <p:cTn id="151" dur="1" fill="hold">
                                          <p:stCondLst>
                                            <p:cond delay="0"/>
                                          </p:stCondLst>
                                        </p:cTn>
                                        <p:tgtEl>
                                          <p:spTgt spid="14"/>
                                        </p:tgtEl>
                                        <p:attrNameLst>
                                          <p:attrName>style.visibility</p:attrName>
                                        </p:attrNameLst>
                                      </p:cBhvr>
                                      <p:to>
                                        <p:strVal val="visible"/>
                                      </p:to>
                                    </p:set>
                                    <p:animEffect transition="in" filter="barn(inVertical)">
                                      <p:cBhvr>
                                        <p:cTn id="152" dur="500"/>
                                        <p:tgtEl>
                                          <p:spTgt spid="14"/>
                                        </p:tgtEl>
                                      </p:cBhvr>
                                    </p:animEffect>
                                  </p:childTnLst>
                                </p:cTn>
                              </p:par>
                              <p:par>
                                <p:cTn id="153" presetID="16" presetClass="entr" presetSubtype="21" fill="hold" grpId="0" nodeType="withEffect">
                                  <p:stCondLst>
                                    <p:cond delay="0"/>
                                  </p:stCondLst>
                                  <p:childTnLst>
                                    <p:set>
                                      <p:cBhvr>
                                        <p:cTn id="154" dur="1" fill="hold">
                                          <p:stCondLst>
                                            <p:cond delay="0"/>
                                          </p:stCondLst>
                                        </p:cTn>
                                        <p:tgtEl>
                                          <p:spTgt spid="15"/>
                                        </p:tgtEl>
                                        <p:attrNameLst>
                                          <p:attrName>style.visibility</p:attrName>
                                        </p:attrNameLst>
                                      </p:cBhvr>
                                      <p:to>
                                        <p:strVal val="visible"/>
                                      </p:to>
                                    </p:set>
                                    <p:animEffect transition="in" filter="barn(inVertical)">
                                      <p:cBhvr>
                                        <p:cTn id="155" dur="500"/>
                                        <p:tgtEl>
                                          <p:spTgt spid="15"/>
                                        </p:tgtEl>
                                      </p:cBhvr>
                                    </p:animEffect>
                                  </p:childTnLst>
                                </p:cTn>
                              </p:par>
                              <p:par>
                                <p:cTn id="156" presetID="16" presetClass="entr" presetSubtype="21" fill="hold" grpId="0" nodeType="withEffect">
                                  <p:stCondLst>
                                    <p:cond delay="0"/>
                                  </p:stCondLst>
                                  <p:childTnLst>
                                    <p:set>
                                      <p:cBhvr>
                                        <p:cTn id="157" dur="1" fill="hold">
                                          <p:stCondLst>
                                            <p:cond delay="0"/>
                                          </p:stCondLst>
                                        </p:cTn>
                                        <p:tgtEl>
                                          <p:spTgt spid="16"/>
                                        </p:tgtEl>
                                        <p:attrNameLst>
                                          <p:attrName>style.visibility</p:attrName>
                                        </p:attrNameLst>
                                      </p:cBhvr>
                                      <p:to>
                                        <p:strVal val="visible"/>
                                      </p:to>
                                    </p:set>
                                    <p:animEffect transition="in" filter="barn(inVertical)">
                                      <p:cBhvr>
                                        <p:cTn id="158" dur="500"/>
                                        <p:tgtEl>
                                          <p:spTgt spid="16"/>
                                        </p:tgtEl>
                                      </p:cBhvr>
                                    </p:animEffect>
                                  </p:childTnLst>
                                </p:cTn>
                              </p:par>
                              <p:par>
                                <p:cTn id="159" presetID="16" presetClass="entr" presetSubtype="21" fill="hold" grpId="0" nodeType="withEffect">
                                  <p:stCondLst>
                                    <p:cond delay="0"/>
                                  </p:stCondLst>
                                  <p:childTnLst>
                                    <p:set>
                                      <p:cBhvr>
                                        <p:cTn id="160" dur="1" fill="hold">
                                          <p:stCondLst>
                                            <p:cond delay="0"/>
                                          </p:stCondLst>
                                        </p:cTn>
                                        <p:tgtEl>
                                          <p:spTgt spid="17"/>
                                        </p:tgtEl>
                                        <p:attrNameLst>
                                          <p:attrName>style.visibility</p:attrName>
                                        </p:attrNameLst>
                                      </p:cBhvr>
                                      <p:to>
                                        <p:strVal val="visible"/>
                                      </p:to>
                                    </p:set>
                                    <p:animEffect transition="in" filter="barn(inVertical)">
                                      <p:cBhvr>
                                        <p:cTn id="161" dur="500"/>
                                        <p:tgtEl>
                                          <p:spTgt spid="17"/>
                                        </p:tgtEl>
                                      </p:cBhvr>
                                    </p:animEffect>
                                  </p:childTnLst>
                                </p:cTn>
                              </p:par>
                              <p:par>
                                <p:cTn id="162" presetID="16" presetClass="entr" presetSubtype="21" fill="hold" grpId="0" nodeType="withEffect">
                                  <p:stCondLst>
                                    <p:cond delay="0"/>
                                  </p:stCondLst>
                                  <p:childTnLst>
                                    <p:set>
                                      <p:cBhvr>
                                        <p:cTn id="163" dur="1" fill="hold">
                                          <p:stCondLst>
                                            <p:cond delay="0"/>
                                          </p:stCondLst>
                                        </p:cTn>
                                        <p:tgtEl>
                                          <p:spTgt spid="18"/>
                                        </p:tgtEl>
                                        <p:attrNameLst>
                                          <p:attrName>style.visibility</p:attrName>
                                        </p:attrNameLst>
                                      </p:cBhvr>
                                      <p:to>
                                        <p:strVal val="visible"/>
                                      </p:to>
                                    </p:set>
                                    <p:animEffect transition="in" filter="barn(inVertical)">
                                      <p:cBhvr>
                                        <p:cTn id="164" dur="500"/>
                                        <p:tgtEl>
                                          <p:spTgt spid="18"/>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19"/>
                                        </p:tgtEl>
                                        <p:attrNameLst>
                                          <p:attrName>style.visibility</p:attrName>
                                        </p:attrNameLst>
                                      </p:cBhvr>
                                      <p:to>
                                        <p:strVal val="visible"/>
                                      </p:to>
                                    </p:set>
                                    <p:animEffect transition="in" filter="barn(inVertical)">
                                      <p:cBhvr>
                                        <p:cTn id="167" dur="500"/>
                                        <p:tgtEl>
                                          <p:spTgt spid="19"/>
                                        </p:tgtEl>
                                      </p:cBhvr>
                                    </p:animEffect>
                                  </p:childTnLst>
                                </p:cTn>
                              </p:par>
                              <p:par>
                                <p:cTn id="168" presetID="16" presetClass="entr" presetSubtype="21" fill="hold" grpId="0" nodeType="withEffect">
                                  <p:stCondLst>
                                    <p:cond delay="0"/>
                                  </p:stCondLst>
                                  <p:childTnLst>
                                    <p:set>
                                      <p:cBhvr>
                                        <p:cTn id="169" dur="1" fill="hold">
                                          <p:stCondLst>
                                            <p:cond delay="0"/>
                                          </p:stCondLst>
                                        </p:cTn>
                                        <p:tgtEl>
                                          <p:spTgt spid="76"/>
                                        </p:tgtEl>
                                        <p:attrNameLst>
                                          <p:attrName>style.visibility</p:attrName>
                                        </p:attrNameLst>
                                      </p:cBhvr>
                                      <p:to>
                                        <p:strVal val="visible"/>
                                      </p:to>
                                    </p:set>
                                    <p:animEffect transition="in" filter="barn(inVertical)">
                                      <p:cBhvr>
                                        <p:cTn id="170" dur="500"/>
                                        <p:tgtEl>
                                          <p:spTgt spid="76"/>
                                        </p:tgtEl>
                                      </p:cBhvr>
                                    </p:animEffect>
                                  </p:childTnLst>
                                </p:cTn>
                              </p:par>
                              <p:par>
                                <p:cTn id="171" presetID="16" presetClass="entr" presetSubtype="21" fill="hold" grpId="0" nodeType="withEffect">
                                  <p:stCondLst>
                                    <p:cond delay="0"/>
                                  </p:stCondLst>
                                  <p:childTnLst>
                                    <p:set>
                                      <p:cBhvr>
                                        <p:cTn id="172" dur="1" fill="hold">
                                          <p:stCondLst>
                                            <p:cond delay="0"/>
                                          </p:stCondLst>
                                        </p:cTn>
                                        <p:tgtEl>
                                          <p:spTgt spid="77"/>
                                        </p:tgtEl>
                                        <p:attrNameLst>
                                          <p:attrName>style.visibility</p:attrName>
                                        </p:attrNameLst>
                                      </p:cBhvr>
                                      <p:to>
                                        <p:strVal val="visible"/>
                                      </p:to>
                                    </p:set>
                                    <p:animEffect transition="in" filter="barn(inVertical)">
                                      <p:cBhvr>
                                        <p:cTn id="173" dur="500"/>
                                        <p:tgtEl>
                                          <p:spTgt spid="77"/>
                                        </p:tgtEl>
                                      </p:cBhvr>
                                    </p:animEffect>
                                  </p:childTnLst>
                                </p:cTn>
                              </p:par>
                              <p:par>
                                <p:cTn id="174" presetID="16" presetClass="entr" presetSubtype="21" fill="hold" grpId="0" nodeType="withEffect">
                                  <p:stCondLst>
                                    <p:cond delay="0"/>
                                  </p:stCondLst>
                                  <p:childTnLst>
                                    <p:set>
                                      <p:cBhvr>
                                        <p:cTn id="175" dur="1" fill="hold">
                                          <p:stCondLst>
                                            <p:cond delay="0"/>
                                          </p:stCondLst>
                                        </p:cTn>
                                        <p:tgtEl>
                                          <p:spTgt spid="78"/>
                                        </p:tgtEl>
                                        <p:attrNameLst>
                                          <p:attrName>style.visibility</p:attrName>
                                        </p:attrNameLst>
                                      </p:cBhvr>
                                      <p:to>
                                        <p:strVal val="visible"/>
                                      </p:to>
                                    </p:set>
                                    <p:animEffect transition="in" filter="barn(inVertical)">
                                      <p:cBhvr>
                                        <p:cTn id="176" dur="500"/>
                                        <p:tgtEl>
                                          <p:spTgt spid="78"/>
                                        </p:tgtEl>
                                      </p:cBhvr>
                                    </p:animEffect>
                                  </p:childTnLst>
                                </p:cTn>
                              </p:par>
                              <p:par>
                                <p:cTn id="177" presetID="16" presetClass="entr" presetSubtype="21" fill="hold" grpId="0" nodeType="withEffect">
                                  <p:stCondLst>
                                    <p:cond delay="0"/>
                                  </p:stCondLst>
                                  <p:childTnLst>
                                    <p:set>
                                      <p:cBhvr>
                                        <p:cTn id="178" dur="1" fill="hold">
                                          <p:stCondLst>
                                            <p:cond delay="0"/>
                                          </p:stCondLst>
                                        </p:cTn>
                                        <p:tgtEl>
                                          <p:spTgt spid="79"/>
                                        </p:tgtEl>
                                        <p:attrNameLst>
                                          <p:attrName>style.visibility</p:attrName>
                                        </p:attrNameLst>
                                      </p:cBhvr>
                                      <p:to>
                                        <p:strVal val="visible"/>
                                      </p:to>
                                    </p:set>
                                    <p:animEffect transition="in" filter="barn(inVertical)">
                                      <p:cBhvr>
                                        <p:cTn id="179" dur="500"/>
                                        <p:tgtEl>
                                          <p:spTgt spid="79"/>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80"/>
                                        </p:tgtEl>
                                        <p:attrNameLst>
                                          <p:attrName>style.visibility</p:attrName>
                                        </p:attrNameLst>
                                      </p:cBhvr>
                                      <p:to>
                                        <p:strVal val="visible"/>
                                      </p:to>
                                    </p:set>
                                    <p:animEffect transition="in" filter="barn(inVertical)">
                                      <p:cBhvr>
                                        <p:cTn id="182" dur="500"/>
                                        <p:tgtEl>
                                          <p:spTgt spid="80"/>
                                        </p:tgtEl>
                                      </p:cBhvr>
                                    </p:animEffect>
                                  </p:childTnLst>
                                </p:cTn>
                              </p:par>
                              <p:par>
                                <p:cTn id="183" presetID="16" presetClass="entr" presetSubtype="21" fill="hold" grpId="0" nodeType="withEffect">
                                  <p:stCondLst>
                                    <p:cond delay="0"/>
                                  </p:stCondLst>
                                  <p:childTnLst>
                                    <p:set>
                                      <p:cBhvr>
                                        <p:cTn id="184" dur="1" fill="hold">
                                          <p:stCondLst>
                                            <p:cond delay="0"/>
                                          </p:stCondLst>
                                        </p:cTn>
                                        <p:tgtEl>
                                          <p:spTgt spid="81"/>
                                        </p:tgtEl>
                                        <p:attrNameLst>
                                          <p:attrName>style.visibility</p:attrName>
                                        </p:attrNameLst>
                                      </p:cBhvr>
                                      <p:to>
                                        <p:strVal val="visible"/>
                                      </p:to>
                                    </p:set>
                                    <p:animEffect transition="in" filter="barn(inVertical)">
                                      <p:cBhvr>
                                        <p:cTn id="185" dur="500"/>
                                        <p:tgtEl>
                                          <p:spTgt spid="81"/>
                                        </p:tgtEl>
                                      </p:cBhvr>
                                    </p:animEffect>
                                  </p:childTnLst>
                                </p:cTn>
                              </p:par>
                              <p:par>
                                <p:cTn id="186" presetID="16" presetClass="entr" presetSubtype="21" fill="hold" grpId="0" nodeType="with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barn(inVertical)">
                                      <p:cBhvr>
                                        <p:cTn id="188" dur="500"/>
                                        <p:tgtEl>
                                          <p:spTgt spid="82"/>
                                        </p:tgtEl>
                                      </p:cBhvr>
                                    </p:animEffect>
                                  </p:childTnLst>
                                </p:cTn>
                              </p:par>
                              <p:par>
                                <p:cTn id="189" presetID="16" presetClass="entr" presetSubtype="21" fill="hold" grpId="0" nodeType="withEffect">
                                  <p:stCondLst>
                                    <p:cond delay="0"/>
                                  </p:stCondLst>
                                  <p:childTnLst>
                                    <p:set>
                                      <p:cBhvr>
                                        <p:cTn id="190" dur="1" fill="hold">
                                          <p:stCondLst>
                                            <p:cond delay="0"/>
                                          </p:stCondLst>
                                        </p:cTn>
                                        <p:tgtEl>
                                          <p:spTgt spid="83"/>
                                        </p:tgtEl>
                                        <p:attrNameLst>
                                          <p:attrName>style.visibility</p:attrName>
                                        </p:attrNameLst>
                                      </p:cBhvr>
                                      <p:to>
                                        <p:strVal val="visible"/>
                                      </p:to>
                                    </p:set>
                                    <p:animEffect transition="in" filter="barn(inVertical)">
                                      <p:cBhvr>
                                        <p:cTn id="191" dur="500"/>
                                        <p:tgtEl>
                                          <p:spTgt spid="83"/>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84"/>
                                        </p:tgtEl>
                                        <p:attrNameLst>
                                          <p:attrName>style.visibility</p:attrName>
                                        </p:attrNameLst>
                                      </p:cBhvr>
                                      <p:to>
                                        <p:strVal val="visible"/>
                                      </p:to>
                                    </p:set>
                                    <p:animEffect transition="in" filter="barn(inVertical)">
                                      <p:cBhvr>
                                        <p:cTn id="194" dur="500"/>
                                        <p:tgtEl>
                                          <p:spTgt spid="84"/>
                                        </p:tgtEl>
                                      </p:cBhvr>
                                    </p:animEffect>
                                  </p:childTnLst>
                                </p:cTn>
                              </p:par>
                              <p:par>
                                <p:cTn id="195" presetID="16" presetClass="entr" presetSubtype="21" fill="hold" grpId="0" nodeType="withEffect">
                                  <p:stCondLst>
                                    <p:cond delay="0"/>
                                  </p:stCondLst>
                                  <p:childTnLst>
                                    <p:set>
                                      <p:cBhvr>
                                        <p:cTn id="196" dur="1" fill="hold">
                                          <p:stCondLst>
                                            <p:cond delay="0"/>
                                          </p:stCondLst>
                                        </p:cTn>
                                        <p:tgtEl>
                                          <p:spTgt spid="85"/>
                                        </p:tgtEl>
                                        <p:attrNameLst>
                                          <p:attrName>style.visibility</p:attrName>
                                        </p:attrNameLst>
                                      </p:cBhvr>
                                      <p:to>
                                        <p:strVal val="visible"/>
                                      </p:to>
                                    </p:set>
                                    <p:animEffect transition="in" filter="barn(inVertical)">
                                      <p:cBhvr>
                                        <p:cTn id="197" dur="500"/>
                                        <p:tgtEl>
                                          <p:spTgt spid="85"/>
                                        </p:tgtEl>
                                      </p:cBhvr>
                                    </p:animEffect>
                                  </p:childTnLst>
                                </p:cTn>
                              </p:par>
                              <p:par>
                                <p:cTn id="198" presetID="16" presetClass="entr" presetSubtype="21" fill="hold" grpId="0" nodeType="withEffect">
                                  <p:stCondLst>
                                    <p:cond delay="0"/>
                                  </p:stCondLst>
                                  <p:childTnLst>
                                    <p:set>
                                      <p:cBhvr>
                                        <p:cTn id="199" dur="1" fill="hold">
                                          <p:stCondLst>
                                            <p:cond delay="0"/>
                                          </p:stCondLst>
                                        </p:cTn>
                                        <p:tgtEl>
                                          <p:spTgt spid="86"/>
                                        </p:tgtEl>
                                        <p:attrNameLst>
                                          <p:attrName>style.visibility</p:attrName>
                                        </p:attrNameLst>
                                      </p:cBhvr>
                                      <p:to>
                                        <p:strVal val="visible"/>
                                      </p:to>
                                    </p:set>
                                    <p:animEffect transition="in" filter="barn(inVertical)">
                                      <p:cBhvr>
                                        <p:cTn id="200" dur="500"/>
                                        <p:tgtEl>
                                          <p:spTgt spid="86"/>
                                        </p:tgtEl>
                                      </p:cBhvr>
                                    </p:animEffect>
                                  </p:childTnLst>
                                </p:cTn>
                              </p:par>
                              <p:par>
                                <p:cTn id="201" presetID="16" presetClass="entr" presetSubtype="21" fill="hold" grpId="0" nodeType="withEffect">
                                  <p:stCondLst>
                                    <p:cond delay="0"/>
                                  </p:stCondLst>
                                  <p:childTnLst>
                                    <p:set>
                                      <p:cBhvr>
                                        <p:cTn id="202" dur="1" fill="hold">
                                          <p:stCondLst>
                                            <p:cond delay="0"/>
                                          </p:stCondLst>
                                        </p:cTn>
                                        <p:tgtEl>
                                          <p:spTgt spid="87"/>
                                        </p:tgtEl>
                                        <p:attrNameLst>
                                          <p:attrName>style.visibility</p:attrName>
                                        </p:attrNameLst>
                                      </p:cBhvr>
                                      <p:to>
                                        <p:strVal val="visible"/>
                                      </p:to>
                                    </p:set>
                                    <p:animEffect transition="in" filter="barn(inVertical)">
                                      <p:cBhvr>
                                        <p:cTn id="203" dur="500"/>
                                        <p:tgtEl>
                                          <p:spTgt spid="87"/>
                                        </p:tgtEl>
                                      </p:cBhvr>
                                    </p:animEffect>
                                  </p:childTnLst>
                                </p:cTn>
                              </p:par>
                              <p:par>
                                <p:cTn id="204" presetID="16" presetClass="entr" presetSubtype="21" fill="hold" grpId="0" nodeType="withEffect">
                                  <p:stCondLst>
                                    <p:cond delay="0"/>
                                  </p:stCondLst>
                                  <p:childTnLst>
                                    <p:set>
                                      <p:cBhvr>
                                        <p:cTn id="205" dur="1" fill="hold">
                                          <p:stCondLst>
                                            <p:cond delay="0"/>
                                          </p:stCondLst>
                                        </p:cTn>
                                        <p:tgtEl>
                                          <p:spTgt spid="88"/>
                                        </p:tgtEl>
                                        <p:attrNameLst>
                                          <p:attrName>style.visibility</p:attrName>
                                        </p:attrNameLst>
                                      </p:cBhvr>
                                      <p:to>
                                        <p:strVal val="visible"/>
                                      </p:to>
                                    </p:set>
                                    <p:animEffect transition="in" filter="barn(inVertical)">
                                      <p:cBhvr>
                                        <p:cTn id="206" dur="500"/>
                                        <p:tgtEl>
                                          <p:spTgt spid="88"/>
                                        </p:tgtEl>
                                      </p:cBhvr>
                                    </p:animEffect>
                                  </p:childTnLst>
                                </p:cTn>
                              </p:par>
                              <p:par>
                                <p:cTn id="207" presetID="16" presetClass="entr" presetSubtype="21" fill="hold" grpId="0" nodeType="withEffect">
                                  <p:stCondLst>
                                    <p:cond delay="0"/>
                                  </p:stCondLst>
                                  <p:childTnLst>
                                    <p:set>
                                      <p:cBhvr>
                                        <p:cTn id="208" dur="1" fill="hold">
                                          <p:stCondLst>
                                            <p:cond delay="0"/>
                                          </p:stCondLst>
                                        </p:cTn>
                                        <p:tgtEl>
                                          <p:spTgt spid="89"/>
                                        </p:tgtEl>
                                        <p:attrNameLst>
                                          <p:attrName>style.visibility</p:attrName>
                                        </p:attrNameLst>
                                      </p:cBhvr>
                                      <p:to>
                                        <p:strVal val="visible"/>
                                      </p:to>
                                    </p:set>
                                    <p:animEffect transition="in" filter="barn(inVertical)">
                                      <p:cBhvr>
                                        <p:cTn id="20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de-DE" dirty="0"/>
              <a:t>Ausgewählte ROP Angriffe aus der Praxis</a:t>
            </a:r>
            <a:endParaRPr lang="en-US" dirty="0"/>
          </a:p>
        </p:txBody>
      </p:sp>
    </p:spTree>
    <p:extLst>
      <p:ext uri="{BB962C8B-B14F-4D97-AF65-F5344CB8AC3E}">
        <p14:creationId xmlns:p14="http://schemas.microsoft.com/office/powerpoint/2010/main" val="127575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rissa">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2944</Words>
  <Application>Microsoft Office PowerPoint</Application>
  <PresentationFormat>Widescreen</PresentationFormat>
  <Paragraphs>647</Paragraphs>
  <Slides>35</Slides>
  <Notes>32</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Larissa</vt:lpstr>
      <vt:lpstr>   Verwundbare IT-Systeme: Moderne Angriffstechniken zum Ausnutzen von Software Sicherheitslücken   Msc. Oussama Draissi Prof. Dr.-Ing. Lucas Davi Sichere Software Systeme Universität Duisburg-Essen </vt:lpstr>
      <vt:lpstr>Team</vt:lpstr>
      <vt:lpstr>Projekte</vt:lpstr>
      <vt:lpstr>Forschungsbereiche</vt:lpstr>
      <vt:lpstr>Cybersicherheit in den Nachrichten</vt:lpstr>
      <vt:lpstr>Das Problem mit Sicherheitslücken in Software</vt:lpstr>
      <vt:lpstr>Wie können Software Fehler ausgenutzt werden?</vt:lpstr>
      <vt:lpstr>Return-Oriented Programming (ROP)</vt:lpstr>
      <vt:lpstr>Ausgewählte ROP Angriffe aus der Praxis</vt:lpstr>
      <vt:lpstr>Aus aktuellem Anlass: Wahlmaschinen Hack</vt:lpstr>
      <vt:lpstr>Stagefright</vt:lpstr>
      <vt:lpstr>Stuxnet</vt:lpstr>
      <vt:lpstr>Wie funktioniert das Ausnutzen einer Software Sicherheitslücke?</vt:lpstr>
      <vt:lpstr>Kompilieren des Additionsprogramms</vt:lpstr>
      <vt:lpstr>Ausführen des Additionsprogramms</vt:lpstr>
      <vt:lpstr>Schadcode Einschleusen</vt:lpstr>
      <vt:lpstr>Abwehrmethode gegen Code Einschleusen?</vt:lpstr>
      <vt:lpstr>Sind wir jetzt sicher gegen Software Angriffe?</vt:lpstr>
      <vt:lpstr>Code Wiederverwendung (ROP)</vt:lpstr>
      <vt:lpstr>Wie mächtig sind ROP Angriffe?</vt:lpstr>
      <vt:lpstr>Demo: ROP im Browser</vt:lpstr>
      <vt:lpstr>ROP Angriffsdetails</vt:lpstr>
      <vt:lpstr>ROP Angriffstechnik</vt:lpstr>
      <vt:lpstr>Entscheidend ist die Code Basis</vt:lpstr>
      <vt:lpstr>PCs und Laptops sind besonders betroffen</vt:lpstr>
      <vt:lpstr>Wie können wir uns gegen diese Angriffe schützen?</vt:lpstr>
      <vt:lpstr>Abwehrmethoden</vt:lpstr>
      <vt:lpstr>Moderne Sicherheitstechnologien</vt:lpstr>
      <vt:lpstr>RISC-V Architecture</vt:lpstr>
      <vt:lpstr>RISC-V vs ROP</vt:lpstr>
      <vt:lpstr>Ist RISC-V die Lösung für ROP-Angriffe?</vt:lpstr>
      <vt:lpstr>RiscyROP: Automated Return-Oriented Programming Attacks on RISC-V and ARM64</vt:lpstr>
      <vt:lpstr>Evaluation: CVE-2013-2028 Exploit (nginx)</vt:lpstr>
      <vt:lpstr>Was kann der Nutzer tun?</vt:lpstr>
      <vt:lpstr>Zusammenfassung</vt:lpstr>
    </vt:vector>
  </TitlesOfParts>
  <Company>System Security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Wachsmann</dc:creator>
  <cp:lastModifiedBy>Oussama Draissi</cp:lastModifiedBy>
  <cp:revision>2774</cp:revision>
  <dcterms:created xsi:type="dcterms:W3CDTF">2010-10-24T23:50:02Z</dcterms:created>
  <dcterms:modified xsi:type="dcterms:W3CDTF">2026-06-09T17:44:30Z</dcterms:modified>
</cp:coreProperties>
</file>